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22"/>
  </p:notesMasterIdLst>
  <p:sldIdLst>
    <p:sldId id="276" r:id="rId2"/>
    <p:sldId id="297" r:id="rId3"/>
    <p:sldId id="279" r:id="rId4"/>
    <p:sldId id="277" r:id="rId5"/>
    <p:sldId id="287" r:id="rId6"/>
    <p:sldId id="278" r:id="rId7"/>
    <p:sldId id="288" r:id="rId8"/>
    <p:sldId id="289" r:id="rId9"/>
    <p:sldId id="290" r:id="rId10"/>
    <p:sldId id="280" r:id="rId11"/>
    <p:sldId id="286" r:id="rId12"/>
    <p:sldId id="299" r:id="rId13"/>
    <p:sldId id="292" r:id="rId14"/>
    <p:sldId id="293" r:id="rId15"/>
    <p:sldId id="296" r:id="rId16"/>
    <p:sldId id="294" r:id="rId17"/>
    <p:sldId id="285" r:id="rId18"/>
    <p:sldId id="298" r:id="rId19"/>
    <p:sldId id="295" r:id="rId20"/>
    <p:sldId id="30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4B3"/>
    <a:srgbClr val="0B7CB5"/>
    <a:srgbClr val="E8F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45" autoAdjust="0"/>
    <p:restoredTop sz="94660"/>
  </p:normalViewPr>
  <p:slideViewPr>
    <p:cSldViewPr snapToGrid="0">
      <p:cViewPr varScale="1">
        <p:scale>
          <a:sx n="67" d="100"/>
          <a:sy n="67" d="100"/>
        </p:scale>
        <p:origin x="6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07/relationships/hdphoto" Target="../media/hdphoto2.wdp"/><Relationship Id="rId1" Type="http://schemas.openxmlformats.org/officeDocument/2006/relationships/image" Target="../media/image7.png"/><Relationship Id="rId4" Type="http://schemas.microsoft.com/office/2007/relationships/hdphoto" Target="../media/hdphoto3.wdp"/></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07/relationships/hdphoto" Target="../media/hdphoto2.wdp"/><Relationship Id="rId1" Type="http://schemas.openxmlformats.org/officeDocument/2006/relationships/image" Target="../media/image7.png"/><Relationship Id="rId4" Type="http://schemas.microsoft.com/office/2007/relationships/hdphoto" Target="../media/hdphoto3.wdp"/></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1235E-95E1-4C0C-9F8A-9E4CD2BB9FE8}" type="doc">
      <dgm:prSet loTypeId="urn:microsoft.com/office/officeart/2005/8/layout/gear1" loCatId="relationship" qsTypeId="urn:microsoft.com/office/officeart/2005/8/quickstyle/simple1" qsCatId="simple" csTypeId="urn:microsoft.com/office/officeart/2005/8/colors/accent5_3" csCatId="accent5" phldr="1"/>
      <dgm:spPr/>
    </dgm:pt>
    <dgm:pt modelId="{0D375FCB-6E7E-4AAE-80A5-96CCA7916BCD}">
      <dgm:prSet phldrT="[نص]"/>
      <dgm:spPr/>
      <dgm:t>
        <a:bodyPr/>
        <a:lstStyle/>
        <a:p>
          <a:pPr rtl="1"/>
          <a:r>
            <a:rPr lang="ar-SA" dirty="0">
              <a:cs typeface="PT Bold Heading" panose="02010400000000000000" pitchFamily="2" charset="-78"/>
            </a:rPr>
            <a:t>توقيت التعرض للغة</a:t>
          </a:r>
        </a:p>
      </dgm:t>
    </dgm:pt>
    <dgm:pt modelId="{4BF29E4A-2276-4563-86BC-8A74754F6118}" type="parTrans" cxnId="{8A612E4B-E230-469F-8261-E866EB8E78D2}">
      <dgm:prSet/>
      <dgm:spPr/>
      <dgm:t>
        <a:bodyPr/>
        <a:lstStyle/>
        <a:p>
          <a:pPr rtl="1"/>
          <a:endParaRPr lang="ar-SA"/>
        </a:p>
      </dgm:t>
    </dgm:pt>
    <dgm:pt modelId="{07912B6A-9B01-4B59-9F6E-85BD8FAC5FFF}" type="sibTrans" cxnId="{8A612E4B-E230-469F-8261-E866EB8E78D2}">
      <dgm:prSet/>
      <dgm:spPr/>
      <dgm:t>
        <a:bodyPr/>
        <a:lstStyle/>
        <a:p>
          <a:pPr rtl="1"/>
          <a:endParaRPr lang="ar-SA"/>
        </a:p>
      </dgm:t>
    </dgm:pt>
    <dgm:pt modelId="{C2B890FC-79E7-478A-B4F2-53CE04CB57F5}">
      <dgm:prSet phldrT="[نص]"/>
      <dgm:spPr/>
      <dgm:t>
        <a:bodyPr/>
        <a:lstStyle/>
        <a:p>
          <a:pPr rtl="1"/>
          <a:r>
            <a:rPr lang="ar-SA" dirty="0">
              <a:cs typeface="PT Bold Heading" panose="02010400000000000000" pitchFamily="2" charset="-78"/>
            </a:rPr>
            <a:t>تخطيط مفردات التدريس</a:t>
          </a:r>
        </a:p>
      </dgm:t>
    </dgm:pt>
    <dgm:pt modelId="{891E4498-7149-4682-A905-F8FAC4C3AB10}" type="parTrans" cxnId="{C2C70F88-D913-40F2-A9A0-553128BCC2FD}">
      <dgm:prSet/>
      <dgm:spPr/>
      <dgm:t>
        <a:bodyPr/>
        <a:lstStyle/>
        <a:p>
          <a:pPr rtl="1"/>
          <a:endParaRPr lang="ar-SA"/>
        </a:p>
      </dgm:t>
    </dgm:pt>
    <dgm:pt modelId="{32239E89-EB5C-49CA-BFC8-EE6D42B1659F}" type="sibTrans" cxnId="{C2C70F88-D913-40F2-A9A0-553128BCC2FD}">
      <dgm:prSet/>
      <dgm:spPr/>
      <dgm:t>
        <a:bodyPr/>
        <a:lstStyle/>
        <a:p>
          <a:pPr rtl="1"/>
          <a:endParaRPr lang="ar-SA"/>
        </a:p>
      </dgm:t>
    </dgm:pt>
    <dgm:pt modelId="{BE9D776C-72E9-4A71-A0F3-15146BB7ACFE}">
      <dgm:prSet phldrT="[نص]"/>
      <dgm:spPr/>
      <dgm:t>
        <a:bodyPr/>
        <a:lstStyle/>
        <a:p>
          <a:pPr rtl="1"/>
          <a:r>
            <a:rPr lang="ar-SA" dirty="0">
              <a:cs typeface="PT Bold Heading" panose="02010400000000000000" pitchFamily="2" charset="-78"/>
            </a:rPr>
            <a:t>استراتيجيات تعلم </a:t>
          </a:r>
        </a:p>
      </dgm:t>
    </dgm:pt>
    <dgm:pt modelId="{AD840D77-89B7-4C01-9FBD-2998DC067BB3}" type="parTrans" cxnId="{1E5F3F00-AB4F-4CB4-9534-53AB8F3167EA}">
      <dgm:prSet/>
      <dgm:spPr/>
      <dgm:t>
        <a:bodyPr/>
        <a:lstStyle/>
        <a:p>
          <a:pPr rtl="1"/>
          <a:endParaRPr lang="ar-SA"/>
        </a:p>
      </dgm:t>
    </dgm:pt>
    <dgm:pt modelId="{2A0E4448-33C8-4401-B6A6-6C2DA854C227}" type="sibTrans" cxnId="{1E5F3F00-AB4F-4CB4-9534-53AB8F3167EA}">
      <dgm:prSet/>
      <dgm:spPr>
        <a:solidFill>
          <a:srgbClr val="002060"/>
        </a:solidFill>
      </dgm:spPr>
      <dgm:t>
        <a:bodyPr/>
        <a:lstStyle/>
        <a:p>
          <a:pPr rtl="1"/>
          <a:endParaRPr lang="ar-SA"/>
        </a:p>
      </dgm:t>
    </dgm:pt>
    <dgm:pt modelId="{7D4C3192-5B73-48E4-AB02-736EAAEA15EA}" type="pres">
      <dgm:prSet presAssocID="{8321235E-95E1-4C0C-9F8A-9E4CD2BB9FE8}" presName="composite" presStyleCnt="0">
        <dgm:presLayoutVars>
          <dgm:chMax val="3"/>
          <dgm:animLvl val="lvl"/>
          <dgm:resizeHandles val="exact"/>
        </dgm:presLayoutVars>
      </dgm:prSet>
      <dgm:spPr/>
    </dgm:pt>
    <dgm:pt modelId="{981471AA-CCBA-4A21-885D-E81E98B168D3}" type="pres">
      <dgm:prSet presAssocID="{0D375FCB-6E7E-4AAE-80A5-96CCA7916BCD}" presName="gear1" presStyleLbl="node1" presStyleIdx="0" presStyleCnt="3" custLinFactNeighborX="5504" custLinFactNeighborY="937">
        <dgm:presLayoutVars>
          <dgm:chMax val="1"/>
          <dgm:bulletEnabled val="1"/>
        </dgm:presLayoutVars>
      </dgm:prSet>
      <dgm:spPr/>
    </dgm:pt>
    <dgm:pt modelId="{87654465-13D3-4AA2-A30B-CA43ADBABD9D}" type="pres">
      <dgm:prSet presAssocID="{0D375FCB-6E7E-4AAE-80A5-96CCA7916BCD}" presName="gear1srcNode" presStyleLbl="node1" presStyleIdx="0" presStyleCnt="3"/>
      <dgm:spPr/>
    </dgm:pt>
    <dgm:pt modelId="{82D385F3-FDC6-458B-9A8A-488E31AA3C80}" type="pres">
      <dgm:prSet presAssocID="{0D375FCB-6E7E-4AAE-80A5-96CCA7916BCD}" presName="gear1dstNode" presStyleLbl="node1" presStyleIdx="0" presStyleCnt="3"/>
      <dgm:spPr/>
    </dgm:pt>
    <dgm:pt modelId="{C90F53C8-FB96-4B48-B419-4C7E77357B27}" type="pres">
      <dgm:prSet presAssocID="{C2B890FC-79E7-478A-B4F2-53CE04CB57F5}" presName="gear2" presStyleLbl="node1" presStyleIdx="1" presStyleCnt="3" custScaleX="121000" custScaleY="121000" custLinFactNeighborX="-15346" custLinFactNeighborY="4437">
        <dgm:presLayoutVars>
          <dgm:chMax val="1"/>
          <dgm:bulletEnabled val="1"/>
        </dgm:presLayoutVars>
      </dgm:prSet>
      <dgm:spPr/>
    </dgm:pt>
    <dgm:pt modelId="{95FE10CC-5428-40FE-99C0-F46B3E3B3589}" type="pres">
      <dgm:prSet presAssocID="{C2B890FC-79E7-478A-B4F2-53CE04CB57F5}" presName="gear2srcNode" presStyleLbl="node1" presStyleIdx="1" presStyleCnt="3"/>
      <dgm:spPr/>
    </dgm:pt>
    <dgm:pt modelId="{D09DFA28-8224-42EC-BBC1-683AEF0086B9}" type="pres">
      <dgm:prSet presAssocID="{C2B890FC-79E7-478A-B4F2-53CE04CB57F5}" presName="gear2dstNode" presStyleLbl="node1" presStyleIdx="1" presStyleCnt="3"/>
      <dgm:spPr/>
    </dgm:pt>
    <dgm:pt modelId="{2C306205-FFA9-4203-B7D8-EA0A0327F04E}" type="pres">
      <dgm:prSet presAssocID="{BE9D776C-72E9-4A71-A0F3-15146BB7ACFE}" presName="gear3" presStyleLbl="node1" presStyleIdx="2" presStyleCnt="3" custScaleX="121000" custScaleY="121000"/>
      <dgm:spPr/>
    </dgm:pt>
    <dgm:pt modelId="{5EBF7F9A-C014-4E6F-85D5-B9EEBCE09ABA}" type="pres">
      <dgm:prSet presAssocID="{BE9D776C-72E9-4A71-A0F3-15146BB7ACFE}" presName="gear3tx" presStyleLbl="node1" presStyleIdx="2" presStyleCnt="3">
        <dgm:presLayoutVars>
          <dgm:chMax val="1"/>
          <dgm:bulletEnabled val="1"/>
        </dgm:presLayoutVars>
      </dgm:prSet>
      <dgm:spPr/>
    </dgm:pt>
    <dgm:pt modelId="{645437BD-C1BF-4C01-AA2A-9F84AF9517D9}" type="pres">
      <dgm:prSet presAssocID="{BE9D776C-72E9-4A71-A0F3-15146BB7ACFE}" presName="gear3srcNode" presStyleLbl="node1" presStyleIdx="2" presStyleCnt="3"/>
      <dgm:spPr/>
    </dgm:pt>
    <dgm:pt modelId="{9DC2104A-BA25-4C3C-9B0E-4B633E3BCBD1}" type="pres">
      <dgm:prSet presAssocID="{BE9D776C-72E9-4A71-A0F3-15146BB7ACFE}" presName="gear3dstNode" presStyleLbl="node1" presStyleIdx="2" presStyleCnt="3"/>
      <dgm:spPr/>
    </dgm:pt>
    <dgm:pt modelId="{DC367CB6-A2F4-4B9A-B1C8-5C6BDB9F7185}" type="pres">
      <dgm:prSet presAssocID="{07912B6A-9B01-4B59-9F6E-85BD8FAC5FFF}" presName="connector1" presStyleLbl="sibTrans2D1" presStyleIdx="0" presStyleCnt="3" custLinFactNeighborX="4442" custLinFactNeighborY="-2928"/>
      <dgm:spPr/>
    </dgm:pt>
    <dgm:pt modelId="{CFDF1A34-B168-425F-8766-2512B6E2A16C}" type="pres">
      <dgm:prSet presAssocID="{32239E89-EB5C-49CA-BFC8-EE6D42B1659F}" presName="connector2" presStyleLbl="sibTrans2D1" presStyleIdx="1" presStyleCnt="3" custLinFactNeighborX="-21553" custLinFactNeighborY="-4747"/>
      <dgm:spPr/>
    </dgm:pt>
    <dgm:pt modelId="{72F653F5-FAB5-40D9-9D42-2AB2DBC66B33}" type="pres">
      <dgm:prSet presAssocID="{2A0E4448-33C8-4401-B6A6-6C2DA854C227}" presName="connector3" presStyleLbl="sibTrans2D1" presStyleIdx="2" presStyleCnt="3" custLinFactNeighborX="-10113" custLinFactNeighborY="-4601"/>
      <dgm:spPr/>
    </dgm:pt>
  </dgm:ptLst>
  <dgm:cxnLst>
    <dgm:cxn modelId="{1E5F3F00-AB4F-4CB4-9534-53AB8F3167EA}" srcId="{8321235E-95E1-4C0C-9F8A-9E4CD2BB9FE8}" destId="{BE9D776C-72E9-4A71-A0F3-15146BB7ACFE}" srcOrd="2" destOrd="0" parTransId="{AD840D77-89B7-4C01-9FBD-2998DC067BB3}" sibTransId="{2A0E4448-33C8-4401-B6A6-6C2DA854C227}"/>
    <dgm:cxn modelId="{5AD9781B-D8A6-4819-982A-84CF81BD17F4}" type="presOf" srcId="{0D375FCB-6E7E-4AAE-80A5-96CCA7916BCD}" destId="{87654465-13D3-4AA2-A30B-CA43ADBABD9D}" srcOrd="1" destOrd="0" presId="urn:microsoft.com/office/officeart/2005/8/layout/gear1"/>
    <dgm:cxn modelId="{FAF1ED1F-1D8D-4DFE-A697-38680DCEF22C}" type="presOf" srcId="{8321235E-95E1-4C0C-9F8A-9E4CD2BB9FE8}" destId="{7D4C3192-5B73-48E4-AB02-736EAAEA15EA}" srcOrd="0" destOrd="0" presId="urn:microsoft.com/office/officeart/2005/8/layout/gear1"/>
    <dgm:cxn modelId="{2FFA9C43-5132-4BAF-B097-DA43E8B150BC}" type="presOf" srcId="{C2B890FC-79E7-478A-B4F2-53CE04CB57F5}" destId="{95FE10CC-5428-40FE-99C0-F46B3E3B3589}" srcOrd="1" destOrd="0" presId="urn:microsoft.com/office/officeart/2005/8/layout/gear1"/>
    <dgm:cxn modelId="{8A612E4B-E230-469F-8261-E866EB8E78D2}" srcId="{8321235E-95E1-4C0C-9F8A-9E4CD2BB9FE8}" destId="{0D375FCB-6E7E-4AAE-80A5-96CCA7916BCD}" srcOrd="0" destOrd="0" parTransId="{4BF29E4A-2276-4563-86BC-8A74754F6118}" sibTransId="{07912B6A-9B01-4B59-9F6E-85BD8FAC5FFF}"/>
    <dgm:cxn modelId="{0754826C-3FFF-4495-A6BD-F52B20137436}" type="presOf" srcId="{BE9D776C-72E9-4A71-A0F3-15146BB7ACFE}" destId="{9DC2104A-BA25-4C3C-9B0E-4B633E3BCBD1}" srcOrd="3" destOrd="0" presId="urn:microsoft.com/office/officeart/2005/8/layout/gear1"/>
    <dgm:cxn modelId="{6E16A957-2B7C-4125-90CD-DBDA58469244}" type="presOf" srcId="{C2B890FC-79E7-478A-B4F2-53CE04CB57F5}" destId="{D09DFA28-8224-42EC-BBC1-683AEF0086B9}" srcOrd="2" destOrd="0" presId="urn:microsoft.com/office/officeart/2005/8/layout/gear1"/>
    <dgm:cxn modelId="{4374E87D-E4FA-41D3-AF2F-49E600472EA8}" type="presOf" srcId="{32239E89-EB5C-49CA-BFC8-EE6D42B1659F}" destId="{CFDF1A34-B168-425F-8766-2512B6E2A16C}" srcOrd="0" destOrd="0" presId="urn:microsoft.com/office/officeart/2005/8/layout/gear1"/>
    <dgm:cxn modelId="{C2C70F88-D913-40F2-A9A0-553128BCC2FD}" srcId="{8321235E-95E1-4C0C-9F8A-9E4CD2BB9FE8}" destId="{C2B890FC-79E7-478A-B4F2-53CE04CB57F5}" srcOrd="1" destOrd="0" parTransId="{891E4498-7149-4682-A905-F8FAC4C3AB10}" sibTransId="{32239E89-EB5C-49CA-BFC8-EE6D42B1659F}"/>
    <dgm:cxn modelId="{E6AB9F8D-E042-48A6-8020-FFFEE5D3A37E}" type="presOf" srcId="{BE9D776C-72E9-4A71-A0F3-15146BB7ACFE}" destId="{2C306205-FFA9-4203-B7D8-EA0A0327F04E}" srcOrd="0" destOrd="0" presId="urn:microsoft.com/office/officeart/2005/8/layout/gear1"/>
    <dgm:cxn modelId="{D610479A-BD5E-4554-8E5A-7C9C5234F535}" type="presOf" srcId="{BE9D776C-72E9-4A71-A0F3-15146BB7ACFE}" destId="{5EBF7F9A-C014-4E6F-85D5-B9EEBCE09ABA}" srcOrd="1" destOrd="0" presId="urn:microsoft.com/office/officeart/2005/8/layout/gear1"/>
    <dgm:cxn modelId="{FA82FBE8-73E7-4D2F-BE81-DA2E7DCE2C26}" type="presOf" srcId="{0D375FCB-6E7E-4AAE-80A5-96CCA7916BCD}" destId="{82D385F3-FDC6-458B-9A8A-488E31AA3C80}" srcOrd="2" destOrd="0" presId="urn:microsoft.com/office/officeart/2005/8/layout/gear1"/>
    <dgm:cxn modelId="{8ABD4CEF-57F3-436F-8DBD-F5DE69CE3050}" type="presOf" srcId="{0D375FCB-6E7E-4AAE-80A5-96CCA7916BCD}" destId="{981471AA-CCBA-4A21-885D-E81E98B168D3}" srcOrd="0" destOrd="0" presId="urn:microsoft.com/office/officeart/2005/8/layout/gear1"/>
    <dgm:cxn modelId="{2794A5F1-3ABA-449D-B120-1F2C7BA83D17}" type="presOf" srcId="{C2B890FC-79E7-478A-B4F2-53CE04CB57F5}" destId="{C90F53C8-FB96-4B48-B419-4C7E77357B27}" srcOrd="0" destOrd="0" presId="urn:microsoft.com/office/officeart/2005/8/layout/gear1"/>
    <dgm:cxn modelId="{F7C90BF2-ACF5-4300-85E7-857F13F23AE3}" type="presOf" srcId="{BE9D776C-72E9-4A71-A0F3-15146BB7ACFE}" destId="{645437BD-C1BF-4C01-AA2A-9F84AF9517D9}" srcOrd="2" destOrd="0" presId="urn:microsoft.com/office/officeart/2005/8/layout/gear1"/>
    <dgm:cxn modelId="{AA55E3F7-69CA-4724-AD84-01BA040C1047}" type="presOf" srcId="{2A0E4448-33C8-4401-B6A6-6C2DA854C227}" destId="{72F653F5-FAB5-40D9-9D42-2AB2DBC66B33}" srcOrd="0" destOrd="0" presId="urn:microsoft.com/office/officeart/2005/8/layout/gear1"/>
    <dgm:cxn modelId="{F104C8F9-385C-43F1-B6AE-74951C1F5308}" type="presOf" srcId="{07912B6A-9B01-4B59-9F6E-85BD8FAC5FFF}" destId="{DC367CB6-A2F4-4B9A-B1C8-5C6BDB9F7185}" srcOrd="0" destOrd="0" presId="urn:microsoft.com/office/officeart/2005/8/layout/gear1"/>
    <dgm:cxn modelId="{607A5A23-1514-4966-AF90-A6E9A3E39855}" type="presParOf" srcId="{7D4C3192-5B73-48E4-AB02-736EAAEA15EA}" destId="{981471AA-CCBA-4A21-885D-E81E98B168D3}" srcOrd="0" destOrd="0" presId="urn:microsoft.com/office/officeart/2005/8/layout/gear1"/>
    <dgm:cxn modelId="{A112402E-C2A3-4037-BCCE-6BACB78D22F5}" type="presParOf" srcId="{7D4C3192-5B73-48E4-AB02-736EAAEA15EA}" destId="{87654465-13D3-4AA2-A30B-CA43ADBABD9D}" srcOrd="1" destOrd="0" presId="urn:microsoft.com/office/officeart/2005/8/layout/gear1"/>
    <dgm:cxn modelId="{96F70873-7F55-4386-9B5F-21D7F846BAEA}" type="presParOf" srcId="{7D4C3192-5B73-48E4-AB02-736EAAEA15EA}" destId="{82D385F3-FDC6-458B-9A8A-488E31AA3C80}" srcOrd="2" destOrd="0" presId="urn:microsoft.com/office/officeart/2005/8/layout/gear1"/>
    <dgm:cxn modelId="{A5B35702-4CF1-458E-A25B-A337F5428E81}" type="presParOf" srcId="{7D4C3192-5B73-48E4-AB02-736EAAEA15EA}" destId="{C90F53C8-FB96-4B48-B419-4C7E77357B27}" srcOrd="3" destOrd="0" presId="urn:microsoft.com/office/officeart/2005/8/layout/gear1"/>
    <dgm:cxn modelId="{088A34E3-4DAE-401E-92C8-C70DC963EBC1}" type="presParOf" srcId="{7D4C3192-5B73-48E4-AB02-736EAAEA15EA}" destId="{95FE10CC-5428-40FE-99C0-F46B3E3B3589}" srcOrd="4" destOrd="0" presId="urn:microsoft.com/office/officeart/2005/8/layout/gear1"/>
    <dgm:cxn modelId="{02684329-BFE3-420E-B79C-D5E5FB430847}" type="presParOf" srcId="{7D4C3192-5B73-48E4-AB02-736EAAEA15EA}" destId="{D09DFA28-8224-42EC-BBC1-683AEF0086B9}" srcOrd="5" destOrd="0" presId="urn:microsoft.com/office/officeart/2005/8/layout/gear1"/>
    <dgm:cxn modelId="{1026AEE3-1154-4B93-82ED-DF50E86BED54}" type="presParOf" srcId="{7D4C3192-5B73-48E4-AB02-736EAAEA15EA}" destId="{2C306205-FFA9-4203-B7D8-EA0A0327F04E}" srcOrd="6" destOrd="0" presId="urn:microsoft.com/office/officeart/2005/8/layout/gear1"/>
    <dgm:cxn modelId="{090A515D-AC4F-4FDF-8B53-C1A0A03AB634}" type="presParOf" srcId="{7D4C3192-5B73-48E4-AB02-736EAAEA15EA}" destId="{5EBF7F9A-C014-4E6F-85D5-B9EEBCE09ABA}" srcOrd="7" destOrd="0" presId="urn:microsoft.com/office/officeart/2005/8/layout/gear1"/>
    <dgm:cxn modelId="{416C8538-6217-423E-89E8-278FB863631A}" type="presParOf" srcId="{7D4C3192-5B73-48E4-AB02-736EAAEA15EA}" destId="{645437BD-C1BF-4C01-AA2A-9F84AF9517D9}" srcOrd="8" destOrd="0" presId="urn:microsoft.com/office/officeart/2005/8/layout/gear1"/>
    <dgm:cxn modelId="{CCBDC92E-6BC8-43F4-9B76-B041FA8BAA82}" type="presParOf" srcId="{7D4C3192-5B73-48E4-AB02-736EAAEA15EA}" destId="{9DC2104A-BA25-4C3C-9B0E-4B633E3BCBD1}" srcOrd="9" destOrd="0" presId="urn:microsoft.com/office/officeart/2005/8/layout/gear1"/>
    <dgm:cxn modelId="{9C2625C9-F31B-40B1-949D-EFB2881BF436}" type="presParOf" srcId="{7D4C3192-5B73-48E4-AB02-736EAAEA15EA}" destId="{DC367CB6-A2F4-4B9A-B1C8-5C6BDB9F7185}" srcOrd="10" destOrd="0" presId="urn:microsoft.com/office/officeart/2005/8/layout/gear1"/>
    <dgm:cxn modelId="{91A66831-9C0A-476D-A3AF-400FBA23DF2B}" type="presParOf" srcId="{7D4C3192-5B73-48E4-AB02-736EAAEA15EA}" destId="{CFDF1A34-B168-425F-8766-2512B6E2A16C}" srcOrd="11" destOrd="0" presId="urn:microsoft.com/office/officeart/2005/8/layout/gear1"/>
    <dgm:cxn modelId="{A00F4D36-801E-4A56-9FA9-C83D42495D75}" type="presParOf" srcId="{7D4C3192-5B73-48E4-AB02-736EAAEA15EA}" destId="{72F653F5-FAB5-40D9-9D42-2AB2DBC66B33}"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FA05D-1939-49D2-9BC2-C9321DC36D58}" type="doc">
      <dgm:prSet loTypeId="urn:microsoft.com/office/officeart/2005/8/layout/vList3" loCatId="list" qsTypeId="urn:microsoft.com/office/officeart/2005/8/quickstyle/3d4" qsCatId="3D" csTypeId="urn:microsoft.com/office/officeart/2005/8/colors/accent1_4" csCatId="accent1" phldr="1"/>
      <dgm:spPr/>
      <dgm:t>
        <a:bodyPr/>
        <a:lstStyle/>
        <a:p>
          <a:pPr rtl="1"/>
          <a:endParaRPr lang="ar-SA"/>
        </a:p>
      </dgm:t>
    </dgm:pt>
    <dgm:pt modelId="{02776485-FC26-44AD-AED4-807697164EB5}">
      <dgm:prSet phldrT="[نص]" custT="1"/>
      <dgm:spPr>
        <a:solidFill>
          <a:srgbClr val="0B7CB5"/>
        </a:solidFill>
      </dgm:spPr>
      <dgm:t>
        <a:bodyPr/>
        <a:lstStyle/>
        <a:p>
          <a:pPr algn="just" rtl="1">
            <a:lnSpc>
              <a:spcPct val="100000"/>
            </a:lnSpc>
          </a:pPr>
          <a:r>
            <a:rPr lang="ar-SA" sz="1600" b="1" dirty="0">
              <a:solidFill>
                <a:schemeClr val="accent5">
                  <a:lumMod val="50000"/>
                </a:schemeClr>
              </a:solidFill>
              <a:latin typeface="Traditional Arabic" panose="02020603050405020304" pitchFamily="18" charset="-78"/>
              <a:cs typeface="PT Bold Heading" panose="02010400000000000000" pitchFamily="2" charset="-78"/>
            </a:rPr>
            <a:t>تقترح الباحثة عمل بيئة افتراضية تمارس فيها متعلمات اللغة أنشطة لغوية، وغير لغوية باللغة العربية، كنوع من الانغماس الثقافي في ثقافة اللغة العربية؛ لضمان استمرارية ممارسة اللغة العربية وضمان عدم الانقطاع عن ممارستها خصوصاً في الإجازات أو الظروف المشابهة لظروف الحجر الصحي والإجراءات الاحترازية المتبعة في مواجهة كورونا </a:t>
          </a:r>
          <a:r>
            <a:rPr lang="ar-SA" sz="1600" b="1" dirty="0" err="1">
              <a:solidFill>
                <a:schemeClr val="accent5">
                  <a:lumMod val="50000"/>
                </a:schemeClr>
              </a:solidFill>
              <a:latin typeface="Traditional Arabic" panose="02020603050405020304" pitchFamily="18" charset="-78"/>
              <a:cs typeface="PT Bold Heading" panose="02010400000000000000" pitchFamily="2" charset="-78"/>
            </a:rPr>
            <a:t>كوفيد</a:t>
          </a:r>
          <a:r>
            <a:rPr lang="ar-SA" sz="1600" b="1" dirty="0">
              <a:solidFill>
                <a:schemeClr val="accent5">
                  <a:lumMod val="50000"/>
                </a:schemeClr>
              </a:solidFill>
              <a:latin typeface="Traditional Arabic" panose="02020603050405020304" pitchFamily="18" charset="-78"/>
              <a:cs typeface="PT Bold Heading" panose="02010400000000000000" pitchFamily="2" charset="-78"/>
            </a:rPr>
            <a:t> -</a:t>
          </a:r>
          <a:r>
            <a:rPr lang="ar-SA" sz="1800" b="1" dirty="0">
              <a:solidFill>
                <a:schemeClr val="accent5">
                  <a:lumMod val="50000"/>
                </a:schemeClr>
              </a:solidFill>
              <a:latin typeface="Traditional Arabic" panose="02020603050405020304" pitchFamily="18" charset="-78"/>
              <a:cs typeface="PT Bold Heading" panose="02010400000000000000" pitchFamily="2" charset="-78"/>
            </a:rPr>
            <a:t>19.</a:t>
          </a:r>
        </a:p>
      </dgm:t>
    </dgm:pt>
    <dgm:pt modelId="{71A5C297-AE89-4BE2-9886-F61ACEAB8EF0}" type="parTrans" cxnId="{EEC694E4-7588-4063-89B4-03486EB48616}">
      <dgm:prSet/>
      <dgm:spPr/>
      <dgm:t>
        <a:bodyPr/>
        <a:lstStyle/>
        <a:p>
          <a:pPr rtl="1"/>
          <a:endParaRPr lang="ar-SA"/>
        </a:p>
      </dgm:t>
    </dgm:pt>
    <dgm:pt modelId="{7D1FF4B2-201B-43C4-AD87-6A498D527A03}" type="sibTrans" cxnId="{EEC694E4-7588-4063-89B4-03486EB48616}">
      <dgm:prSet/>
      <dgm:spPr/>
      <dgm:t>
        <a:bodyPr/>
        <a:lstStyle/>
        <a:p>
          <a:pPr rtl="1"/>
          <a:endParaRPr lang="ar-SA"/>
        </a:p>
      </dgm:t>
    </dgm:pt>
    <dgm:pt modelId="{522272E8-0A06-4D40-8347-9777A6A460FB}">
      <dgm:prSet phldrT="[نص]" custT="1"/>
      <dgm:spPr>
        <a:solidFill>
          <a:schemeClr val="accent5">
            <a:lumMod val="50000"/>
          </a:schemeClr>
        </a:solidFill>
      </dgm:spPr>
      <dgm:t>
        <a:bodyPr/>
        <a:lstStyle/>
        <a:p>
          <a:pPr algn="just" rtl="1">
            <a:lnSpc>
              <a:spcPct val="100000"/>
            </a:lnSpc>
          </a:pPr>
          <a:endParaRPr lang="ar-SA" sz="1800" b="1" dirty="0">
            <a:latin typeface="Traditional Arabic" panose="02020603050405020304" pitchFamily="18" charset="-78"/>
            <a:cs typeface="Traditional Arabic" panose="02020603050405020304" pitchFamily="18" charset="-78"/>
          </a:endParaRPr>
        </a:p>
        <a:p>
          <a:pPr algn="just" rtl="1">
            <a:lnSpc>
              <a:spcPct val="100000"/>
            </a:lnSpc>
          </a:pPr>
          <a:r>
            <a:rPr lang="ar-SA" sz="1600" b="1" dirty="0">
              <a:latin typeface="Traditional Arabic" panose="02020603050405020304" pitchFamily="18" charset="-78"/>
              <a:cs typeface="PT Bold Heading" panose="02010400000000000000" pitchFamily="2" charset="-78"/>
            </a:rPr>
            <a:t>توصي هذه الدراسة بضرورة تنويع إستراتيجيات التدريب اللغوي حسب نوع العنصر اللغوي أو المهارة اللغوية المراد اكتسابها. وتوصي بضرورة الاهتمام بالمعلومات الصرفية للكلمات في المعاجم المؤلفة لتعليم اللغة العربية لغة ثانية، وضرورة وجود معاجم صرفية موجهة لمتعلمي اللغة العربية الناطقين بغيرها.</a:t>
          </a:r>
        </a:p>
        <a:p>
          <a:pPr algn="just" rtl="1">
            <a:lnSpc>
              <a:spcPct val="100000"/>
            </a:lnSpc>
          </a:pPr>
          <a:endParaRPr lang="ar-SA" sz="2800" b="1" dirty="0">
            <a:latin typeface="Traditional Arabic" panose="02020603050405020304" pitchFamily="18" charset="-78"/>
            <a:cs typeface="Traditional Arabic" panose="02020603050405020304" pitchFamily="18" charset="-78"/>
          </a:endParaRPr>
        </a:p>
      </dgm:t>
    </dgm:pt>
    <dgm:pt modelId="{3FDF33AD-B125-4860-97C3-C661702F9F19}" type="sibTrans" cxnId="{F31CCA71-7177-4785-A32E-01F29D532826}">
      <dgm:prSet/>
      <dgm:spPr/>
      <dgm:t>
        <a:bodyPr/>
        <a:lstStyle/>
        <a:p>
          <a:pPr rtl="1"/>
          <a:endParaRPr lang="ar-SA"/>
        </a:p>
      </dgm:t>
    </dgm:pt>
    <dgm:pt modelId="{2E9D2FAB-BA16-4D66-9367-837A694A38BD}" type="parTrans" cxnId="{F31CCA71-7177-4785-A32E-01F29D532826}">
      <dgm:prSet/>
      <dgm:spPr/>
      <dgm:t>
        <a:bodyPr/>
        <a:lstStyle/>
        <a:p>
          <a:pPr rtl="1"/>
          <a:endParaRPr lang="ar-SA"/>
        </a:p>
      </dgm:t>
    </dgm:pt>
    <dgm:pt modelId="{D7DF7894-FAE7-426E-BAF0-47A5DF85CB90}" type="pres">
      <dgm:prSet presAssocID="{4F8FA05D-1939-49D2-9BC2-C9321DC36D58}" presName="linearFlow" presStyleCnt="0">
        <dgm:presLayoutVars>
          <dgm:dir val="rev"/>
          <dgm:resizeHandles val="exact"/>
        </dgm:presLayoutVars>
      </dgm:prSet>
      <dgm:spPr/>
    </dgm:pt>
    <dgm:pt modelId="{D2B49B55-B06C-4A73-A426-125BFD8CE7E6}" type="pres">
      <dgm:prSet presAssocID="{522272E8-0A06-4D40-8347-9777A6A460FB}" presName="composite" presStyleCnt="0"/>
      <dgm:spPr/>
    </dgm:pt>
    <dgm:pt modelId="{2C1A6949-BD8A-4B39-A37C-CAF477756918}" type="pres">
      <dgm:prSet presAssocID="{522272E8-0A06-4D40-8347-9777A6A460FB}" presName="imgShp" presStyleLbl="fgImgPlace1" presStyleIdx="0" presStyleCnt="2" custScaleX="69329" custLinFactY="15111" custLinFactNeighborX="50244" custLinFactNeighborY="100000"/>
      <dgm:spPr>
        <a:blipFill dpi="0"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2">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37000" r="-37000"/>
          </a:stretch>
        </a:blipFill>
        <a:ln>
          <a:solidFill>
            <a:srgbClr val="0D64B3"/>
          </a:solidFill>
        </a:ln>
      </dgm:spPr>
    </dgm:pt>
    <dgm:pt modelId="{5A4B47BD-6FD2-4DAE-B964-4E29DF0CA03A}" type="pres">
      <dgm:prSet presAssocID="{522272E8-0A06-4D40-8347-9777A6A460FB}" presName="txShp" presStyleLbl="node1" presStyleIdx="0" presStyleCnt="2" custScaleX="143637" custScaleY="71920" custLinFactNeighborX="-882" custLinFactNeighborY="6408">
        <dgm:presLayoutVars>
          <dgm:bulletEnabled val="1"/>
        </dgm:presLayoutVars>
      </dgm:prSet>
      <dgm:spPr/>
    </dgm:pt>
    <dgm:pt modelId="{8C2B5DF5-D3DE-44B9-BD7E-BEDFB08D54F8}" type="pres">
      <dgm:prSet presAssocID="{3FDF33AD-B125-4860-97C3-C661702F9F19}" presName="spacing" presStyleCnt="0"/>
      <dgm:spPr/>
    </dgm:pt>
    <dgm:pt modelId="{D2280458-B16B-4778-B683-E0F90A09047D}" type="pres">
      <dgm:prSet presAssocID="{02776485-FC26-44AD-AED4-807697164EB5}" presName="composite" presStyleCnt="0"/>
      <dgm:spPr/>
    </dgm:pt>
    <dgm:pt modelId="{7AD48389-7509-4D6E-A6EA-C8DD5EC3696E}" type="pres">
      <dgm:prSet presAssocID="{02776485-FC26-44AD-AED4-807697164EB5}" presName="imgShp" presStyleLbl="fgImgPlace1" presStyleIdx="1" presStyleCnt="2" custAng="0" custScaleX="69352" custLinFactY="-22110" custLinFactNeighborX="50233" custLinFactNeighborY="-100000"/>
      <dgm:spPr>
        <a:blipFill rotWithShape="1">
          <a:blip xmlns:r="http://schemas.openxmlformats.org/officeDocument/2006/relationships" r:embed="rId3">
            <a:duotone>
              <a:schemeClr val="accent1">
                <a:hueOff val="-12975"/>
                <a:satOff val="622"/>
                <a:lumOff val="-2118"/>
                <a:alphaOff val="0"/>
                <a:shade val="20000"/>
                <a:satMod val="200000"/>
              </a:schemeClr>
              <a:schemeClr val="accent1">
                <a:hueOff val="-12975"/>
                <a:satOff val="622"/>
                <a:lumOff val="-2118"/>
                <a:alphaOff val="0"/>
                <a:tint val="12000"/>
                <a:satMod val="190000"/>
              </a:schemeClr>
            </a:duotone>
            <a:extLst>
              <a:ext uri="{BEBA8EAE-BF5A-486C-A8C5-ECC9F3942E4B}">
                <a14:imgProps xmlns:a14="http://schemas.microsoft.com/office/drawing/2010/main">
                  <a14:imgLayer r:embed="rId4">
                    <a14:imgEffect>
                      <a14:colorTemperature colorTemp="6100"/>
                    </a14:imgEffect>
                    <a14:imgEffect>
                      <a14:saturation sat="1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37000" r="-37000"/>
          </a:stretch>
        </a:blipFill>
        <a:ln>
          <a:solidFill>
            <a:srgbClr val="0D64B3"/>
          </a:solidFill>
        </a:ln>
      </dgm:spPr>
    </dgm:pt>
    <dgm:pt modelId="{11CFED0A-2046-48F9-BF4B-11828D457EC1}" type="pres">
      <dgm:prSet presAssocID="{02776485-FC26-44AD-AED4-807697164EB5}" presName="txShp" presStyleLbl="node1" presStyleIdx="1" presStyleCnt="2" custScaleX="143637" custScaleY="61342" custLinFactNeighborX="-882" custLinFactNeighborY="-21272">
        <dgm:presLayoutVars>
          <dgm:bulletEnabled val="1"/>
        </dgm:presLayoutVars>
      </dgm:prSet>
      <dgm:spPr/>
    </dgm:pt>
  </dgm:ptLst>
  <dgm:cxnLst>
    <dgm:cxn modelId="{62DC731A-48AA-4A86-B236-94BD52860D5B}" type="presOf" srcId="{4F8FA05D-1939-49D2-9BC2-C9321DC36D58}" destId="{D7DF7894-FAE7-426E-BAF0-47A5DF85CB90}" srcOrd="0" destOrd="0" presId="urn:microsoft.com/office/officeart/2005/8/layout/vList3"/>
    <dgm:cxn modelId="{F31CCA71-7177-4785-A32E-01F29D532826}" srcId="{4F8FA05D-1939-49D2-9BC2-C9321DC36D58}" destId="{522272E8-0A06-4D40-8347-9777A6A460FB}" srcOrd="0" destOrd="0" parTransId="{2E9D2FAB-BA16-4D66-9367-837A694A38BD}" sibTransId="{3FDF33AD-B125-4860-97C3-C661702F9F19}"/>
    <dgm:cxn modelId="{A90997A1-1585-487B-8B15-94E0F2CC2436}" type="presOf" srcId="{02776485-FC26-44AD-AED4-807697164EB5}" destId="{11CFED0A-2046-48F9-BF4B-11828D457EC1}" srcOrd="0" destOrd="0" presId="urn:microsoft.com/office/officeart/2005/8/layout/vList3"/>
    <dgm:cxn modelId="{EEC694E4-7588-4063-89B4-03486EB48616}" srcId="{4F8FA05D-1939-49D2-9BC2-C9321DC36D58}" destId="{02776485-FC26-44AD-AED4-807697164EB5}" srcOrd="1" destOrd="0" parTransId="{71A5C297-AE89-4BE2-9886-F61ACEAB8EF0}" sibTransId="{7D1FF4B2-201B-43C4-AD87-6A498D527A03}"/>
    <dgm:cxn modelId="{6CFBB9E5-D0F2-4271-B26E-591B75741CC4}" type="presOf" srcId="{522272E8-0A06-4D40-8347-9777A6A460FB}" destId="{5A4B47BD-6FD2-4DAE-B964-4E29DF0CA03A}" srcOrd="0" destOrd="0" presId="urn:microsoft.com/office/officeart/2005/8/layout/vList3"/>
    <dgm:cxn modelId="{9E96132C-D5C4-4369-9BD8-27C1F3FB5F20}" type="presParOf" srcId="{D7DF7894-FAE7-426E-BAF0-47A5DF85CB90}" destId="{D2B49B55-B06C-4A73-A426-125BFD8CE7E6}" srcOrd="0" destOrd="0" presId="urn:microsoft.com/office/officeart/2005/8/layout/vList3"/>
    <dgm:cxn modelId="{30EB4B99-17FC-4653-A455-63A4FB994DD6}" type="presParOf" srcId="{D2B49B55-B06C-4A73-A426-125BFD8CE7E6}" destId="{2C1A6949-BD8A-4B39-A37C-CAF477756918}" srcOrd="0" destOrd="0" presId="urn:microsoft.com/office/officeart/2005/8/layout/vList3"/>
    <dgm:cxn modelId="{A33554F8-A4D3-430F-991A-DF70A9F4ECB3}" type="presParOf" srcId="{D2B49B55-B06C-4A73-A426-125BFD8CE7E6}" destId="{5A4B47BD-6FD2-4DAE-B964-4E29DF0CA03A}" srcOrd="1" destOrd="0" presId="urn:microsoft.com/office/officeart/2005/8/layout/vList3"/>
    <dgm:cxn modelId="{4663DFA4-D3C5-4861-BC0D-26F98AB83B04}" type="presParOf" srcId="{D7DF7894-FAE7-426E-BAF0-47A5DF85CB90}" destId="{8C2B5DF5-D3DE-44B9-BD7E-BEDFB08D54F8}" srcOrd="1" destOrd="0" presId="urn:microsoft.com/office/officeart/2005/8/layout/vList3"/>
    <dgm:cxn modelId="{899C2434-59B5-42CF-A5BF-001D0DE2D9FC}" type="presParOf" srcId="{D7DF7894-FAE7-426E-BAF0-47A5DF85CB90}" destId="{D2280458-B16B-4778-B683-E0F90A09047D}" srcOrd="2" destOrd="0" presId="urn:microsoft.com/office/officeart/2005/8/layout/vList3"/>
    <dgm:cxn modelId="{8FDA287D-A730-4424-8E44-3BDAA92FACB3}" type="presParOf" srcId="{D2280458-B16B-4778-B683-E0F90A09047D}" destId="{7AD48389-7509-4D6E-A6EA-C8DD5EC3696E}" srcOrd="0" destOrd="0" presId="urn:microsoft.com/office/officeart/2005/8/layout/vList3"/>
    <dgm:cxn modelId="{3A7A3241-BE20-4A65-9E75-E0DD0118D7D9}" type="presParOf" srcId="{D2280458-B16B-4778-B683-E0F90A09047D}" destId="{11CFED0A-2046-48F9-BF4B-11828D457EC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471AA-CCBA-4A21-885D-E81E98B168D3}">
      <dsp:nvSpPr>
        <dsp:cNvPr id="0" name=""/>
        <dsp:cNvSpPr/>
      </dsp:nvSpPr>
      <dsp:spPr>
        <a:xfrm>
          <a:off x="2552771" y="2047890"/>
          <a:ext cx="2370243" cy="2370243"/>
        </a:xfrm>
        <a:prstGeom prst="gear9">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cs typeface="PT Bold Heading" panose="02010400000000000000" pitchFamily="2" charset="-78"/>
            </a:rPr>
            <a:t>توقيت التعرض للغة</a:t>
          </a:r>
        </a:p>
      </dsp:txBody>
      <dsp:txXfrm>
        <a:off x="3029295" y="2603108"/>
        <a:ext cx="1417195" cy="1218354"/>
      </dsp:txXfrm>
    </dsp:sp>
    <dsp:sp modelId="{C90F53C8-FB96-4B48-B419-4C7E77357B27}">
      <dsp:nvSpPr>
        <dsp:cNvPr id="0" name=""/>
        <dsp:cNvSpPr/>
      </dsp:nvSpPr>
      <dsp:spPr>
        <a:xfrm>
          <a:off x="597726" y="1383135"/>
          <a:ext cx="2085813" cy="2085813"/>
        </a:xfrm>
        <a:prstGeom prst="gear6">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cs typeface="PT Bold Heading" panose="02010400000000000000" pitchFamily="2" charset="-78"/>
            </a:rPr>
            <a:t>تخطيط مفردات التدريس</a:t>
          </a:r>
        </a:p>
      </dsp:txBody>
      <dsp:txXfrm>
        <a:off x="1122836" y="1911418"/>
        <a:ext cx="1035593" cy="1029247"/>
      </dsp:txXfrm>
    </dsp:sp>
    <dsp:sp modelId="{2C306205-FFA9-4203-B7D8-EA0A0327F04E}">
      <dsp:nvSpPr>
        <dsp:cNvPr id="0" name=""/>
        <dsp:cNvSpPr/>
      </dsp:nvSpPr>
      <dsp:spPr>
        <a:xfrm rot="20700000">
          <a:off x="1831430" y="121052"/>
          <a:ext cx="2043671" cy="2043671"/>
        </a:xfrm>
        <a:prstGeom prst="gear6">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cs typeface="PT Bold Heading" panose="02010400000000000000" pitchFamily="2" charset="-78"/>
            </a:rPr>
            <a:t>استراتيجيات تعلم </a:t>
          </a:r>
        </a:p>
      </dsp:txBody>
      <dsp:txXfrm rot="-20700000">
        <a:off x="2279667" y="569289"/>
        <a:ext cx="1147197" cy="1147197"/>
      </dsp:txXfrm>
    </dsp:sp>
    <dsp:sp modelId="{DC367CB6-A2F4-4B9A-B1C8-5C6BDB9F7185}">
      <dsp:nvSpPr>
        <dsp:cNvPr id="0" name=""/>
        <dsp:cNvSpPr/>
      </dsp:nvSpPr>
      <dsp:spPr>
        <a:xfrm>
          <a:off x="2376088" y="1600672"/>
          <a:ext cx="3033911" cy="3033911"/>
        </a:xfrm>
        <a:prstGeom prst="circularArrow">
          <a:avLst>
            <a:gd name="adj1" fmla="val 4688"/>
            <a:gd name="adj2" fmla="val 299029"/>
            <a:gd name="adj3" fmla="val 2518903"/>
            <a:gd name="adj4" fmla="val 15855393"/>
            <a:gd name="adj5" fmla="val 5469"/>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DF1A34-B168-425F-8766-2512B6E2A16C}">
      <dsp:nvSpPr>
        <dsp:cNvPr id="0" name=""/>
        <dsp:cNvSpPr/>
      </dsp:nvSpPr>
      <dsp:spPr>
        <a:xfrm>
          <a:off x="262880" y="1001102"/>
          <a:ext cx="2204326" cy="2204326"/>
        </a:xfrm>
        <a:prstGeom prst="leftCircularArrow">
          <a:avLst>
            <a:gd name="adj1" fmla="val 6452"/>
            <a:gd name="adj2" fmla="val 429999"/>
            <a:gd name="adj3" fmla="val 10489124"/>
            <a:gd name="adj4" fmla="val 14837806"/>
            <a:gd name="adj5" fmla="val 7527"/>
          </a:avLst>
        </a:prstGeom>
        <a:solidFill>
          <a:schemeClr val="accent5">
            <a:shade val="90000"/>
            <a:hueOff val="135647"/>
            <a:satOff val="-313"/>
            <a:lumOff val="99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F653F5-FAB5-40D9-9D42-2AB2DBC66B33}">
      <dsp:nvSpPr>
        <dsp:cNvPr id="0" name=""/>
        <dsp:cNvSpPr/>
      </dsp:nvSpPr>
      <dsp:spPr>
        <a:xfrm>
          <a:off x="1377738" y="-181402"/>
          <a:ext cx="2376707" cy="2376707"/>
        </a:xfrm>
        <a:prstGeom prst="circularArrow">
          <a:avLst>
            <a:gd name="adj1" fmla="val 5984"/>
            <a:gd name="adj2" fmla="val 394124"/>
            <a:gd name="adj3" fmla="val 13313824"/>
            <a:gd name="adj4" fmla="val 10508221"/>
            <a:gd name="adj5" fmla="val 6981"/>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B47BD-6FD2-4DAE-B964-4E29DF0CA03A}">
      <dsp:nvSpPr>
        <dsp:cNvPr id="0" name=""/>
        <dsp:cNvSpPr/>
      </dsp:nvSpPr>
      <dsp:spPr>
        <a:xfrm>
          <a:off x="199337" y="487879"/>
          <a:ext cx="11510560" cy="1709701"/>
        </a:xfrm>
        <a:prstGeom prst="homePlate">
          <a:avLst/>
        </a:prstGeom>
        <a:solidFill>
          <a:schemeClr val="accent5">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68580" rIns="1048291" bIns="68580" numCol="1" spcCol="1270" anchor="ctr" anchorCtr="0">
          <a:noAutofit/>
        </a:bodyPr>
        <a:lstStyle/>
        <a:p>
          <a:pPr marL="0" lvl="0" indent="0" algn="just" defTabSz="800100" rtl="1">
            <a:lnSpc>
              <a:spcPct val="100000"/>
            </a:lnSpc>
            <a:spcBef>
              <a:spcPct val="0"/>
            </a:spcBef>
            <a:spcAft>
              <a:spcPct val="35000"/>
            </a:spcAft>
            <a:buNone/>
          </a:pPr>
          <a:endParaRPr lang="ar-SA" sz="1800" b="1" kern="1200" dirty="0">
            <a:latin typeface="Traditional Arabic" panose="02020603050405020304" pitchFamily="18" charset="-78"/>
            <a:cs typeface="Traditional Arabic" panose="02020603050405020304" pitchFamily="18" charset="-78"/>
          </a:endParaRPr>
        </a:p>
        <a:p>
          <a:pPr marL="0" lvl="0" indent="0" algn="just" defTabSz="800100" rtl="1">
            <a:lnSpc>
              <a:spcPct val="100000"/>
            </a:lnSpc>
            <a:spcBef>
              <a:spcPct val="0"/>
            </a:spcBef>
            <a:spcAft>
              <a:spcPct val="35000"/>
            </a:spcAft>
            <a:buNone/>
          </a:pPr>
          <a:r>
            <a:rPr lang="ar-SA" sz="1600" b="1" kern="1200" dirty="0">
              <a:latin typeface="Traditional Arabic" panose="02020603050405020304" pitchFamily="18" charset="-78"/>
              <a:cs typeface="PT Bold Heading" panose="02010400000000000000" pitchFamily="2" charset="-78"/>
            </a:rPr>
            <a:t>توصي هذه الدراسة بضرورة تنويع إستراتيجيات التدريب اللغوي حسب نوع العنصر اللغوي أو المهارة اللغوية المراد اكتسابها. وتوصي بضرورة الاهتمام بالمعلومات الصرفية للكلمات في المعاجم المؤلفة لتعليم اللغة العربية لغة ثانية، وضرورة وجود معاجم صرفية موجهة لمتعلمي اللغة العربية الناطقين بغيرها.</a:t>
          </a:r>
        </a:p>
        <a:p>
          <a:pPr marL="0" lvl="0" indent="0" algn="just" defTabSz="800100" rtl="1">
            <a:lnSpc>
              <a:spcPct val="100000"/>
            </a:lnSpc>
            <a:spcBef>
              <a:spcPct val="0"/>
            </a:spcBef>
            <a:spcAft>
              <a:spcPct val="35000"/>
            </a:spcAft>
            <a:buNone/>
          </a:pPr>
          <a:endParaRPr lang="ar-SA" sz="2800" b="1" kern="1200" dirty="0">
            <a:latin typeface="Traditional Arabic" panose="02020603050405020304" pitchFamily="18" charset="-78"/>
            <a:cs typeface="Traditional Arabic" panose="02020603050405020304" pitchFamily="18" charset="-78"/>
          </a:endParaRPr>
        </a:p>
      </dsp:txBody>
      <dsp:txXfrm>
        <a:off x="199337" y="487879"/>
        <a:ext cx="11083135" cy="1709701"/>
      </dsp:txXfrm>
    </dsp:sp>
    <dsp:sp modelId="{2C1A6949-BD8A-4B39-A37C-CAF477756918}">
      <dsp:nvSpPr>
        <dsp:cNvPr id="0" name=""/>
        <dsp:cNvSpPr/>
      </dsp:nvSpPr>
      <dsp:spPr>
        <a:xfrm>
          <a:off x="10402480" y="2738234"/>
          <a:ext cx="1648107" cy="2377226"/>
        </a:xfrm>
        <a:prstGeom prst="ellipse">
          <a:avLst/>
        </a:prstGeom>
        <a:blipFill dpi="0"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2">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37000" r="-37000"/>
          </a:stretch>
        </a:blipFill>
        <a:ln>
          <a:solidFill>
            <a:srgbClr val="0D64B3"/>
          </a:solid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1CFED0A-2046-48F9-BF4B-11828D457EC1}">
      <dsp:nvSpPr>
        <dsp:cNvPr id="0" name=""/>
        <dsp:cNvSpPr/>
      </dsp:nvSpPr>
      <dsp:spPr>
        <a:xfrm>
          <a:off x="199337" y="3042441"/>
          <a:ext cx="11510560" cy="1458238"/>
        </a:xfrm>
        <a:prstGeom prst="homePlate">
          <a:avLst/>
        </a:prstGeom>
        <a:solidFill>
          <a:srgbClr val="0B7CB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60960" rIns="1048291" bIns="60960" numCol="1" spcCol="1270" anchor="ctr" anchorCtr="0">
          <a:noAutofit/>
        </a:bodyPr>
        <a:lstStyle/>
        <a:p>
          <a:pPr marL="0" lvl="0" indent="0" algn="just" defTabSz="711200" rtl="1">
            <a:lnSpc>
              <a:spcPct val="100000"/>
            </a:lnSpc>
            <a:spcBef>
              <a:spcPct val="0"/>
            </a:spcBef>
            <a:spcAft>
              <a:spcPct val="35000"/>
            </a:spcAft>
            <a:buNone/>
          </a:pPr>
          <a:r>
            <a:rPr lang="ar-SA" sz="1600" b="1" kern="1200" dirty="0">
              <a:solidFill>
                <a:schemeClr val="accent5">
                  <a:lumMod val="50000"/>
                </a:schemeClr>
              </a:solidFill>
              <a:latin typeface="Traditional Arabic" panose="02020603050405020304" pitchFamily="18" charset="-78"/>
              <a:cs typeface="PT Bold Heading" panose="02010400000000000000" pitchFamily="2" charset="-78"/>
            </a:rPr>
            <a:t>تقترح الباحثة عمل بيئة افتراضية تمارس فيها متعلمات اللغة أنشطة لغوية، وغير لغوية باللغة العربية، كنوع من الانغماس الثقافي في ثقافة اللغة العربية؛ لضمان استمرارية ممارسة اللغة العربية وضمان عدم الانقطاع عن ممارستها خصوصاً في الإجازات أو الظروف المشابهة لظروف الحجر الصحي والإجراءات الاحترازية المتبعة في مواجهة كورونا </a:t>
          </a:r>
          <a:r>
            <a:rPr lang="ar-SA" sz="1600" b="1" kern="1200" dirty="0" err="1">
              <a:solidFill>
                <a:schemeClr val="accent5">
                  <a:lumMod val="50000"/>
                </a:schemeClr>
              </a:solidFill>
              <a:latin typeface="Traditional Arabic" panose="02020603050405020304" pitchFamily="18" charset="-78"/>
              <a:cs typeface="PT Bold Heading" panose="02010400000000000000" pitchFamily="2" charset="-78"/>
            </a:rPr>
            <a:t>كوفيد</a:t>
          </a:r>
          <a:r>
            <a:rPr lang="ar-SA" sz="1600" b="1" kern="1200" dirty="0">
              <a:solidFill>
                <a:schemeClr val="accent5">
                  <a:lumMod val="50000"/>
                </a:schemeClr>
              </a:solidFill>
              <a:latin typeface="Traditional Arabic" panose="02020603050405020304" pitchFamily="18" charset="-78"/>
              <a:cs typeface="PT Bold Heading" panose="02010400000000000000" pitchFamily="2" charset="-78"/>
            </a:rPr>
            <a:t> -</a:t>
          </a:r>
          <a:r>
            <a:rPr lang="ar-SA" sz="1800" b="1" kern="1200" dirty="0">
              <a:solidFill>
                <a:schemeClr val="accent5">
                  <a:lumMod val="50000"/>
                </a:schemeClr>
              </a:solidFill>
              <a:latin typeface="Traditional Arabic" panose="02020603050405020304" pitchFamily="18" charset="-78"/>
              <a:cs typeface="PT Bold Heading" panose="02010400000000000000" pitchFamily="2" charset="-78"/>
            </a:rPr>
            <a:t>19.</a:t>
          </a:r>
        </a:p>
      </dsp:txBody>
      <dsp:txXfrm>
        <a:off x="199337" y="3042441"/>
        <a:ext cx="11146001" cy="1458238"/>
      </dsp:txXfrm>
    </dsp:sp>
    <dsp:sp modelId="{7AD48389-7509-4D6E-A6EA-C8DD5EC3696E}">
      <dsp:nvSpPr>
        <dsp:cNvPr id="0" name=""/>
        <dsp:cNvSpPr/>
      </dsp:nvSpPr>
      <dsp:spPr>
        <a:xfrm>
          <a:off x="10401940" y="185799"/>
          <a:ext cx="1648654" cy="2377226"/>
        </a:xfrm>
        <a:prstGeom prst="ellipse">
          <a:avLst/>
        </a:prstGeom>
        <a:blipFill rotWithShape="1">
          <a:blip xmlns:r="http://schemas.openxmlformats.org/officeDocument/2006/relationships" r:embed="rId3">
            <a:duotone>
              <a:schemeClr val="accent1">
                <a:hueOff val="-12975"/>
                <a:satOff val="622"/>
                <a:lumOff val="-2118"/>
                <a:alphaOff val="0"/>
                <a:shade val="20000"/>
                <a:satMod val="200000"/>
              </a:schemeClr>
              <a:schemeClr val="accent1">
                <a:hueOff val="-12975"/>
                <a:satOff val="622"/>
                <a:lumOff val="-2118"/>
                <a:alphaOff val="0"/>
                <a:tint val="12000"/>
                <a:satMod val="190000"/>
              </a:schemeClr>
            </a:duotone>
            <a:extLst>
              <a:ext uri="{BEBA8EAE-BF5A-486C-A8C5-ECC9F3942E4B}">
                <a14:imgProps xmlns:a14="http://schemas.microsoft.com/office/drawing/2010/main">
                  <a14:imgLayer r:embed="rId4">
                    <a14:imgEffect>
                      <a14:colorTemperature colorTemp="6100"/>
                    </a14:imgEffect>
                    <a14:imgEffect>
                      <a14:saturation sat="1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37000" r="-37000"/>
          </a:stretch>
        </a:blipFill>
        <a:ln>
          <a:solidFill>
            <a:srgbClr val="0D64B3"/>
          </a:solid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2ACAB72-AAF1-417F-84CA-75AB53681597}" type="datetimeFigureOut">
              <a:rPr lang="ar-SA" smtClean="0"/>
              <a:t>11/07/43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899CB0-1AFE-4E00-A289-7BDF4593CD25}" type="slidenum">
              <a:rPr lang="ar-SA" smtClean="0"/>
              <a:t>‹#›</a:t>
            </a:fld>
            <a:endParaRPr lang="ar-SA"/>
          </a:p>
        </p:txBody>
      </p:sp>
    </p:spTree>
    <p:extLst>
      <p:ext uri="{BB962C8B-B14F-4D97-AF65-F5344CB8AC3E}">
        <p14:creationId xmlns:p14="http://schemas.microsoft.com/office/powerpoint/2010/main" val="16387102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dirty="0"/>
          </a:p>
        </p:txBody>
      </p:sp>
    </p:spTree>
    <p:extLst>
      <p:ext uri="{BB962C8B-B14F-4D97-AF65-F5344CB8AC3E}">
        <p14:creationId xmlns:p14="http://schemas.microsoft.com/office/powerpoint/2010/main" val="395813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10</a:t>
            </a:fld>
            <a:endParaRPr lang="ar-SA" dirty="0"/>
          </a:p>
        </p:txBody>
      </p:sp>
    </p:spTree>
    <p:extLst>
      <p:ext uri="{BB962C8B-B14F-4D97-AF65-F5344CB8AC3E}">
        <p14:creationId xmlns:p14="http://schemas.microsoft.com/office/powerpoint/2010/main" val="419745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11</a:t>
            </a:fld>
            <a:endParaRPr lang="ar-SA" dirty="0"/>
          </a:p>
        </p:txBody>
      </p:sp>
    </p:spTree>
    <p:extLst>
      <p:ext uri="{BB962C8B-B14F-4D97-AF65-F5344CB8AC3E}">
        <p14:creationId xmlns:p14="http://schemas.microsoft.com/office/powerpoint/2010/main" val="367383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12</a:t>
            </a:fld>
            <a:endParaRPr lang="ar-SA" dirty="0"/>
          </a:p>
        </p:txBody>
      </p:sp>
    </p:spTree>
    <p:extLst>
      <p:ext uri="{BB962C8B-B14F-4D97-AF65-F5344CB8AC3E}">
        <p14:creationId xmlns:p14="http://schemas.microsoft.com/office/powerpoint/2010/main" val="305886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13</a:t>
            </a:fld>
            <a:endParaRPr lang="ar-SA" dirty="0"/>
          </a:p>
        </p:txBody>
      </p:sp>
    </p:spTree>
    <p:extLst>
      <p:ext uri="{BB962C8B-B14F-4D97-AF65-F5344CB8AC3E}">
        <p14:creationId xmlns:p14="http://schemas.microsoft.com/office/powerpoint/2010/main" val="103520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14</a:t>
            </a:fld>
            <a:endParaRPr lang="ar-SA" dirty="0"/>
          </a:p>
        </p:txBody>
      </p:sp>
    </p:spTree>
    <p:extLst>
      <p:ext uri="{BB962C8B-B14F-4D97-AF65-F5344CB8AC3E}">
        <p14:creationId xmlns:p14="http://schemas.microsoft.com/office/powerpoint/2010/main" val="410374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15</a:t>
            </a:fld>
            <a:endParaRPr lang="ar-SA" dirty="0"/>
          </a:p>
        </p:txBody>
      </p:sp>
    </p:spTree>
    <p:extLst>
      <p:ext uri="{BB962C8B-B14F-4D97-AF65-F5344CB8AC3E}">
        <p14:creationId xmlns:p14="http://schemas.microsoft.com/office/powerpoint/2010/main" val="290773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16</a:t>
            </a:fld>
            <a:endParaRPr lang="ar-SA" dirty="0"/>
          </a:p>
        </p:txBody>
      </p:sp>
    </p:spTree>
    <p:extLst>
      <p:ext uri="{BB962C8B-B14F-4D97-AF65-F5344CB8AC3E}">
        <p14:creationId xmlns:p14="http://schemas.microsoft.com/office/powerpoint/2010/main" val="383616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17</a:t>
            </a:fld>
            <a:endParaRPr lang="ar-SA" dirty="0"/>
          </a:p>
        </p:txBody>
      </p:sp>
    </p:spTree>
    <p:extLst>
      <p:ext uri="{BB962C8B-B14F-4D97-AF65-F5344CB8AC3E}">
        <p14:creationId xmlns:p14="http://schemas.microsoft.com/office/powerpoint/2010/main" val="153155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18</a:t>
            </a:fld>
            <a:endParaRPr lang="ar-SA" dirty="0"/>
          </a:p>
        </p:txBody>
      </p:sp>
    </p:spTree>
    <p:extLst>
      <p:ext uri="{BB962C8B-B14F-4D97-AF65-F5344CB8AC3E}">
        <p14:creationId xmlns:p14="http://schemas.microsoft.com/office/powerpoint/2010/main" val="44696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19</a:t>
            </a:fld>
            <a:endParaRPr lang="ar-SA" dirty="0"/>
          </a:p>
        </p:txBody>
      </p:sp>
    </p:spTree>
    <p:extLst>
      <p:ext uri="{BB962C8B-B14F-4D97-AF65-F5344CB8AC3E}">
        <p14:creationId xmlns:p14="http://schemas.microsoft.com/office/powerpoint/2010/main" val="91248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a:t>
            </a:fld>
            <a:endParaRPr lang="ar-SA" dirty="0"/>
          </a:p>
        </p:txBody>
      </p:sp>
    </p:spTree>
    <p:extLst>
      <p:ext uri="{BB962C8B-B14F-4D97-AF65-F5344CB8AC3E}">
        <p14:creationId xmlns:p14="http://schemas.microsoft.com/office/powerpoint/2010/main" val="200326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20</a:t>
            </a:fld>
            <a:endParaRPr lang="ar-SA" dirty="0"/>
          </a:p>
        </p:txBody>
      </p:sp>
    </p:spTree>
    <p:extLst>
      <p:ext uri="{BB962C8B-B14F-4D97-AF65-F5344CB8AC3E}">
        <p14:creationId xmlns:p14="http://schemas.microsoft.com/office/powerpoint/2010/main" val="306489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3</a:t>
            </a:fld>
            <a:endParaRPr lang="ar-SA" dirty="0"/>
          </a:p>
        </p:txBody>
      </p:sp>
    </p:spTree>
    <p:extLst>
      <p:ext uri="{BB962C8B-B14F-4D97-AF65-F5344CB8AC3E}">
        <p14:creationId xmlns:p14="http://schemas.microsoft.com/office/powerpoint/2010/main" val="23715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4</a:t>
            </a:fld>
            <a:endParaRPr lang="ar-SA" dirty="0"/>
          </a:p>
        </p:txBody>
      </p:sp>
    </p:spTree>
    <p:extLst>
      <p:ext uri="{BB962C8B-B14F-4D97-AF65-F5344CB8AC3E}">
        <p14:creationId xmlns:p14="http://schemas.microsoft.com/office/powerpoint/2010/main" val="215096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5</a:t>
            </a:fld>
            <a:endParaRPr lang="ar-SA" dirty="0"/>
          </a:p>
        </p:txBody>
      </p:sp>
    </p:spTree>
    <p:extLst>
      <p:ext uri="{BB962C8B-B14F-4D97-AF65-F5344CB8AC3E}">
        <p14:creationId xmlns:p14="http://schemas.microsoft.com/office/powerpoint/2010/main" val="394390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6</a:t>
            </a:fld>
            <a:endParaRPr lang="ar-SA" dirty="0"/>
          </a:p>
        </p:txBody>
      </p:sp>
    </p:spTree>
    <p:extLst>
      <p:ext uri="{BB962C8B-B14F-4D97-AF65-F5344CB8AC3E}">
        <p14:creationId xmlns:p14="http://schemas.microsoft.com/office/powerpoint/2010/main" val="2329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7</a:t>
            </a:fld>
            <a:endParaRPr lang="ar-SA" dirty="0"/>
          </a:p>
        </p:txBody>
      </p:sp>
    </p:spTree>
    <p:extLst>
      <p:ext uri="{BB962C8B-B14F-4D97-AF65-F5344CB8AC3E}">
        <p14:creationId xmlns:p14="http://schemas.microsoft.com/office/powerpoint/2010/main" val="349629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8</a:t>
            </a:fld>
            <a:endParaRPr lang="ar-SA" dirty="0"/>
          </a:p>
        </p:txBody>
      </p:sp>
    </p:spTree>
    <p:extLst>
      <p:ext uri="{BB962C8B-B14F-4D97-AF65-F5344CB8AC3E}">
        <p14:creationId xmlns:p14="http://schemas.microsoft.com/office/powerpoint/2010/main" val="238267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9</a:t>
            </a:fld>
            <a:endParaRPr lang="ar-SA" dirty="0"/>
          </a:p>
        </p:txBody>
      </p:sp>
    </p:spTree>
    <p:extLst>
      <p:ext uri="{BB962C8B-B14F-4D97-AF65-F5344CB8AC3E}">
        <p14:creationId xmlns:p14="http://schemas.microsoft.com/office/powerpoint/2010/main" val="344361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5175E0D8-EA12-4934-95DC-B77D958010D0}" type="datetimeFigureOut">
              <a:rPr lang="ar-SA" smtClean="0"/>
              <a:t>11/07/43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269484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175E0D8-EA12-4934-95DC-B77D958010D0}" type="datetimeFigureOut">
              <a:rPr lang="ar-SA" smtClean="0"/>
              <a:t>11/07/43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236999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175E0D8-EA12-4934-95DC-B77D958010D0}" type="datetimeFigureOut">
              <a:rPr lang="ar-SA" smtClean="0"/>
              <a:t>11/07/43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139474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175E0D8-EA12-4934-95DC-B77D958010D0}" type="datetimeFigureOut">
              <a:rPr lang="ar-SA" smtClean="0"/>
              <a:t>11/07/43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296220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175E0D8-EA12-4934-95DC-B77D958010D0}" type="datetimeFigureOut">
              <a:rPr lang="ar-SA" smtClean="0"/>
              <a:t>11/07/43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143233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175E0D8-EA12-4934-95DC-B77D958010D0}" type="datetimeFigureOut">
              <a:rPr lang="ar-SA" smtClean="0"/>
              <a:t>11/07/43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59884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175E0D8-EA12-4934-95DC-B77D958010D0}" type="datetimeFigureOut">
              <a:rPr lang="ar-SA" smtClean="0"/>
              <a:t>11/07/43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47616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5175E0D8-EA12-4934-95DC-B77D958010D0}" type="datetimeFigureOut">
              <a:rPr lang="ar-SA" smtClean="0"/>
              <a:t>11/07/43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65654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5E0D8-EA12-4934-95DC-B77D958010D0}" type="datetimeFigureOut">
              <a:rPr lang="ar-SA" smtClean="0"/>
              <a:t>11/07/43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4249251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175E0D8-EA12-4934-95DC-B77D958010D0}" type="datetimeFigureOut">
              <a:rPr lang="ar-SA" smtClean="0"/>
              <a:t>11/07/43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3123542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175E0D8-EA12-4934-95DC-B77D958010D0}" type="datetimeFigureOut">
              <a:rPr lang="ar-SA" smtClean="0"/>
              <a:t>11/07/43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A5C4347-6811-49E4-BF0C-FFB8B7F344B9}" type="slidenum">
              <a:rPr lang="ar-SA" smtClean="0"/>
              <a:t>‹#›</a:t>
            </a:fld>
            <a:endParaRPr lang="ar-SA"/>
          </a:p>
        </p:txBody>
      </p:sp>
    </p:spTree>
    <p:extLst>
      <p:ext uri="{BB962C8B-B14F-4D97-AF65-F5344CB8AC3E}">
        <p14:creationId xmlns:p14="http://schemas.microsoft.com/office/powerpoint/2010/main" val="121809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5E0D8-EA12-4934-95DC-B77D958010D0}" type="datetimeFigureOut">
              <a:rPr lang="ar-SA" smtClean="0"/>
              <a:t>11/07/43</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C4347-6811-49E4-BF0C-FFB8B7F344B9}" type="slidenum">
              <a:rPr lang="ar-SA" smtClean="0"/>
              <a:t>‹#›</a:t>
            </a:fld>
            <a:endParaRPr lang="ar-SA"/>
          </a:p>
        </p:txBody>
      </p:sp>
    </p:spTree>
    <p:extLst>
      <p:ext uri="{BB962C8B-B14F-4D97-AF65-F5344CB8AC3E}">
        <p14:creationId xmlns:p14="http://schemas.microsoft.com/office/powerpoint/2010/main" val="8728462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480816"/>
            <a:ext cx="12192000" cy="631094"/>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340723" y="1975757"/>
            <a:ext cx="11510554" cy="2374174"/>
          </a:xfrm>
        </p:spPr>
        <p:txBody>
          <a:bodyPr>
            <a:normAutofit/>
          </a:bodyPr>
          <a:lstStyle/>
          <a:p>
            <a:pPr algn="ctr">
              <a:lnSpc>
                <a:spcPct val="150000"/>
              </a:lnSpc>
            </a:pPr>
            <a:r>
              <a:rPr lang="ar-SA" sz="4000" b="1"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t> </a:t>
            </a:r>
            <a:r>
              <a:rPr lang="ar-SA" sz="3200" b="1"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t>أثر برنامج تدريبي إلكتروني في اكتساب بعض البنى الصرفية </a:t>
            </a:r>
            <a:br>
              <a:rPr lang="ar-SA" sz="3600" b="1"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br>
            <a:r>
              <a:rPr lang="ar-SA" sz="2800" b="1"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t>لدى متعلمات اللغة العربية الناطقات بغيرها </a:t>
            </a:r>
            <a:endParaRPr lang="ar-SA" sz="9600" dirty="0">
              <a:solidFill>
                <a:srgbClr val="0B7CB5"/>
              </a:solidFill>
              <a:cs typeface="PT Bold Heading" panose="02010400000000000000" pitchFamily="2" charset="-78"/>
            </a:endParaRPr>
          </a:p>
        </p:txBody>
      </p:sp>
      <p:cxnSp>
        <p:nvCxnSpPr>
          <p:cNvPr id="9" name="رابط مستقيم 8">
            <a:extLst>
              <a:ext uri="{FF2B5EF4-FFF2-40B4-BE49-F238E27FC236}">
                <a16:creationId xmlns:a16="http://schemas.microsoft.com/office/drawing/2014/main" id="{792A8B1D-7E4B-4587-84B3-4D335F32386E}"/>
              </a:ext>
            </a:extLst>
          </p:cNvPr>
          <p:cNvCxnSpPr>
            <a:cxnSpLocks/>
          </p:cNvCxnSpPr>
          <p:nvPr/>
        </p:nvCxnSpPr>
        <p:spPr>
          <a:xfrm flipH="1">
            <a:off x="516834" y="4847368"/>
            <a:ext cx="10047197"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مستطيل: زوايا مستديرة 9">
            <a:extLst>
              <a:ext uri="{FF2B5EF4-FFF2-40B4-BE49-F238E27FC236}">
                <a16:creationId xmlns:a16="http://schemas.microsoft.com/office/drawing/2014/main" id="{24F265CB-CCFE-4F30-9F7A-B91AAD306B0B}"/>
              </a:ext>
            </a:extLst>
          </p:cNvPr>
          <p:cNvSpPr/>
          <p:nvPr/>
        </p:nvSpPr>
        <p:spPr>
          <a:xfrm>
            <a:off x="6229349" y="4884400"/>
            <a:ext cx="4219303" cy="90133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r>
              <a:rPr lang="ar-SA" sz="24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rPr>
              <a:t>د. هند بنت شارع القحطاني</a:t>
            </a:r>
          </a:p>
        </p:txBody>
      </p:sp>
      <p:sp>
        <p:nvSpPr>
          <p:cNvPr id="15" name="عنصر نائب للتذييل 6">
            <a:extLst>
              <a:ext uri="{FF2B5EF4-FFF2-40B4-BE49-F238E27FC236}">
                <a16:creationId xmlns:a16="http://schemas.microsoft.com/office/drawing/2014/main" id="{1289CFCC-CA58-4FB7-865A-6E83FF1D683C}"/>
              </a:ext>
            </a:extLst>
          </p:cNvPr>
          <p:cNvSpPr>
            <a:spLocks noGrp="1"/>
          </p:cNvSpPr>
          <p:nvPr>
            <p:ph type="ftr" sz="quarter" idx="11"/>
          </p:nvPr>
        </p:nvSpPr>
        <p:spPr>
          <a:xfrm>
            <a:off x="516834" y="6457956"/>
            <a:ext cx="11158330" cy="404947"/>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عنصر نائب للتذييل 6">
            <a:extLst>
              <a:ext uri="{FF2B5EF4-FFF2-40B4-BE49-F238E27FC236}">
                <a16:creationId xmlns:a16="http://schemas.microsoft.com/office/drawing/2014/main" id="{71EDC5BF-B01D-482C-82B2-F2244401C9B3}"/>
              </a:ext>
            </a:extLst>
          </p:cNvPr>
          <p:cNvSpPr>
            <a:spLocks noGrp="1"/>
          </p:cNvSpPr>
          <p:nvPr>
            <p:ph type="ftr" sz="quarter" idx="11"/>
          </p:nvPr>
        </p:nvSpPr>
        <p:spPr>
          <a:xfrm>
            <a:off x="692947" y="6418762"/>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grpSp>
        <p:nvGrpSpPr>
          <p:cNvPr id="11" name="مجموعة 10">
            <a:extLst>
              <a:ext uri="{FF2B5EF4-FFF2-40B4-BE49-F238E27FC236}">
                <a16:creationId xmlns:a16="http://schemas.microsoft.com/office/drawing/2014/main" id="{06C6BBE2-AA8F-48CE-8AEF-360CADB1E2E8}"/>
              </a:ext>
            </a:extLst>
          </p:cNvPr>
          <p:cNvGrpSpPr/>
          <p:nvPr/>
        </p:nvGrpSpPr>
        <p:grpSpPr>
          <a:xfrm>
            <a:off x="2615729" y="1814338"/>
            <a:ext cx="9307518" cy="1369966"/>
            <a:chOff x="2158174" y="3703031"/>
            <a:chExt cx="8267765" cy="1401363"/>
          </a:xfrm>
        </p:grpSpPr>
        <p:sp>
          <p:nvSpPr>
            <p:cNvPr id="13" name="سهم: بشكل رتبة عسكرية 12">
              <a:extLst>
                <a:ext uri="{FF2B5EF4-FFF2-40B4-BE49-F238E27FC236}">
                  <a16:creationId xmlns:a16="http://schemas.microsoft.com/office/drawing/2014/main" id="{075379E6-52FB-4A7C-8474-DF1967F2D11B}"/>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4" name="سهم: بشكل رتبة عسكرية 13">
              <a:extLst>
                <a:ext uri="{FF2B5EF4-FFF2-40B4-BE49-F238E27FC236}">
                  <a16:creationId xmlns:a16="http://schemas.microsoft.com/office/drawing/2014/main" id="{5FADFF9D-C597-43BD-9E4F-BFAB1593B37F}"/>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5" name="سهم: بشكل رتبة عسكرية 14">
              <a:extLst>
                <a:ext uri="{FF2B5EF4-FFF2-40B4-BE49-F238E27FC236}">
                  <a16:creationId xmlns:a16="http://schemas.microsoft.com/office/drawing/2014/main" id="{161F7999-0781-482D-BB0C-782BE0B996B8}"/>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6" name="سهم: بشكل رتبة عسكرية 15">
              <a:extLst>
                <a:ext uri="{FF2B5EF4-FFF2-40B4-BE49-F238E27FC236}">
                  <a16:creationId xmlns:a16="http://schemas.microsoft.com/office/drawing/2014/main" id="{84C91E69-13C6-4A02-9059-46B79D6741A7}"/>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7" name="سهم: بشكل رتبة عسكرية 16">
              <a:extLst>
                <a:ext uri="{FF2B5EF4-FFF2-40B4-BE49-F238E27FC236}">
                  <a16:creationId xmlns:a16="http://schemas.microsoft.com/office/drawing/2014/main" id="{0355C994-8799-4D8F-9952-71C61A956EB6}"/>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8" name="سهم: بشكل رتبة عسكرية 17">
              <a:extLst>
                <a:ext uri="{FF2B5EF4-FFF2-40B4-BE49-F238E27FC236}">
                  <a16:creationId xmlns:a16="http://schemas.microsoft.com/office/drawing/2014/main" id="{3C8BC870-D1A4-43E4-8D1C-DE2EA6742CE5}"/>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9" name="سهم: بشكل رتبة عسكرية 18">
              <a:extLst>
                <a:ext uri="{FF2B5EF4-FFF2-40B4-BE49-F238E27FC236}">
                  <a16:creationId xmlns:a16="http://schemas.microsoft.com/office/drawing/2014/main" id="{3254C67F-D041-470C-864B-86958B096135}"/>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2" name="شكل حر: شكل 11">
              <a:extLst>
                <a:ext uri="{FF2B5EF4-FFF2-40B4-BE49-F238E27FC236}">
                  <a16:creationId xmlns:a16="http://schemas.microsoft.com/office/drawing/2014/main" id="{76F0C604-D89A-4ADB-A387-40E04C343251}"/>
                </a:ext>
              </a:extLst>
            </p:cNvPr>
            <p:cNvSpPr/>
            <p:nvPr/>
          </p:nvSpPr>
          <p:spPr>
            <a:xfrm>
              <a:off x="2590254" y="3703031"/>
              <a:ext cx="7835685"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cs typeface="PT Bold Heading" panose="02010400000000000000" pitchFamily="2" charset="-78"/>
                </a:rPr>
                <a:t>جاد الرب (1992) مقاربة فكرة المعاجم المعنوية عند العرب وطريقة تناولها في داخل الحقول الدلالية بتوزيع المفردات على الحقول المتنوعة والدراسات الحديثة.</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30" name="مجموعة 29">
            <a:extLst>
              <a:ext uri="{FF2B5EF4-FFF2-40B4-BE49-F238E27FC236}">
                <a16:creationId xmlns:a16="http://schemas.microsoft.com/office/drawing/2014/main" id="{48680847-7190-425B-97C2-D92F9A0223C5}"/>
              </a:ext>
            </a:extLst>
          </p:cNvPr>
          <p:cNvGrpSpPr/>
          <p:nvPr/>
        </p:nvGrpSpPr>
        <p:grpSpPr>
          <a:xfrm>
            <a:off x="2615729" y="247320"/>
            <a:ext cx="9229201" cy="1456853"/>
            <a:chOff x="2158174" y="3595235"/>
            <a:chExt cx="8198197" cy="1509159"/>
          </a:xfrm>
        </p:grpSpPr>
        <p:sp>
          <p:nvSpPr>
            <p:cNvPr id="31" name="سهم: بشكل رتبة عسكرية 30">
              <a:extLst>
                <a:ext uri="{FF2B5EF4-FFF2-40B4-BE49-F238E27FC236}">
                  <a16:creationId xmlns:a16="http://schemas.microsoft.com/office/drawing/2014/main" id="{BF4EFE28-4618-4026-A22D-7EBF29190923}"/>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2" name="سهم: بشكل رتبة عسكرية 31">
              <a:extLst>
                <a:ext uri="{FF2B5EF4-FFF2-40B4-BE49-F238E27FC236}">
                  <a16:creationId xmlns:a16="http://schemas.microsoft.com/office/drawing/2014/main" id="{B226A6C0-B898-43D4-BE32-3C51F2C25EFF}"/>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3" name="سهم: بشكل رتبة عسكرية 32">
              <a:extLst>
                <a:ext uri="{FF2B5EF4-FFF2-40B4-BE49-F238E27FC236}">
                  <a16:creationId xmlns:a16="http://schemas.microsoft.com/office/drawing/2014/main" id="{7AFAD917-A361-4DAD-A980-99208AC565A4}"/>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4" name="سهم: بشكل رتبة عسكرية 33">
              <a:extLst>
                <a:ext uri="{FF2B5EF4-FFF2-40B4-BE49-F238E27FC236}">
                  <a16:creationId xmlns:a16="http://schemas.microsoft.com/office/drawing/2014/main" id="{D18AD935-4387-4291-8105-AEC7B9E76E4C}"/>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5" name="سهم: بشكل رتبة عسكرية 34">
              <a:extLst>
                <a:ext uri="{FF2B5EF4-FFF2-40B4-BE49-F238E27FC236}">
                  <a16:creationId xmlns:a16="http://schemas.microsoft.com/office/drawing/2014/main" id="{485DA93A-24AA-4EA7-BED8-B7807474B241}"/>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6" name="سهم: بشكل رتبة عسكرية 35">
              <a:extLst>
                <a:ext uri="{FF2B5EF4-FFF2-40B4-BE49-F238E27FC236}">
                  <a16:creationId xmlns:a16="http://schemas.microsoft.com/office/drawing/2014/main" id="{31547416-CB90-42CB-A7F5-56DCC29C21AF}"/>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7" name="سهم: بشكل رتبة عسكرية 36">
              <a:extLst>
                <a:ext uri="{FF2B5EF4-FFF2-40B4-BE49-F238E27FC236}">
                  <a16:creationId xmlns:a16="http://schemas.microsoft.com/office/drawing/2014/main" id="{FA46A25A-2462-4611-AA82-78A59D205026}"/>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8" name="شكل حر: شكل 37">
              <a:extLst>
                <a:ext uri="{FF2B5EF4-FFF2-40B4-BE49-F238E27FC236}">
                  <a16:creationId xmlns:a16="http://schemas.microsoft.com/office/drawing/2014/main" id="{B3EE5C46-F6FD-434D-8D47-82195A40752F}"/>
                </a:ext>
              </a:extLst>
            </p:cNvPr>
            <p:cNvSpPr/>
            <p:nvPr/>
          </p:nvSpPr>
          <p:spPr>
            <a:xfrm>
              <a:off x="2520686" y="3595235"/>
              <a:ext cx="7835685"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en-US" sz="2400" kern="1200" dirty="0">
                  <a:solidFill>
                    <a:srgbClr val="0B7CB5"/>
                  </a:solidFill>
                  <a:latin typeface="Aharoni" panose="02010803020104030203" pitchFamily="2" charset="-79"/>
                  <a:cs typeface="Aharoni" panose="02010803020104030203" pitchFamily="2" charset="-79"/>
                </a:rPr>
                <a:t>(</a:t>
              </a:r>
              <a:r>
                <a:rPr lang="en-US" sz="2000" kern="1200" dirty="0">
                  <a:solidFill>
                    <a:srgbClr val="0B7CB5"/>
                  </a:solidFill>
                  <a:latin typeface="Aharoni" panose="02010803020104030203" pitchFamily="2" charset="-79"/>
                  <a:cs typeface="Aharoni" panose="02010803020104030203" pitchFamily="2" charset="-79"/>
                </a:rPr>
                <a:t>Nagy, </a:t>
              </a:r>
              <a:r>
                <a:rPr lang="en-US" sz="2000" kern="1200" dirty="0" err="1">
                  <a:solidFill>
                    <a:srgbClr val="0B7CB5"/>
                  </a:solidFill>
                  <a:latin typeface="Aharoni" panose="02010803020104030203" pitchFamily="2" charset="-79"/>
                  <a:cs typeface="Aharoni" panose="02010803020104030203" pitchFamily="2" charset="-79"/>
                </a:rPr>
                <a:t>Diakidoy</a:t>
              </a:r>
              <a:r>
                <a:rPr lang="en-US" sz="2000" kern="1200" dirty="0">
                  <a:solidFill>
                    <a:srgbClr val="0B7CB5"/>
                  </a:solidFill>
                  <a:latin typeface="Aharoni" panose="02010803020104030203" pitchFamily="2" charset="-79"/>
                  <a:cs typeface="Aharoni" panose="02010803020104030203" pitchFamily="2" charset="-79"/>
                </a:rPr>
                <a:t>, and  Anderson, 1993)  </a:t>
              </a:r>
              <a:r>
                <a:rPr lang="ar-SA" sz="2000" kern="1200" dirty="0">
                  <a:solidFill>
                    <a:srgbClr val="0B7CB5"/>
                  </a:solidFill>
                  <a:cs typeface="PT Bold Heading" panose="02010400000000000000" pitchFamily="2" charset="-78"/>
                </a:rPr>
                <a:t>اكتساب الصرف وأثر تعلُّم اللواصق الصرفية في القدرة على اشتقاق وتوليد المعاني.</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41" name="مجموعة 40">
            <a:extLst>
              <a:ext uri="{FF2B5EF4-FFF2-40B4-BE49-F238E27FC236}">
                <a16:creationId xmlns:a16="http://schemas.microsoft.com/office/drawing/2014/main" id="{D37DB8A4-2056-4C3C-A4D3-F34EC1E824E1}"/>
              </a:ext>
            </a:extLst>
          </p:cNvPr>
          <p:cNvGrpSpPr/>
          <p:nvPr/>
        </p:nvGrpSpPr>
        <p:grpSpPr>
          <a:xfrm>
            <a:off x="2681350" y="3420653"/>
            <a:ext cx="9241896" cy="1321964"/>
            <a:chOff x="2158174" y="3751051"/>
            <a:chExt cx="8209474" cy="1353343"/>
          </a:xfrm>
        </p:grpSpPr>
        <p:sp>
          <p:nvSpPr>
            <p:cNvPr id="42" name="سهم: بشكل رتبة عسكرية 41">
              <a:extLst>
                <a:ext uri="{FF2B5EF4-FFF2-40B4-BE49-F238E27FC236}">
                  <a16:creationId xmlns:a16="http://schemas.microsoft.com/office/drawing/2014/main" id="{3F960F29-0506-48D3-87B4-F80EFC97928F}"/>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3" name="سهم: بشكل رتبة عسكرية 42">
              <a:extLst>
                <a:ext uri="{FF2B5EF4-FFF2-40B4-BE49-F238E27FC236}">
                  <a16:creationId xmlns:a16="http://schemas.microsoft.com/office/drawing/2014/main" id="{19345A34-467E-425F-8C55-1C88F44C7B65}"/>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4" name="سهم: بشكل رتبة عسكرية 43">
              <a:extLst>
                <a:ext uri="{FF2B5EF4-FFF2-40B4-BE49-F238E27FC236}">
                  <a16:creationId xmlns:a16="http://schemas.microsoft.com/office/drawing/2014/main" id="{70747EA3-F11B-4D38-AC2E-9431C708C2A5}"/>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5" name="سهم: بشكل رتبة عسكرية 44">
              <a:extLst>
                <a:ext uri="{FF2B5EF4-FFF2-40B4-BE49-F238E27FC236}">
                  <a16:creationId xmlns:a16="http://schemas.microsoft.com/office/drawing/2014/main" id="{6C68EBFF-2509-4B44-AC84-853ABADC7A82}"/>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6" name="سهم: بشكل رتبة عسكرية 45">
              <a:extLst>
                <a:ext uri="{FF2B5EF4-FFF2-40B4-BE49-F238E27FC236}">
                  <a16:creationId xmlns:a16="http://schemas.microsoft.com/office/drawing/2014/main" id="{AA6C5CCD-526C-4B13-AD65-7484670AEBB4}"/>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7" name="سهم: بشكل رتبة عسكرية 46">
              <a:extLst>
                <a:ext uri="{FF2B5EF4-FFF2-40B4-BE49-F238E27FC236}">
                  <a16:creationId xmlns:a16="http://schemas.microsoft.com/office/drawing/2014/main" id="{50583FD4-FF54-4D5B-B84E-306268E9EE24}"/>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8" name="سهم: بشكل رتبة عسكرية 47">
              <a:extLst>
                <a:ext uri="{FF2B5EF4-FFF2-40B4-BE49-F238E27FC236}">
                  <a16:creationId xmlns:a16="http://schemas.microsoft.com/office/drawing/2014/main" id="{BD1C6E19-9F85-4B58-AE92-74AC151E2453}"/>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9" name="شكل حر: شكل 48">
              <a:extLst>
                <a:ext uri="{FF2B5EF4-FFF2-40B4-BE49-F238E27FC236}">
                  <a16:creationId xmlns:a16="http://schemas.microsoft.com/office/drawing/2014/main" id="{4C0F71A9-5967-47E1-84AE-1A5E2E6879E7}"/>
                </a:ext>
              </a:extLst>
            </p:cNvPr>
            <p:cNvSpPr/>
            <p:nvPr/>
          </p:nvSpPr>
          <p:spPr>
            <a:xfrm>
              <a:off x="2531963" y="3855754"/>
              <a:ext cx="7835685" cy="956960"/>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cs typeface="PT Bold Heading" panose="02010400000000000000" pitchFamily="2" charset="-78"/>
                </a:rPr>
                <a:t>دراسة </a:t>
              </a:r>
              <a:r>
                <a:rPr lang="ar-SA" sz="2000" kern="1200" dirty="0" err="1">
                  <a:solidFill>
                    <a:srgbClr val="0B7CB5"/>
                  </a:solidFill>
                  <a:cs typeface="PT Bold Heading" panose="02010400000000000000" pitchFamily="2" charset="-78"/>
                </a:rPr>
                <a:t>خاقو</a:t>
              </a:r>
              <a:r>
                <a:rPr lang="ar-SA" sz="2000" kern="1200" dirty="0">
                  <a:solidFill>
                    <a:srgbClr val="0B7CB5"/>
                  </a:solidFill>
                  <a:cs typeface="PT Bold Heading" panose="02010400000000000000" pitchFamily="2" charset="-78"/>
                </a:rPr>
                <a:t> والسبع (2007) مدخلاً مقترحاً لتدريس النحو والصرف في التعليم الجامعي من خلال المفاهيم النحوية</a:t>
              </a:r>
              <a:r>
                <a:rPr lang="ar-SA" sz="2000" dirty="0">
                  <a:solidFill>
                    <a:srgbClr val="0B7CB5"/>
                  </a:solidFill>
                  <a:cs typeface="PT Bold Heading" panose="02010400000000000000" pitchFamily="2" charset="-78"/>
                </a:rPr>
                <a:t>.</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50" name="مجموعة 49">
            <a:extLst>
              <a:ext uri="{FF2B5EF4-FFF2-40B4-BE49-F238E27FC236}">
                <a16:creationId xmlns:a16="http://schemas.microsoft.com/office/drawing/2014/main" id="{A9BD74B6-38F2-49EA-B2B3-12121EB28E41}"/>
              </a:ext>
            </a:extLst>
          </p:cNvPr>
          <p:cNvGrpSpPr/>
          <p:nvPr/>
        </p:nvGrpSpPr>
        <p:grpSpPr>
          <a:xfrm>
            <a:off x="2615729" y="5052932"/>
            <a:ext cx="9229201" cy="1306287"/>
            <a:chOff x="2158174" y="3751050"/>
            <a:chExt cx="8198197" cy="1353344"/>
          </a:xfrm>
        </p:grpSpPr>
        <p:sp>
          <p:nvSpPr>
            <p:cNvPr id="51" name="سهم: بشكل رتبة عسكرية 50">
              <a:extLst>
                <a:ext uri="{FF2B5EF4-FFF2-40B4-BE49-F238E27FC236}">
                  <a16:creationId xmlns:a16="http://schemas.microsoft.com/office/drawing/2014/main" id="{55C2F214-6ABB-479A-BB79-22BE9C37C5B5}"/>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2" name="سهم: بشكل رتبة عسكرية 51">
              <a:extLst>
                <a:ext uri="{FF2B5EF4-FFF2-40B4-BE49-F238E27FC236}">
                  <a16:creationId xmlns:a16="http://schemas.microsoft.com/office/drawing/2014/main" id="{11BAF359-980D-43DF-86D6-8A883BD0A28A}"/>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3" name="سهم: بشكل رتبة عسكرية 52">
              <a:extLst>
                <a:ext uri="{FF2B5EF4-FFF2-40B4-BE49-F238E27FC236}">
                  <a16:creationId xmlns:a16="http://schemas.microsoft.com/office/drawing/2014/main" id="{DD50DDDA-C9C0-445E-9372-FA496F138FED}"/>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4" name="سهم: بشكل رتبة عسكرية 53">
              <a:extLst>
                <a:ext uri="{FF2B5EF4-FFF2-40B4-BE49-F238E27FC236}">
                  <a16:creationId xmlns:a16="http://schemas.microsoft.com/office/drawing/2014/main" id="{A7BB4264-7525-406D-A49D-7847EE23F9D6}"/>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5" name="سهم: بشكل رتبة عسكرية 54">
              <a:extLst>
                <a:ext uri="{FF2B5EF4-FFF2-40B4-BE49-F238E27FC236}">
                  <a16:creationId xmlns:a16="http://schemas.microsoft.com/office/drawing/2014/main" id="{87758942-644A-4019-9815-86F5AA1B2557}"/>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6" name="سهم: بشكل رتبة عسكرية 55">
              <a:extLst>
                <a:ext uri="{FF2B5EF4-FFF2-40B4-BE49-F238E27FC236}">
                  <a16:creationId xmlns:a16="http://schemas.microsoft.com/office/drawing/2014/main" id="{19AC19AB-4322-4965-A43D-A994473B2C1E}"/>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7" name="سهم: بشكل رتبة عسكرية 56">
              <a:extLst>
                <a:ext uri="{FF2B5EF4-FFF2-40B4-BE49-F238E27FC236}">
                  <a16:creationId xmlns:a16="http://schemas.microsoft.com/office/drawing/2014/main" id="{004180B8-053A-4153-AE66-79339BA338FF}"/>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8" name="شكل حر: شكل 57">
              <a:extLst>
                <a:ext uri="{FF2B5EF4-FFF2-40B4-BE49-F238E27FC236}">
                  <a16:creationId xmlns:a16="http://schemas.microsoft.com/office/drawing/2014/main" id="{CF935010-4CD6-4B68-AEBC-2F3E34CE1B9D}"/>
                </a:ext>
              </a:extLst>
            </p:cNvPr>
            <p:cNvSpPr/>
            <p:nvPr/>
          </p:nvSpPr>
          <p:spPr>
            <a:xfrm>
              <a:off x="2520686" y="3751050"/>
              <a:ext cx="7835685"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cs typeface="PT Bold Heading" panose="02010400000000000000" pitchFamily="2" charset="-78"/>
                </a:rPr>
                <a:t>دراسة حنان عمايرة (2012) قراءة الدرس الصرفي من حيث معاني زيادات الفعل في ضوء المنهج الوصفي، تدرس توصيف استعمالات الفعل المزيد.</a:t>
              </a:r>
              <a:endParaRPr lang="ar-SA" sz="3200" kern="1200" dirty="0">
                <a:solidFill>
                  <a:srgbClr val="0B7CB5"/>
                </a:solidFill>
                <a:latin typeface="Aharoni" panose="02010803020104030203" pitchFamily="2" charset="-79"/>
                <a:cs typeface="PT Bold Heading" panose="02010400000000000000" pitchFamily="2" charset="-78"/>
              </a:endParaRPr>
            </a:p>
          </p:txBody>
        </p:sp>
      </p:grpSp>
      <p:sp>
        <p:nvSpPr>
          <p:cNvPr id="2" name="تمرير: رأسي 1">
            <a:extLst>
              <a:ext uri="{FF2B5EF4-FFF2-40B4-BE49-F238E27FC236}">
                <a16:creationId xmlns:a16="http://schemas.microsoft.com/office/drawing/2014/main" id="{6231E753-E58A-42E5-99EB-458C043355B1}"/>
              </a:ext>
            </a:extLst>
          </p:cNvPr>
          <p:cNvSpPr/>
          <p:nvPr/>
        </p:nvSpPr>
        <p:spPr>
          <a:xfrm>
            <a:off x="266859" y="1517165"/>
            <a:ext cx="2381163" cy="4791432"/>
          </a:xfrm>
          <a:prstGeom prst="verticalScroll">
            <a:avLst/>
          </a:prstGeom>
          <a:noFill/>
          <a:ln>
            <a:noFill/>
          </a:ln>
        </p:spPr>
        <p:style>
          <a:lnRef idx="0">
            <a:scrgbClr r="0" g="0" b="0"/>
          </a:lnRef>
          <a:fillRef idx="0">
            <a:scrgbClr r="0" g="0" b="0"/>
          </a:fillRef>
          <a:effectRef idx="0">
            <a:scrgbClr r="0" g="0" b="0"/>
          </a:effectRef>
          <a:fontRef idx="minor">
            <a:schemeClr val="accent1"/>
          </a:fontRef>
        </p:style>
        <p:txBody>
          <a:bodyPr vert="vert270" rtlCol="1" anchor="ctr"/>
          <a:lstStyle/>
          <a:p>
            <a:pPr algn="ctr"/>
            <a:r>
              <a:rPr lang="ar-SA" sz="5400" dirty="0">
                <a:solidFill>
                  <a:srgbClr val="0B7CB5"/>
                </a:solidFill>
                <a:cs typeface="PT Bold Heading" panose="02010400000000000000" pitchFamily="2" charset="-78"/>
              </a:rPr>
              <a:t>أدبيات الدراسة</a:t>
            </a:r>
          </a:p>
        </p:txBody>
      </p:sp>
    </p:spTree>
    <p:extLst>
      <p:ext uri="{BB962C8B-B14F-4D97-AF65-F5344CB8AC3E}">
        <p14:creationId xmlns:p14="http://schemas.microsoft.com/office/powerpoint/2010/main" val="59724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عنصر نائب للتذييل 6">
            <a:extLst>
              <a:ext uri="{FF2B5EF4-FFF2-40B4-BE49-F238E27FC236}">
                <a16:creationId xmlns:a16="http://schemas.microsoft.com/office/drawing/2014/main" id="{71EDC5BF-B01D-482C-82B2-F2244401C9B3}"/>
              </a:ext>
            </a:extLst>
          </p:cNvPr>
          <p:cNvSpPr>
            <a:spLocks noGrp="1"/>
          </p:cNvSpPr>
          <p:nvPr>
            <p:ph type="ftr" sz="quarter" idx="11"/>
          </p:nvPr>
        </p:nvSpPr>
        <p:spPr>
          <a:xfrm>
            <a:off x="692947" y="6418762"/>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grpSp>
        <p:nvGrpSpPr>
          <p:cNvPr id="11" name="مجموعة 10">
            <a:extLst>
              <a:ext uri="{FF2B5EF4-FFF2-40B4-BE49-F238E27FC236}">
                <a16:creationId xmlns:a16="http://schemas.microsoft.com/office/drawing/2014/main" id="{06C6BBE2-AA8F-48CE-8AEF-360CADB1E2E8}"/>
              </a:ext>
            </a:extLst>
          </p:cNvPr>
          <p:cNvGrpSpPr/>
          <p:nvPr/>
        </p:nvGrpSpPr>
        <p:grpSpPr>
          <a:xfrm>
            <a:off x="2603032" y="1305575"/>
            <a:ext cx="9306573" cy="1348830"/>
            <a:chOff x="2158174" y="3728035"/>
            <a:chExt cx="8266926" cy="1376359"/>
          </a:xfrm>
        </p:grpSpPr>
        <p:sp>
          <p:nvSpPr>
            <p:cNvPr id="13" name="سهم: بشكل رتبة عسكرية 12">
              <a:extLst>
                <a:ext uri="{FF2B5EF4-FFF2-40B4-BE49-F238E27FC236}">
                  <a16:creationId xmlns:a16="http://schemas.microsoft.com/office/drawing/2014/main" id="{075379E6-52FB-4A7C-8474-DF1967F2D11B}"/>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4" name="سهم: بشكل رتبة عسكرية 13">
              <a:extLst>
                <a:ext uri="{FF2B5EF4-FFF2-40B4-BE49-F238E27FC236}">
                  <a16:creationId xmlns:a16="http://schemas.microsoft.com/office/drawing/2014/main" id="{5FADFF9D-C597-43BD-9E4F-BFAB1593B37F}"/>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5" name="سهم: بشكل رتبة عسكرية 14">
              <a:extLst>
                <a:ext uri="{FF2B5EF4-FFF2-40B4-BE49-F238E27FC236}">
                  <a16:creationId xmlns:a16="http://schemas.microsoft.com/office/drawing/2014/main" id="{161F7999-0781-482D-BB0C-782BE0B996B8}"/>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6" name="سهم: بشكل رتبة عسكرية 15">
              <a:extLst>
                <a:ext uri="{FF2B5EF4-FFF2-40B4-BE49-F238E27FC236}">
                  <a16:creationId xmlns:a16="http://schemas.microsoft.com/office/drawing/2014/main" id="{84C91E69-13C6-4A02-9059-46B79D6741A7}"/>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7" name="سهم: بشكل رتبة عسكرية 16">
              <a:extLst>
                <a:ext uri="{FF2B5EF4-FFF2-40B4-BE49-F238E27FC236}">
                  <a16:creationId xmlns:a16="http://schemas.microsoft.com/office/drawing/2014/main" id="{0355C994-8799-4D8F-9952-71C61A956EB6}"/>
                </a:ext>
              </a:extLst>
            </p:cNvPr>
            <p:cNvSpPr/>
            <p:nvPr/>
          </p:nvSpPr>
          <p:spPr>
            <a:xfrm rot="10800000">
              <a:off x="6285466"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8" name="سهم: بشكل رتبة عسكرية 17">
              <a:extLst>
                <a:ext uri="{FF2B5EF4-FFF2-40B4-BE49-F238E27FC236}">
                  <a16:creationId xmlns:a16="http://schemas.microsoft.com/office/drawing/2014/main" id="{3C8BC870-D1A4-43E4-8D1C-DE2EA6742CE5}"/>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9" name="سهم: بشكل رتبة عسكرية 18">
              <a:extLst>
                <a:ext uri="{FF2B5EF4-FFF2-40B4-BE49-F238E27FC236}">
                  <a16:creationId xmlns:a16="http://schemas.microsoft.com/office/drawing/2014/main" id="{3254C67F-D041-470C-864B-86958B096135}"/>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12" name="شكل حر: شكل 11">
              <a:extLst>
                <a:ext uri="{FF2B5EF4-FFF2-40B4-BE49-F238E27FC236}">
                  <a16:creationId xmlns:a16="http://schemas.microsoft.com/office/drawing/2014/main" id="{76F0C604-D89A-4ADB-A387-40E04C343251}"/>
                </a:ext>
              </a:extLst>
            </p:cNvPr>
            <p:cNvSpPr/>
            <p:nvPr/>
          </p:nvSpPr>
          <p:spPr>
            <a:xfrm>
              <a:off x="2451820" y="3728035"/>
              <a:ext cx="7973280"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cs typeface="PT Bold Heading" panose="02010400000000000000" pitchFamily="2" charset="-78"/>
                </a:rPr>
                <a:t>دراسة </a:t>
              </a:r>
              <a:r>
                <a:rPr lang="ar-SA" sz="2000" kern="1200" dirty="0" err="1">
                  <a:solidFill>
                    <a:srgbClr val="0B7CB5"/>
                  </a:solidFill>
                  <a:cs typeface="PT Bold Heading" panose="02010400000000000000" pitchFamily="2" charset="-78"/>
                </a:rPr>
                <a:t>أكبولوتا</a:t>
              </a:r>
              <a:r>
                <a:rPr lang="ar-SA" sz="2000" kern="1200" dirty="0">
                  <a:solidFill>
                    <a:srgbClr val="0B7CB5"/>
                  </a:solidFill>
                  <a:cs typeface="PT Bold Heading" panose="02010400000000000000" pitchFamily="2" charset="-78"/>
                </a:rPr>
                <a:t> </a:t>
              </a:r>
              <a:r>
                <a:rPr lang="en-US" sz="2000" kern="1200" dirty="0">
                  <a:solidFill>
                    <a:srgbClr val="0B7CB5"/>
                  </a:solidFill>
                  <a:cs typeface="PT Bold Heading" panose="02010400000000000000" pitchFamily="2" charset="-78"/>
                </a:rPr>
                <a:t> </a:t>
              </a:r>
              <a:r>
                <a:rPr lang="en-US" sz="2000" kern="1200" dirty="0" err="1">
                  <a:solidFill>
                    <a:srgbClr val="0B7CB5"/>
                  </a:solidFill>
                  <a:latin typeface="Aharoni" panose="02010803020104030203" pitchFamily="2" charset="-79"/>
                  <a:cs typeface="Aharoni" panose="02010803020104030203" pitchFamily="2" charset="-79"/>
                </a:rPr>
                <a:t>Akbuluta</a:t>
              </a:r>
              <a:r>
                <a:rPr lang="en-US" sz="2000" kern="1200" dirty="0">
                  <a:solidFill>
                    <a:srgbClr val="0B7CB5"/>
                  </a:solidFill>
                  <a:latin typeface="Aharoni" panose="02010803020104030203" pitchFamily="2" charset="-79"/>
                  <a:cs typeface="Aharoni" panose="02010803020104030203" pitchFamily="2" charset="-79"/>
                </a:rPr>
                <a:t>, 2017</a:t>
              </a:r>
              <a:r>
                <a:rPr lang="ar-SA" sz="2000" kern="1200" dirty="0">
                  <a:solidFill>
                    <a:srgbClr val="0B7CB5"/>
                  </a:solidFill>
                  <a:cs typeface="PT Bold Heading" panose="02010400000000000000" pitchFamily="2" charset="-78"/>
                </a:rPr>
                <a:t>تجربة بحثية على أثر استراتيجيات تدريس تركز على معالجة الجوانب الصرفية للمفردات</a:t>
              </a:r>
              <a:r>
                <a:rPr lang="ar-SA" sz="2000" dirty="0">
                  <a:solidFill>
                    <a:srgbClr val="0B7CB5"/>
                  </a:solidFill>
                  <a:cs typeface="PT Bold Heading" panose="02010400000000000000" pitchFamily="2" charset="-78"/>
                </a:rPr>
                <a:t>.</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30" name="مجموعة 29">
            <a:extLst>
              <a:ext uri="{FF2B5EF4-FFF2-40B4-BE49-F238E27FC236}">
                <a16:creationId xmlns:a16="http://schemas.microsoft.com/office/drawing/2014/main" id="{48680847-7190-425B-97C2-D92F9A0223C5}"/>
              </a:ext>
            </a:extLst>
          </p:cNvPr>
          <p:cNvGrpSpPr/>
          <p:nvPr/>
        </p:nvGrpSpPr>
        <p:grpSpPr>
          <a:xfrm>
            <a:off x="2641120" y="95639"/>
            <a:ext cx="9229201" cy="1242101"/>
            <a:chOff x="2158174" y="3751049"/>
            <a:chExt cx="8198197" cy="1353345"/>
          </a:xfrm>
        </p:grpSpPr>
        <p:sp>
          <p:nvSpPr>
            <p:cNvPr id="31" name="سهم: بشكل رتبة عسكرية 30">
              <a:extLst>
                <a:ext uri="{FF2B5EF4-FFF2-40B4-BE49-F238E27FC236}">
                  <a16:creationId xmlns:a16="http://schemas.microsoft.com/office/drawing/2014/main" id="{BF4EFE28-4618-4026-A22D-7EBF29190923}"/>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2" name="سهم: بشكل رتبة عسكرية 31">
              <a:extLst>
                <a:ext uri="{FF2B5EF4-FFF2-40B4-BE49-F238E27FC236}">
                  <a16:creationId xmlns:a16="http://schemas.microsoft.com/office/drawing/2014/main" id="{B226A6C0-B898-43D4-BE32-3C51F2C25EFF}"/>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3" name="سهم: بشكل رتبة عسكرية 32">
              <a:extLst>
                <a:ext uri="{FF2B5EF4-FFF2-40B4-BE49-F238E27FC236}">
                  <a16:creationId xmlns:a16="http://schemas.microsoft.com/office/drawing/2014/main" id="{7AFAD917-A361-4DAD-A980-99208AC565A4}"/>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4" name="سهم: بشكل رتبة عسكرية 33">
              <a:extLst>
                <a:ext uri="{FF2B5EF4-FFF2-40B4-BE49-F238E27FC236}">
                  <a16:creationId xmlns:a16="http://schemas.microsoft.com/office/drawing/2014/main" id="{D18AD935-4387-4291-8105-AEC7B9E76E4C}"/>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5" name="سهم: بشكل رتبة عسكرية 34">
              <a:extLst>
                <a:ext uri="{FF2B5EF4-FFF2-40B4-BE49-F238E27FC236}">
                  <a16:creationId xmlns:a16="http://schemas.microsoft.com/office/drawing/2014/main" id="{485DA93A-24AA-4EA7-BED8-B7807474B241}"/>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6" name="سهم: بشكل رتبة عسكرية 35">
              <a:extLst>
                <a:ext uri="{FF2B5EF4-FFF2-40B4-BE49-F238E27FC236}">
                  <a16:creationId xmlns:a16="http://schemas.microsoft.com/office/drawing/2014/main" id="{31547416-CB90-42CB-A7F5-56DCC29C21AF}"/>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7" name="سهم: بشكل رتبة عسكرية 36">
              <a:extLst>
                <a:ext uri="{FF2B5EF4-FFF2-40B4-BE49-F238E27FC236}">
                  <a16:creationId xmlns:a16="http://schemas.microsoft.com/office/drawing/2014/main" id="{FA46A25A-2462-4611-AA82-78A59D205026}"/>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38" name="شكل حر: شكل 37">
              <a:extLst>
                <a:ext uri="{FF2B5EF4-FFF2-40B4-BE49-F238E27FC236}">
                  <a16:creationId xmlns:a16="http://schemas.microsoft.com/office/drawing/2014/main" id="{B3EE5C46-F6FD-434D-8D47-82195A40752F}"/>
                </a:ext>
              </a:extLst>
            </p:cNvPr>
            <p:cNvSpPr/>
            <p:nvPr/>
          </p:nvSpPr>
          <p:spPr>
            <a:xfrm>
              <a:off x="2520686" y="3751049"/>
              <a:ext cx="7835685"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latin typeface="Aharoni" panose="02010803020104030203" pitchFamily="2" charset="-79"/>
                  <a:cs typeface="PT Bold Heading" panose="02010400000000000000" pitchFamily="2" charset="-78"/>
                </a:rPr>
                <a:t>دراسة الأسدي والموسوي (2014) أسباب ضعف طلبة اللغة العربية في مادة الصرف من وجهة نظر التدريسين والطلبة.</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41" name="مجموعة 40">
            <a:extLst>
              <a:ext uri="{FF2B5EF4-FFF2-40B4-BE49-F238E27FC236}">
                <a16:creationId xmlns:a16="http://schemas.microsoft.com/office/drawing/2014/main" id="{D37DB8A4-2056-4C3C-A4D3-F34EC1E824E1}"/>
              </a:ext>
            </a:extLst>
          </p:cNvPr>
          <p:cNvGrpSpPr/>
          <p:nvPr/>
        </p:nvGrpSpPr>
        <p:grpSpPr>
          <a:xfrm>
            <a:off x="2619506" y="2536242"/>
            <a:ext cx="9241896" cy="1356646"/>
            <a:chOff x="2158174" y="3608623"/>
            <a:chExt cx="8209474" cy="1495771"/>
          </a:xfrm>
        </p:grpSpPr>
        <p:sp>
          <p:nvSpPr>
            <p:cNvPr id="42" name="سهم: بشكل رتبة عسكرية 41">
              <a:extLst>
                <a:ext uri="{FF2B5EF4-FFF2-40B4-BE49-F238E27FC236}">
                  <a16:creationId xmlns:a16="http://schemas.microsoft.com/office/drawing/2014/main" id="{3F960F29-0506-48D3-87B4-F80EFC97928F}"/>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3" name="سهم: بشكل رتبة عسكرية 42">
              <a:extLst>
                <a:ext uri="{FF2B5EF4-FFF2-40B4-BE49-F238E27FC236}">
                  <a16:creationId xmlns:a16="http://schemas.microsoft.com/office/drawing/2014/main" id="{19345A34-467E-425F-8C55-1C88F44C7B65}"/>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4" name="سهم: بشكل رتبة عسكرية 43">
              <a:extLst>
                <a:ext uri="{FF2B5EF4-FFF2-40B4-BE49-F238E27FC236}">
                  <a16:creationId xmlns:a16="http://schemas.microsoft.com/office/drawing/2014/main" id="{70747EA3-F11B-4D38-AC2E-9431C708C2A5}"/>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5" name="سهم: بشكل رتبة عسكرية 44">
              <a:extLst>
                <a:ext uri="{FF2B5EF4-FFF2-40B4-BE49-F238E27FC236}">
                  <a16:creationId xmlns:a16="http://schemas.microsoft.com/office/drawing/2014/main" id="{6C68EBFF-2509-4B44-AC84-853ABADC7A82}"/>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6" name="سهم: بشكل رتبة عسكرية 45">
              <a:extLst>
                <a:ext uri="{FF2B5EF4-FFF2-40B4-BE49-F238E27FC236}">
                  <a16:creationId xmlns:a16="http://schemas.microsoft.com/office/drawing/2014/main" id="{AA6C5CCD-526C-4B13-AD65-7484670AEBB4}"/>
                </a:ext>
              </a:extLst>
            </p:cNvPr>
            <p:cNvSpPr/>
            <p:nvPr/>
          </p:nvSpPr>
          <p:spPr>
            <a:xfrm rot="10800000">
              <a:off x="6268549"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7" name="سهم: بشكل رتبة عسكرية 46">
              <a:extLst>
                <a:ext uri="{FF2B5EF4-FFF2-40B4-BE49-F238E27FC236}">
                  <a16:creationId xmlns:a16="http://schemas.microsoft.com/office/drawing/2014/main" id="{50583FD4-FF54-4D5B-B84E-306268E9EE24}"/>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8" name="سهم: بشكل رتبة عسكرية 47">
              <a:extLst>
                <a:ext uri="{FF2B5EF4-FFF2-40B4-BE49-F238E27FC236}">
                  <a16:creationId xmlns:a16="http://schemas.microsoft.com/office/drawing/2014/main" id="{BD1C6E19-9F85-4B58-AE92-74AC151E2453}"/>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49" name="شكل حر: شكل 48">
              <a:extLst>
                <a:ext uri="{FF2B5EF4-FFF2-40B4-BE49-F238E27FC236}">
                  <a16:creationId xmlns:a16="http://schemas.microsoft.com/office/drawing/2014/main" id="{4C0F71A9-5967-47E1-84AE-1A5E2E6879E7}"/>
                </a:ext>
              </a:extLst>
            </p:cNvPr>
            <p:cNvSpPr/>
            <p:nvPr/>
          </p:nvSpPr>
          <p:spPr>
            <a:xfrm>
              <a:off x="2531963" y="3608623"/>
              <a:ext cx="7835685"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cs typeface="PT Bold Heading" panose="02010400000000000000" pitchFamily="2" charset="-78"/>
                </a:rPr>
                <a:t>دراسة هناء وإسماعيل عمايرة (2018) مقارنة بين اكتساب الطلاب الناطقين بالإنجليزية والطلاب العرب لمعاني الزيادة في الأفعال المزيدة.</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50" name="مجموعة 49">
            <a:extLst>
              <a:ext uri="{FF2B5EF4-FFF2-40B4-BE49-F238E27FC236}">
                <a16:creationId xmlns:a16="http://schemas.microsoft.com/office/drawing/2014/main" id="{A9BD74B6-38F2-49EA-B2B3-12121EB28E41}"/>
              </a:ext>
            </a:extLst>
          </p:cNvPr>
          <p:cNvGrpSpPr/>
          <p:nvPr/>
        </p:nvGrpSpPr>
        <p:grpSpPr>
          <a:xfrm>
            <a:off x="2628425" y="3824709"/>
            <a:ext cx="9241896" cy="1339521"/>
            <a:chOff x="2158174" y="3656345"/>
            <a:chExt cx="8209474" cy="1448049"/>
          </a:xfrm>
        </p:grpSpPr>
        <p:sp>
          <p:nvSpPr>
            <p:cNvPr id="51" name="سهم: بشكل رتبة عسكرية 50">
              <a:extLst>
                <a:ext uri="{FF2B5EF4-FFF2-40B4-BE49-F238E27FC236}">
                  <a16:creationId xmlns:a16="http://schemas.microsoft.com/office/drawing/2014/main" id="{55C2F214-6ABB-479A-BB79-22BE9C37C5B5}"/>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2" name="سهم: بشكل رتبة عسكرية 51">
              <a:extLst>
                <a:ext uri="{FF2B5EF4-FFF2-40B4-BE49-F238E27FC236}">
                  <a16:creationId xmlns:a16="http://schemas.microsoft.com/office/drawing/2014/main" id="{11BAF359-980D-43DF-86D6-8A883BD0A28A}"/>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3" name="سهم: بشكل رتبة عسكرية 52">
              <a:extLst>
                <a:ext uri="{FF2B5EF4-FFF2-40B4-BE49-F238E27FC236}">
                  <a16:creationId xmlns:a16="http://schemas.microsoft.com/office/drawing/2014/main" id="{DD50DDDA-C9C0-445E-9372-FA496F138FED}"/>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4" name="سهم: بشكل رتبة عسكرية 53">
              <a:extLst>
                <a:ext uri="{FF2B5EF4-FFF2-40B4-BE49-F238E27FC236}">
                  <a16:creationId xmlns:a16="http://schemas.microsoft.com/office/drawing/2014/main" id="{A7BB4264-7525-406D-A49D-7847EE23F9D6}"/>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5" name="سهم: بشكل رتبة عسكرية 54">
              <a:extLst>
                <a:ext uri="{FF2B5EF4-FFF2-40B4-BE49-F238E27FC236}">
                  <a16:creationId xmlns:a16="http://schemas.microsoft.com/office/drawing/2014/main" id="{87758942-644A-4019-9815-86F5AA1B2557}"/>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6" name="سهم: بشكل رتبة عسكرية 55">
              <a:extLst>
                <a:ext uri="{FF2B5EF4-FFF2-40B4-BE49-F238E27FC236}">
                  <a16:creationId xmlns:a16="http://schemas.microsoft.com/office/drawing/2014/main" id="{19AC19AB-4322-4965-A43D-A994473B2C1E}"/>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7" name="سهم: بشكل رتبة عسكرية 56">
              <a:extLst>
                <a:ext uri="{FF2B5EF4-FFF2-40B4-BE49-F238E27FC236}">
                  <a16:creationId xmlns:a16="http://schemas.microsoft.com/office/drawing/2014/main" id="{004180B8-053A-4153-AE66-79339BA338FF}"/>
                </a:ext>
              </a:extLst>
            </p:cNvPr>
            <p:cNvSpPr/>
            <p:nvPr/>
          </p:nvSpPr>
          <p:spPr>
            <a:xfrm rot="10800000">
              <a:off x="8323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58" name="شكل حر: شكل 57">
              <a:extLst>
                <a:ext uri="{FF2B5EF4-FFF2-40B4-BE49-F238E27FC236}">
                  <a16:creationId xmlns:a16="http://schemas.microsoft.com/office/drawing/2014/main" id="{CF935010-4CD6-4B68-AEBC-2F3E34CE1B9D}"/>
                </a:ext>
              </a:extLst>
            </p:cNvPr>
            <p:cNvSpPr/>
            <p:nvPr/>
          </p:nvSpPr>
          <p:spPr>
            <a:xfrm>
              <a:off x="2531963" y="3656345"/>
              <a:ext cx="7835685" cy="1083936"/>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02060"/>
                  </a:solidFill>
                  <a:cs typeface="PT Bold Heading" panose="02010400000000000000" pitchFamily="2" charset="-78"/>
                </a:rPr>
                <a:t> </a:t>
              </a:r>
              <a:r>
                <a:rPr lang="ar-SA" sz="2000" kern="1200" dirty="0">
                  <a:solidFill>
                    <a:srgbClr val="0B7CB5"/>
                  </a:solidFill>
                  <a:cs typeface="PT Bold Heading" panose="02010400000000000000" pitchFamily="2" charset="-78"/>
                </a:rPr>
                <a:t>دراسة الفوزان (2019) </a:t>
              </a:r>
              <a:r>
                <a:rPr lang="ar-SA" sz="2000" dirty="0">
                  <a:solidFill>
                    <a:srgbClr val="0B7CB5"/>
                  </a:solidFill>
                  <a:cs typeface="PT Bold Heading" panose="02010400000000000000" pitchFamily="2" charset="-78"/>
                </a:rPr>
                <a:t>ا</a:t>
              </a:r>
              <a:r>
                <a:rPr lang="ar-SA" sz="2000" kern="1200" dirty="0">
                  <a:solidFill>
                    <a:srgbClr val="0B7CB5"/>
                  </a:solidFill>
                  <a:cs typeface="PT Bold Heading" panose="02010400000000000000" pitchFamily="2" charset="-78"/>
                </a:rPr>
                <a:t>ستخدام إستراتيجية القصص الإلكترونية في تدريس القراءة في تنمية مهارات الفهم القرائي لدى دارسي اللغة العربية الناطقين بغيرها.</a:t>
              </a:r>
              <a:endParaRPr lang="ar-SA" sz="3200" kern="1200" dirty="0">
                <a:solidFill>
                  <a:srgbClr val="0B7CB5"/>
                </a:solidFill>
                <a:latin typeface="Aharoni" panose="02010803020104030203" pitchFamily="2" charset="-79"/>
                <a:cs typeface="PT Bold Heading" panose="02010400000000000000" pitchFamily="2" charset="-78"/>
              </a:endParaRPr>
            </a:p>
          </p:txBody>
        </p:sp>
      </p:grpSp>
      <p:grpSp>
        <p:nvGrpSpPr>
          <p:cNvPr id="59" name="مجموعة 58">
            <a:extLst>
              <a:ext uri="{FF2B5EF4-FFF2-40B4-BE49-F238E27FC236}">
                <a16:creationId xmlns:a16="http://schemas.microsoft.com/office/drawing/2014/main" id="{46AED26A-33F4-473F-84FC-D244B7986FED}"/>
              </a:ext>
            </a:extLst>
          </p:cNvPr>
          <p:cNvGrpSpPr/>
          <p:nvPr/>
        </p:nvGrpSpPr>
        <p:grpSpPr>
          <a:xfrm>
            <a:off x="2602955" y="5110715"/>
            <a:ext cx="9322186" cy="1342676"/>
            <a:chOff x="2158174" y="3694868"/>
            <a:chExt cx="8280795" cy="1409528"/>
          </a:xfrm>
        </p:grpSpPr>
        <p:sp>
          <p:nvSpPr>
            <p:cNvPr id="60" name="سهم: بشكل رتبة عسكرية 59">
              <a:extLst>
                <a:ext uri="{FF2B5EF4-FFF2-40B4-BE49-F238E27FC236}">
                  <a16:creationId xmlns:a16="http://schemas.microsoft.com/office/drawing/2014/main" id="{20842093-85B9-490C-9BE2-2E82E74AACBE}"/>
                </a:ext>
              </a:extLst>
            </p:cNvPr>
            <p:cNvSpPr/>
            <p:nvPr/>
          </p:nvSpPr>
          <p:spPr>
            <a:xfrm rot="10800000">
              <a:off x="2158174"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1" name="سهم: بشكل رتبة عسكرية 60">
              <a:extLst>
                <a:ext uri="{FF2B5EF4-FFF2-40B4-BE49-F238E27FC236}">
                  <a16:creationId xmlns:a16="http://schemas.microsoft.com/office/drawing/2014/main" id="{5627AEB9-2B64-46F7-A802-F94CDA20F062}"/>
                </a:ext>
              </a:extLst>
            </p:cNvPr>
            <p:cNvSpPr/>
            <p:nvPr/>
          </p:nvSpPr>
          <p:spPr>
            <a:xfrm rot="10800000">
              <a:off x="3185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2" name="سهم: بشكل رتبة عسكرية 61">
              <a:extLst>
                <a:ext uri="{FF2B5EF4-FFF2-40B4-BE49-F238E27FC236}">
                  <a16:creationId xmlns:a16="http://schemas.microsoft.com/office/drawing/2014/main" id="{CC71D78D-40A6-4B21-8844-433C8CF39CFD}"/>
                </a:ext>
              </a:extLst>
            </p:cNvPr>
            <p:cNvSpPr/>
            <p:nvPr/>
          </p:nvSpPr>
          <p:spPr>
            <a:xfrm rot="10800000">
              <a:off x="4213362"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3" name="سهم: بشكل رتبة عسكرية 62">
              <a:extLst>
                <a:ext uri="{FF2B5EF4-FFF2-40B4-BE49-F238E27FC236}">
                  <a16:creationId xmlns:a16="http://schemas.microsoft.com/office/drawing/2014/main" id="{00DFD5F4-DAA7-42C2-BCAE-9A98E80E2C14}"/>
                </a:ext>
              </a:extLst>
            </p:cNvPr>
            <p:cNvSpPr/>
            <p:nvPr/>
          </p:nvSpPr>
          <p:spPr>
            <a:xfrm rot="10800000">
              <a:off x="5240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4" name="سهم: بشكل رتبة عسكرية 63">
              <a:extLst>
                <a:ext uri="{FF2B5EF4-FFF2-40B4-BE49-F238E27FC236}">
                  <a16:creationId xmlns:a16="http://schemas.microsoft.com/office/drawing/2014/main" id="{A521039E-B7D6-4FF1-96D4-19AFE27EFBFC}"/>
                </a:ext>
              </a:extLst>
            </p:cNvPr>
            <p:cNvSpPr/>
            <p:nvPr/>
          </p:nvSpPr>
          <p:spPr>
            <a:xfrm rot="10800000">
              <a:off x="6268550"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5" name="سهم: بشكل رتبة عسكرية 64">
              <a:extLst>
                <a:ext uri="{FF2B5EF4-FFF2-40B4-BE49-F238E27FC236}">
                  <a16:creationId xmlns:a16="http://schemas.microsoft.com/office/drawing/2014/main" id="{401852FE-BC4F-44CE-9DA2-42BC474C5034}"/>
                </a:ext>
              </a:extLst>
            </p:cNvPr>
            <p:cNvSpPr/>
            <p:nvPr/>
          </p:nvSpPr>
          <p:spPr>
            <a:xfrm rot="10800000">
              <a:off x="7295738" y="3751051"/>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6" name="سهم: بشكل رتبة عسكرية 65">
              <a:extLst>
                <a:ext uri="{FF2B5EF4-FFF2-40B4-BE49-F238E27FC236}">
                  <a16:creationId xmlns:a16="http://schemas.microsoft.com/office/drawing/2014/main" id="{6672D2F7-ACD8-42ED-8774-C7F07CA493DB}"/>
                </a:ext>
              </a:extLst>
            </p:cNvPr>
            <p:cNvSpPr/>
            <p:nvPr/>
          </p:nvSpPr>
          <p:spPr>
            <a:xfrm rot="10800000">
              <a:off x="8323806" y="3751053"/>
              <a:ext cx="1710085" cy="1353343"/>
            </a:xfrm>
            <a:prstGeom prst="chevron">
              <a:avLst>
                <a:gd name="adj" fmla="val 70610"/>
              </a:avLst>
            </a:prstGeom>
          </p:spPr>
          <p:style>
            <a:lnRef idx="1">
              <a:schemeClr val="accent3"/>
            </a:lnRef>
            <a:fillRef idx="3">
              <a:schemeClr val="accent3"/>
            </a:fillRef>
            <a:effectRef idx="2">
              <a:schemeClr val="accent3"/>
            </a:effectRef>
            <a:fontRef idx="minor">
              <a:schemeClr val="lt1"/>
            </a:fontRef>
          </p:style>
        </p:sp>
        <p:sp>
          <p:nvSpPr>
            <p:cNvPr id="67" name="شكل حر: شكل 66">
              <a:extLst>
                <a:ext uri="{FF2B5EF4-FFF2-40B4-BE49-F238E27FC236}">
                  <a16:creationId xmlns:a16="http://schemas.microsoft.com/office/drawing/2014/main" id="{EB9A3B3E-38B8-498B-941A-9BE7473A2800}"/>
                </a:ext>
              </a:extLst>
            </p:cNvPr>
            <p:cNvSpPr/>
            <p:nvPr/>
          </p:nvSpPr>
          <p:spPr>
            <a:xfrm>
              <a:off x="2603284" y="3694868"/>
              <a:ext cx="7835685" cy="1005672"/>
            </a:xfrm>
            <a:custGeom>
              <a:avLst/>
              <a:gdLst>
                <a:gd name="connsiteX0" fmla="*/ 0 w 7308056"/>
                <a:gd name="connsiteY0" fmla="*/ 0 h 664368"/>
                <a:gd name="connsiteX1" fmla="*/ 7308056 w 7308056"/>
                <a:gd name="connsiteY1" fmla="*/ 0 h 664368"/>
                <a:gd name="connsiteX2" fmla="*/ 7308056 w 7308056"/>
                <a:gd name="connsiteY2" fmla="*/ 664368 h 664368"/>
                <a:gd name="connsiteX3" fmla="*/ 0 w 7308056"/>
                <a:gd name="connsiteY3" fmla="*/ 664368 h 664368"/>
                <a:gd name="connsiteX4" fmla="*/ 0 w 7308056"/>
                <a:gd name="connsiteY4" fmla="*/ 0 h 66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056" h="664368">
                  <a:moveTo>
                    <a:pt x="0" y="0"/>
                  </a:moveTo>
                  <a:lnTo>
                    <a:pt x="7308056" y="0"/>
                  </a:lnTo>
                  <a:lnTo>
                    <a:pt x="7308056" y="664368"/>
                  </a:lnTo>
                  <a:lnTo>
                    <a:pt x="0" y="664368"/>
                  </a:lnTo>
                  <a:lnTo>
                    <a:pt x="0" y="0"/>
                  </a:lnTo>
                  <a:close/>
                </a:path>
              </a:pathLst>
            </a:custGeom>
            <a:noFill/>
            <a:ln>
              <a:noFill/>
            </a:ln>
          </p:spPr>
          <p:style>
            <a:lnRef idx="0">
              <a:scrgbClr r="0" g="0" b="0"/>
            </a:lnRef>
            <a:fillRef idx="0">
              <a:scrgbClr r="0" g="0" b="0"/>
            </a:fillRef>
            <a:effectRef idx="0">
              <a:scrgbClr r="0" g="0" b="0"/>
            </a:effectRef>
            <a:fontRef idx="minor">
              <a:schemeClr val="accent3"/>
            </a:fontRef>
          </p:style>
          <p:txBody>
            <a:bodyPr spcFirstLastPara="0" vert="horz" wrap="square" lIns="41910" tIns="41910" rIns="41910" bIns="41910" numCol="1" spcCol="1270" anchor="b" anchorCtr="0">
              <a:noAutofit/>
            </a:bodyPr>
            <a:lstStyle/>
            <a:p>
              <a:pPr marL="0" lvl="0" indent="0" algn="ctr" defTabSz="488950" rtl="1">
                <a:lnSpc>
                  <a:spcPct val="90000"/>
                </a:lnSpc>
                <a:spcBef>
                  <a:spcPct val="0"/>
                </a:spcBef>
                <a:spcAft>
                  <a:spcPct val="35000"/>
                </a:spcAft>
                <a:buNone/>
              </a:pPr>
              <a:r>
                <a:rPr lang="ar-SA" sz="2000" kern="1200" dirty="0">
                  <a:solidFill>
                    <a:srgbClr val="0B7CB5"/>
                  </a:solidFill>
                  <a:latin typeface="Aharoni" panose="02010803020104030203" pitchFamily="2" charset="-79"/>
                  <a:cs typeface="PT Bold Heading" panose="02010400000000000000" pitchFamily="2" charset="-78"/>
                </a:rPr>
                <a:t>عرضت دراسة رجب </a:t>
              </a:r>
              <a:r>
                <a:rPr lang="en-US" sz="2000" kern="1200" dirty="0">
                  <a:solidFill>
                    <a:srgbClr val="0B7CB5"/>
                  </a:solidFill>
                  <a:latin typeface="Aharoni" panose="02010803020104030203" pitchFamily="2" charset="-79"/>
                  <a:cs typeface="PT Bold Heading" panose="02010400000000000000" pitchFamily="2" charset="-78"/>
                </a:rPr>
                <a:t> </a:t>
              </a:r>
              <a:r>
                <a:rPr lang="en-US" sz="2000" kern="1200" dirty="0">
                  <a:solidFill>
                    <a:srgbClr val="0B7CB5"/>
                  </a:solidFill>
                  <a:latin typeface="Aharoni" panose="02010803020104030203" pitchFamily="2" charset="-79"/>
                  <a:cs typeface="Aharoni" panose="02010803020104030203" pitchFamily="2" charset="-79"/>
                </a:rPr>
                <a:t>Rajab, </a:t>
              </a:r>
              <a:r>
                <a:rPr lang="en-US" sz="2000" kern="1200" dirty="0">
                  <a:solidFill>
                    <a:srgbClr val="0B7CB5"/>
                  </a:solidFill>
                  <a:latin typeface="Aharoni" panose="02010803020104030203" pitchFamily="2" charset="-79"/>
                  <a:cs typeface="PT Bold Heading" panose="02010400000000000000" pitchFamily="2" charset="-78"/>
                </a:rPr>
                <a:t>2020</a:t>
              </a:r>
              <a:r>
                <a:rPr lang="ar-SA" sz="2000" kern="1200" dirty="0">
                  <a:solidFill>
                    <a:srgbClr val="0B7CB5"/>
                  </a:solidFill>
                  <a:latin typeface="Aharoni" panose="02010803020104030203" pitchFamily="2" charset="-79"/>
                  <a:cs typeface="PT Bold Heading" panose="02010400000000000000" pitchFamily="2" charset="-78"/>
                </a:rPr>
                <a:t>لتأثير ارتباط إتقان التركيب الصرفي في اكتساب المفردات</a:t>
              </a:r>
              <a:r>
                <a:rPr lang="ar-SA" sz="2000" dirty="0">
                  <a:solidFill>
                    <a:srgbClr val="0B7CB5"/>
                  </a:solidFill>
                  <a:latin typeface="Aharoni" panose="02010803020104030203" pitchFamily="2" charset="-79"/>
                  <a:cs typeface="PT Bold Heading" panose="02010400000000000000" pitchFamily="2" charset="-78"/>
                </a:rPr>
                <a:t>.</a:t>
              </a:r>
              <a:endParaRPr lang="ar-SA" sz="3200" kern="1200" dirty="0">
                <a:solidFill>
                  <a:srgbClr val="0B7CB5"/>
                </a:solidFill>
                <a:latin typeface="Aharoni" panose="02010803020104030203" pitchFamily="2" charset="-79"/>
                <a:cs typeface="PT Bold Heading" panose="02010400000000000000" pitchFamily="2" charset="-78"/>
              </a:endParaRPr>
            </a:p>
          </p:txBody>
        </p:sp>
      </p:grpSp>
      <p:sp>
        <p:nvSpPr>
          <p:cNvPr id="68" name="تمرير: رأسي 67">
            <a:extLst>
              <a:ext uri="{FF2B5EF4-FFF2-40B4-BE49-F238E27FC236}">
                <a16:creationId xmlns:a16="http://schemas.microsoft.com/office/drawing/2014/main" id="{A10219F4-C18D-4732-8905-D8D978C59BAD}"/>
              </a:ext>
            </a:extLst>
          </p:cNvPr>
          <p:cNvSpPr/>
          <p:nvPr/>
        </p:nvSpPr>
        <p:spPr>
          <a:xfrm>
            <a:off x="266859" y="1517165"/>
            <a:ext cx="2381163" cy="4791432"/>
          </a:xfrm>
          <a:prstGeom prst="verticalScroll">
            <a:avLst/>
          </a:prstGeom>
          <a:noFill/>
          <a:ln>
            <a:noFill/>
          </a:ln>
        </p:spPr>
        <p:style>
          <a:lnRef idx="0">
            <a:scrgbClr r="0" g="0" b="0"/>
          </a:lnRef>
          <a:fillRef idx="0">
            <a:scrgbClr r="0" g="0" b="0"/>
          </a:fillRef>
          <a:effectRef idx="0">
            <a:scrgbClr r="0" g="0" b="0"/>
          </a:effectRef>
          <a:fontRef idx="minor">
            <a:schemeClr val="accent1"/>
          </a:fontRef>
        </p:style>
        <p:txBody>
          <a:bodyPr vert="vert270" rtlCol="1" anchor="ctr"/>
          <a:lstStyle/>
          <a:p>
            <a:pPr algn="ctr"/>
            <a:r>
              <a:rPr lang="ar-SA" sz="5400" dirty="0">
                <a:solidFill>
                  <a:srgbClr val="0B7CB5"/>
                </a:solidFill>
                <a:cs typeface="PT Bold Heading" panose="02010400000000000000" pitchFamily="2" charset="-78"/>
              </a:rPr>
              <a:t>أدبيات الدراسة</a:t>
            </a:r>
          </a:p>
        </p:txBody>
      </p:sp>
    </p:spTree>
    <p:extLst>
      <p:ext uri="{BB962C8B-B14F-4D97-AF65-F5344CB8AC3E}">
        <p14:creationId xmlns:p14="http://schemas.microsoft.com/office/powerpoint/2010/main" val="4029841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648045" y="1133903"/>
            <a:ext cx="3280410" cy="2758420"/>
          </a:xfrm>
          <a:solidFill>
            <a:schemeClr val="bg1">
              <a:lumMod val="85000"/>
              <a:alpha val="0"/>
            </a:schemeClr>
          </a:solidFill>
        </p:spPr>
        <p:txBody>
          <a:bodyPr>
            <a:noAutofit/>
          </a:bodyPr>
          <a:lstStyle/>
          <a:p>
            <a:pPr marL="457200" marR="457200" algn="ctr">
              <a:lnSpc>
                <a:spcPct val="200000"/>
              </a:lnSpc>
              <a:spcBef>
                <a:spcPts val="200"/>
              </a:spcBef>
              <a:spcAft>
                <a:spcPts val="1800"/>
              </a:spcAft>
            </a:pPr>
            <a:r>
              <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rPr>
              <a:t>2- الإسهام في تطوير التخطيط اللغوي لمفردات المواد التعليمية في مناهج تعليم اللغة العربية لغة ثانية.</a:t>
            </a:r>
            <a:endParaRPr lang="ar-SA" sz="1800" b="0" kern="1000" dirty="0">
              <a:solidFill>
                <a:schemeClr val="accent5">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
        <p:nvSpPr>
          <p:cNvPr id="9" name="عنوان 6">
            <a:extLst>
              <a:ext uri="{FF2B5EF4-FFF2-40B4-BE49-F238E27FC236}">
                <a16:creationId xmlns:a16="http://schemas.microsoft.com/office/drawing/2014/main" id="{888D2DAA-2225-4D9C-881B-72A5AD4A129A}"/>
              </a:ext>
            </a:extLst>
          </p:cNvPr>
          <p:cNvSpPr txBox="1">
            <a:spLocks/>
          </p:cNvSpPr>
          <p:nvPr/>
        </p:nvSpPr>
        <p:spPr>
          <a:xfrm>
            <a:off x="7634153" y="3018861"/>
            <a:ext cx="4415790" cy="3023468"/>
          </a:xfrm>
          <a:prstGeom prst="rect">
            <a:avLst/>
          </a:prstGeom>
          <a:solidFill>
            <a:schemeClr val="bg1">
              <a:lumMod val="85000"/>
              <a:alpha val="0"/>
            </a:schemeClr>
          </a:solidFill>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marR="457200" algn="ctr">
              <a:lnSpc>
                <a:spcPct val="200000"/>
              </a:lnSpc>
              <a:spcBef>
                <a:spcPts val="200"/>
              </a:spcBef>
              <a:spcAft>
                <a:spcPts val="1800"/>
              </a:spcAft>
            </a:pPr>
            <a:endPar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endParaRPr>
          </a:p>
          <a:p>
            <a:pPr marL="457200" marR="457200" algn="ctr">
              <a:lnSpc>
                <a:spcPct val="200000"/>
              </a:lnSpc>
              <a:spcBef>
                <a:spcPts val="200"/>
              </a:spcBef>
              <a:spcAft>
                <a:spcPts val="1800"/>
              </a:spcAft>
            </a:pPr>
            <a:r>
              <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rPr>
              <a:t>1- فتح الآفاق أمام الدراسات الإجرائية التطبيقية المستقبلية الأخرى التي تهدف إلى الاستفادة من التنويع في  إستراتيجيات التدريب اللغوي حسب المحتوى في الدرس اللغوي.</a:t>
            </a:r>
            <a:br>
              <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rPr>
            </a:br>
            <a:endPar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endParaRPr>
          </a:p>
        </p:txBody>
      </p:sp>
      <p:sp>
        <p:nvSpPr>
          <p:cNvPr id="10" name="عنوان 6">
            <a:extLst>
              <a:ext uri="{FF2B5EF4-FFF2-40B4-BE49-F238E27FC236}">
                <a16:creationId xmlns:a16="http://schemas.microsoft.com/office/drawing/2014/main" id="{7A109100-E6F6-4996-931B-C973A8F5CD03}"/>
              </a:ext>
            </a:extLst>
          </p:cNvPr>
          <p:cNvSpPr txBox="1">
            <a:spLocks/>
          </p:cNvSpPr>
          <p:nvPr/>
        </p:nvSpPr>
        <p:spPr>
          <a:xfrm>
            <a:off x="142057" y="3406140"/>
            <a:ext cx="4088674" cy="3023468"/>
          </a:xfrm>
          <a:prstGeom prst="rect">
            <a:avLst/>
          </a:prstGeom>
          <a:solidFill>
            <a:schemeClr val="bg1">
              <a:lumMod val="85000"/>
              <a:alpha val="0"/>
            </a:schemeClr>
          </a:solidFill>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marR="457200" algn="ctr">
              <a:lnSpc>
                <a:spcPct val="200000"/>
              </a:lnSpc>
              <a:spcBef>
                <a:spcPts val="200"/>
              </a:spcBef>
              <a:spcAft>
                <a:spcPts val="1800"/>
              </a:spcAft>
            </a:pPr>
            <a:endPar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endParaRPr>
          </a:p>
          <a:p>
            <a:pPr marL="457200" marR="457200" algn="ctr">
              <a:lnSpc>
                <a:spcPct val="200000"/>
              </a:lnSpc>
              <a:spcBef>
                <a:spcPts val="200"/>
              </a:spcBef>
              <a:spcAft>
                <a:spcPts val="1800"/>
              </a:spcAft>
            </a:pPr>
            <a:r>
              <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rPr>
              <a:t>3-لفت أنظار الباحثين إلى إيجاد الطرق التقنية الملائمة لتدريب المتعلمين على استمرارية التواصل باللغة العربية في أنشطة حرة غير منهجية.</a:t>
            </a:r>
            <a:br>
              <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rPr>
            </a:br>
            <a:endParaRPr lang="ar-SA" sz="1800" kern="1000" dirty="0">
              <a:solidFill>
                <a:schemeClr val="accent5">
                  <a:lumMod val="50000"/>
                </a:schemeClr>
              </a:solidFill>
              <a:latin typeface="Tahoma" panose="020B0604030504040204" pitchFamily="34" charset="0"/>
              <a:ea typeface="Times New Roman" panose="02020603050405020304" pitchFamily="18" charset="0"/>
              <a:cs typeface="PT Bold Heading" panose="02010400000000000000" pitchFamily="2" charset="-78"/>
            </a:endParaRPr>
          </a:p>
        </p:txBody>
      </p:sp>
      <p:sp>
        <p:nvSpPr>
          <p:cNvPr id="11" name="عنوان 1">
            <a:extLst>
              <a:ext uri="{FF2B5EF4-FFF2-40B4-BE49-F238E27FC236}">
                <a16:creationId xmlns:a16="http://schemas.microsoft.com/office/drawing/2014/main" id="{951CA00D-15FF-4EE5-B3AF-306DA9B0A51D}"/>
              </a:ext>
            </a:extLst>
          </p:cNvPr>
          <p:cNvSpPr txBox="1">
            <a:spLocks/>
          </p:cNvSpPr>
          <p:nvPr/>
        </p:nvSpPr>
        <p:spPr>
          <a:xfrm>
            <a:off x="9075420" y="152889"/>
            <a:ext cx="2970115"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accent5">
                    <a:lumMod val="50000"/>
                  </a:schemeClr>
                </a:solidFill>
              </a:rPr>
              <a:t>أهمية الدراسة:</a:t>
            </a:r>
          </a:p>
        </p:txBody>
      </p:sp>
      <p:pic>
        <p:nvPicPr>
          <p:cNvPr id="12" name="Picture 2" descr="ØµÙØ±Ø© Ø°Ø§Øª ØµÙØ©">
            <a:extLst>
              <a:ext uri="{FF2B5EF4-FFF2-40B4-BE49-F238E27FC236}">
                <a16:creationId xmlns:a16="http://schemas.microsoft.com/office/drawing/2014/main" id="{58CA9C24-1383-438F-98FD-5E33BA6033E3}"/>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3056" y="323641"/>
            <a:ext cx="1214120" cy="9840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a:extLst>
              <a:ext uri="{FF2B5EF4-FFF2-40B4-BE49-F238E27FC236}">
                <a16:creationId xmlns:a16="http://schemas.microsoft.com/office/drawing/2014/main" id="{AFF08613-6955-41E0-AFFE-ADAB133873EA}"/>
              </a:ext>
            </a:extLst>
          </p:cNvPr>
          <p:cNvSpPr/>
          <p:nvPr/>
        </p:nvSpPr>
        <p:spPr>
          <a:xfrm>
            <a:off x="6096000" y="1279162"/>
            <a:ext cx="188486" cy="495130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Notched Right Arrow 3">
            <a:extLst>
              <a:ext uri="{FF2B5EF4-FFF2-40B4-BE49-F238E27FC236}">
                <a16:creationId xmlns:a16="http://schemas.microsoft.com/office/drawing/2014/main" id="{A9665182-01AC-4C89-8C35-3821F318DE79}"/>
              </a:ext>
            </a:extLst>
          </p:cNvPr>
          <p:cNvSpPr/>
          <p:nvPr/>
        </p:nvSpPr>
        <p:spPr>
          <a:xfrm rot="21267793">
            <a:off x="4558909" y="1734192"/>
            <a:ext cx="3448780" cy="629046"/>
          </a:xfrm>
          <a:prstGeom prst="notchedRightArrow">
            <a:avLst>
              <a:gd name="adj1" fmla="val 100000"/>
              <a:gd name="adj2" fmla="val 3238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prstClr val="white"/>
                </a:solidFill>
              </a:rPr>
              <a:t>1</a:t>
            </a:r>
            <a:endParaRPr lang="en-US" sz="3200" b="1" dirty="0">
              <a:solidFill>
                <a:prstClr val="white"/>
              </a:solidFill>
            </a:endParaRPr>
          </a:p>
        </p:txBody>
      </p:sp>
      <p:sp>
        <p:nvSpPr>
          <p:cNvPr id="15" name="Notched Right Arrow 4">
            <a:extLst>
              <a:ext uri="{FF2B5EF4-FFF2-40B4-BE49-F238E27FC236}">
                <a16:creationId xmlns:a16="http://schemas.microsoft.com/office/drawing/2014/main" id="{9D230065-0A06-4835-ABC1-7AE24BC5E9F5}"/>
              </a:ext>
            </a:extLst>
          </p:cNvPr>
          <p:cNvSpPr/>
          <p:nvPr/>
        </p:nvSpPr>
        <p:spPr>
          <a:xfrm flipH="1">
            <a:off x="4452726" y="2786120"/>
            <a:ext cx="3458818" cy="713840"/>
          </a:xfrm>
          <a:prstGeom prst="notchedRightArrow">
            <a:avLst>
              <a:gd name="adj1" fmla="val 93514"/>
              <a:gd name="adj2" fmla="val 226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prstClr val="white"/>
                </a:solidFill>
              </a:rPr>
              <a:t>2</a:t>
            </a:r>
            <a:endParaRPr lang="en-US" sz="3200" b="1" dirty="0">
              <a:solidFill>
                <a:prstClr val="white"/>
              </a:solidFill>
            </a:endParaRPr>
          </a:p>
        </p:txBody>
      </p:sp>
      <p:sp>
        <p:nvSpPr>
          <p:cNvPr id="16" name="Notched Right Arrow 5">
            <a:extLst>
              <a:ext uri="{FF2B5EF4-FFF2-40B4-BE49-F238E27FC236}">
                <a16:creationId xmlns:a16="http://schemas.microsoft.com/office/drawing/2014/main" id="{7DC9A604-87EC-458C-9A12-D0DEF32A879E}"/>
              </a:ext>
            </a:extLst>
          </p:cNvPr>
          <p:cNvSpPr/>
          <p:nvPr/>
        </p:nvSpPr>
        <p:spPr>
          <a:xfrm rot="21318851">
            <a:off x="4558658" y="3894497"/>
            <a:ext cx="3448427" cy="701890"/>
          </a:xfrm>
          <a:prstGeom prst="notchedRightArrow">
            <a:avLst>
              <a:gd name="adj1" fmla="val 100000"/>
              <a:gd name="adj2" fmla="val 3238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prstClr val="white"/>
                </a:solidFill>
              </a:rPr>
              <a:t>3</a:t>
            </a:r>
            <a:endParaRPr lang="en-US" sz="3200" b="1" dirty="0">
              <a:solidFill>
                <a:prstClr val="white"/>
              </a:solidFill>
            </a:endParaRPr>
          </a:p>
        </p:txBody>
      </p:sp>
    </p:spTree>
    <p:extLst>
      <p:ext uri="{BB962C8B-B14F-4D97-AF65-F5344CB8AC3E}">
        <p14:creationId xmlns:p14="http://schemas.microsoft.com/office/powerpoint/2010/main" val="215206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4"/>
                                        </p:tgtEl>
                                        <p:attrNameLst>
                                          <p:attrName>r</p:attrName>
                                        </p:attrNameLst>
                                      </p:cBhvr>
                                    </p:animRot>
                                    <p:animRot by="-240000">
                                      <p:cBhvr>
                                        <p:cTn id="36" dur="200" fill="hold">
                                          <p:stCondLst>
                                            <p:cond delay="200"/>
                                          </p:stCondLst>
                                        </p:cTn>
                                        <p:tgtEl>
                                          <p:spTgt spid="14"/>
                                        </p:tgtEl>
                                        <p:attrNameLst>
                                          <p:attrName>r</p:attrName>
                                        </p:attrNameLst>
                                      </p:cBhvr>
                                    </p:animRot>
                                    <p:animRot by="240000">
                                      <p:cBhvr>
                                        <p:cTn id="37" dur="200" fill="hold">
                                          <p:stCondLst>
                                            <p:cond delay="400"/>
                                          </p:stCondLst>
                                        </p:cTn>
                                        <p:tgtEl>
                                          <p:spTgt spid="14"/>
                                        </p:tgtEl>
                                        <p:attrNameLst>
                                          <p:attrName>r</p:attrName>
                                        </p:attrNameLst>
                                      </p:cBhvr>
                                    </p:animRot>
                                    <p:animRot by="-240000">
                                      <p:cBhvr>
                                        <p:cTn id="38" dur="200" fill="hold">
                                          <p:stCondLst>
                                            <p:cond delay="600"/>
                                          </p:stCondLst>
                                        </p:cTn>
                                        <p:tgtEl>
                                          <p:spTgt spid="14"/>
                                        </p:tgtEl>
                                        <p:attrNameLst>
                                          <p:attrName>r</p:attrName>
                                        </p:attrNameLst>
                                      </p:cBhvr>
                                    </p:animRot>
                                    <p:animRot by="120000">
                                      <p:cBhvr>
                                        <p:cTn id="39" dur="200" fill="hold">
                                          <p:stCondLst>
                                            <p:cond delay="800"/>
                                          </p:stCondLst>
                                        </p:cTn>
                                        <p:tgtEl>
                                          <p:spTgt spid="1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15"/>
                                        </p:tgtEl>
                                        <p:attrNameLst>
                                          <p:attrName>r</p:attrName>
                                        </p:attrNameLst>
                                      </p:cBhvr>
                                    </p:animRot>
                                    <p:animRot by="-240000">
                                      <p:cBhvr>
                                        <p:cTn id="44" dur="200" fill="hold">
                                          <p:stCondLst>
                                            <p:cond delay="200"/>
                                          </p:stCondLst>
                                        </p:cTn>
                                        <p:tgtEl>
                                          <p:spTgt spid="15"/>
                                        </p:tgtEl>
                                        <p:attrNameLst>
                                          <p:attrName>r</p:attrName>
                                        </p:attrNameLst>
                                      </p:cBhvr>
                                    </p:animRot>
                                    <p:animRot by="240000">
                                      <p:cBhvr>
                                        <p:cTn id="45" dur="200" fill="hold">
                                          <p:stCondLst>
                                            <p:cond delay="400"/>
                                          </p:stCondLst>
                                        </p:cTn>
                                        <p:tgtEl>
                                          <p:spTgt spid="15"/>
                                        </p:tgtEl>
                                        <p:attrNameLst>
                                          <p:attrName>r</p:attrName>
                                        </p:attrNameLst>
                                      </p:cBhvr>
                                    </p:animRot>
                                    <p:animRot by="-240000">
                                      <p:cBhvr>
                                        <p:cTn id="46" dur="200" fill="hold">
                                          <p:stCondLst>
                                            <p:cond delay="600"/>
                                          </p:stCondLst>
                                        </p:cTn>
                                        <p:tgtEl>
                                          <p:spTgt spid="15"/>
                                        </p:tgtEl>
                                        <p:attrNameLst>
                                          <p:attrName>r</p:attrName>
                                        </p:attrNameLst>
                                      </p:cBhvr>
                                    </p:animRot>
                                    <p:animRot by="120000">
                                      <p:cBhvr>
                                        <p:cTn id="47" dur="200" fill="hold">
                                          <p:stCondLst>
                                            <p:cond delay="800"/>
                                          </p:stCondLst>
                                        </p:cTn>
                                        <p:tgtEl>
                                          <p:spTgt spid="15"/>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6"/>
                                        </p:tgtEl>
                                        <p:attrNameLst>
                                          <p:attrName>r</p:attrName>
                                        </p:attrNameLst>
                                      </p:cBhvr>
                                    </p:animRot>
                                    <p:animRot by="-240000">
                                      <p:cBhvr>
                                        <p:cTn id="52" dur="200" fill="hold">
                                          <p:stCondLst>
                                            <p:cond delay="200"/>
                                          </p:stCondLst>
                                        </p:cTn>
                                        <p:tgtEl>
                                          <p:spTgt spid="16"/>
                                        </p:tgtEl>
                                        <p:attrNameLst>
                                          <p:attrName>r</p:attrName>
                                        </p:attrNameLst>
                                      </p:cBhvr>
                                    </p:animRot>
                                    <p:animRot by="240000">
                                      <p:cBhvr>
                                        <p:cTn id="53" dur="200" fill="hold">
                                          <p:stCondLst>
                                            <p:cond delay="400"/>
                                          </p:stCondLst>
                                        </p:cTn>
                                        <p:tgtEl>
                                          <p:spTgt spid="16"/>
                                        </p:tgtEl>
                                        <p:attrNameLst>
                                          <p:attrName>r</p:attrName>
                                        </p:attrNameLst>
                                      </p:cBhvr>
                                    </p:animRot>
                                    <p:animRot by="-240000">
                                      <p:cBhvr>
                                        <p:cTn id="54" dur="200" fill="hold">
                                          <p:stCondLst>
                                            <p:cond delay="600"/>
                                          </p:stCondLst>
                                        </p:cTn>
                                        <p:tgtEl>
                                          <p:spTgt spid="16"/>
                                        </p:tgtEl>
                                        <p:attrNameLst>
                                          <p:attrName>r</p:attrName>
                                        </p:attrNameLst>
                                      </p:cBhvr>
                                    </p:animRot>
                                    <p:animRot by="120000">
                                      <p:cBhvr>
                                        <p:cTn id="55"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400050" y="967760"/>
            <a:ext cx="11544300" cy="5170150"/>
          </a:xfrm>
          <a:solidFill>
            <a:schemeClr val="bg1">
              <a:lumMod val="85000"/>
              <a:alpha val="0"/>
            </a:schemeClr>
          </a:solidFill>
        </p:spPr>
        <p:txBody>
          <a:bodyPr>
            <a:noAutofit/>
          </a:bodyPr>
          <a:lstStyle/>
          <a:p>
            <a:pPr marL="457200" marR="457200" algn="r" rtl="1">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t>	</a:t>
            </a:r>
            <a:r>
              <a:rPr lang="ar-SA" sz="2800" b="0" kern="1000" dirty="0">
                <a:solidFill>
                  <a:schemeClr val="accent5">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المحتوى التدريبي:</a:t>
            </a: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t>اختير المحتوى التدريبي من خارج الدروس المقررة منهجياً في توصيفات مقررات البرنامج المكثف لتعليم اللغة العربية لغير الناطقين بها في قسم اللغة والثقافة بمعهد اللغويات العربية بجامعة الملك سعود</a:t>
            </a:r>
            <a:r>
              <a:rPr lang="ar-SA" sz="14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t>:</a:t>
            </a:r>
            <a:br>
              <a:rPr lang="ar-SA" sz="14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	الخفافيش وكورونا كوفيد-19.</a:t>
            </a:r>
            <a:b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	كتابة سيرتك الذاتية- أين أنتِ بعد 10 سنوات؟</a:t>
            </a:r>
            <a:b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	عظماء غيروا حياتنا.</a:t>
            </a:r>
            <a:b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	التسوق الإلكتروني.</a:t>
            </a:r>
            <a:b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	الرياضة نمط حياة.</a:t>
            </a:r>
            <a:b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400" b="0" kern="1000" dirty="0">
                <a:solidFill>
                  <a:schemeClr val="accent6">
                    <a:lumMod val="75000"/>
                  </a:schemeClr>
                </a:solidFill>
                <a:effectLst/>
                <a:latin typeface="Tahoma" panose="020B0604030504040204" pitchFamily="34" charset="0"/>
                <a:ea typeface="Times New Roman" panose="02020603050405020304" pitchFamily="18" charset="0"/>
                <a:cs typeface="PT Bold Heading" panose="02010400000000000000" pitchFamily="2" charset="-78"/>
              </a:rPr>
              <a:t>-	السياحة في بلدك.</a:t>
            </a: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endPar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2472721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386987" y="1269112"/>
            <a:ext cx="11464290" cy="4319776"/>
          </a:xfrm>
          <a:solidFill>
            <a:schemeClr val="bg1">
              <a:lumMod val="85000"/>
              <a:alpha val="0"/>
            </a:schemeClr>
          </a:solidFill>
        </p:spPr>
        <p:txBody>
          <a:bodyPr>
            <a:noAutofit/>
          </a:bodyPr>
          <a:lstStyle/>
          <a:p>
            <a:pPr marL="457200" marR="457200" algn="ctr" rtl="1">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800" b="0" kern="1000" dirty="0">
                <a:solidFill>
                  <a:srgbClr val="FF0000"/>
                </a:solidFill>
                <a:effectLst/>
                <a:ea typeface="Times New Roman" panose="02020603050405020304" pitchFamily="18" charset="0"/>
                <a:cs typeface="PT Bold Heading" panose="02010400000000000000" pitchFamily="2" charset="-78"/>
              </a:rPr>
              <a:t>منهج الدراسة:</a:t>
            </a:r>
            <a:br>
              <a:rPr lang="ar-SA" sz="2800" b="0" kern="1000" dirty="0">
                <a:solidFill>
                  <a:srgbClr val="FF0000"/>
                </a:solidFill>
                <a:effectLst/>
                <a:ea typeface="Times New Roman" panose="02020603050405020304" pitchFamily="18" charset="0"/>
                <a:cs typeface="PT Bold Heading" panose="02010400000000000000" pitchFamily="2" charset="-78"/>
              </a:rPr>
            </a:br>
            <a:b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br>
            <a:r>
              <a:rPr lang="ar-SA" sz="1800" b="0" kern="1000" dirty="0">
                <a:solidFill>
                  <a:schemeClr val="accent6">
                    <a:lumMod val="50000"/>
                  </a:schemeClr>
                </a:solidFill>
                <a:effectLst/>
                <a:ea typeface="Times New Roman" panose="02020603050405020304" pitchFamily="18" charset="0"/>
                <a:cs typeface="PT Bold Heading" panose="02010400000000000000" pitchFamily="2" charset="-78"/>
              </a:rPr>
              <a:t>-	</a:t>
            </a:r>
            <a:r>
              <a:rPr lang="ar-SA" sz="1800" b="0" kern="1000" dirty="0">
                <a:solidFill>
                  <a:srgbClr val="FF0000"/>
                </a:solidFill>
                <a:effectLst/>
                <a:ea typeface="Times New Roman" panose="02020603050405020304" pitchFamily="18" charset="0"/>
                <a:cs typeface="PT Bold Heading" panose="02010400000000000000" pitchFamily="2" charset="-78"/>
              </a:rPr>
              <a:t>المنهج الوصفي </a:t>
            </a:r>
            <a:r>
              <a:rPr lang="ar-SA" sz="1800" b="0" kern="1000" dirty="0">
                <a:solidFill>
                  <a:srgbClr val="002060"/>
                </a:solidFill>
                <a:effectLst/>
                <a:ea typeface="Times New Roman" panose="02020603050405020304" pitchFamily="18" charset="0"/>
                <a:cs typeface="PT Bold Heading" panose="02010400000000000000" pitchFamily="2" charset="-78"/>
              </a:rPr>
              <a:t>في مراجعة أدبيات الدراسة.</a:t>
            </a:r>
            <a:br>
              <a:rPr lang="ar-SA" sz="1800" b="0" kern="1000" dirty="0">
                <a:solidFill>
                  <a:schemeClr val="accent6">
                    <a:lumMod val="50000"/>
                  </a:schemeClr>
                </a:solidFill>
                <a:effectLst/>
                <a:ea typeface="Times New Roman" panose="02020603050405020304" pitchFamily="18" charset="0"/>
                <a:cs typeface="PT Bold Heading" panose="02010400000000000000" pitchFamily="2" charset="-78"/>
              </a:rPr>
            </a:br>
            <a:r>
              <a:rPr lang="ar-SA" sz="1800" b="0" kern="1000" dirty="0">
                <a:solidFill>
                  <a:schemeClr val="accent6">
                    <a:lumMod val="50000"/>
                  </a:schemeClr>
                </a:solidFill>
                <a:effectLst/>
                <a:ea typeface="Times New Roman" panose="02020603050405020304" pitchFamily="18" charset="0"/>
                <a:cs typeface="PT Bold Heading" panose="02010400000000000000" pitchFamily="2" charset="-78"/>
              </a:rPr>
              <a:t>-	</a:t>
            </a:r>
            <a:r>
              <a:rPr lang="ar-SA" sz="1800" b="0" kern="1000" dirty="0">
                <a:solidFill>
                  <a:srgbClr val="002060"/>
                </a:solidFill>
                <a:effectLst/>
                <a:ea typeface="Times New Roman" panose="02020603050405020304" pitchFamily="18" charset="0"/>
                <a:cs typeface="PT Bold Heading" panose="02010400000000000000" pitchFamily="2" charset="-78"/>
              </a:rPr>
              <a:t>تتبع الدراسة </a:t>
            </a:r>
            <a:r>
              <a:rPr lang="ar-SA" sz="1800" b="0" kern="1000" dirty="0">
                <a:solidFill>
                  <a:srgbClr val="FF0000"/>
                </a:solidFill>
                <a:effectLst/>
                <a:ea typeface="Times New Roman" panose="02020603050405020304" pitchFamily="18" charset="0"/>
                <a:cs typeface="PT Bold Heading" panose="02010400000000000000" pitchFamily="2" charset="-78"/>
              </a:rPr>
              <a:t>المنهج شبه التجريبي </a:t>
            </a:r>
            <a:r>
              <a:rPr lang="ar-SA" sz="1800" b="0" kern="1000" dirty="0">
                <a:solidFill>
                  <a:srgbClr val="002060"/>
                </a:solidFill>
                <a:effectLst/>
                <a:ea typeface="Times New Roman" panose="02020603050405020304" pitchFamily="18" charset="0"/>
                <a:cs typeface="PT Bold Heading" panose="02010400000000000000" pitchFamily="2" charset="-78"/>
              </a:rPr>
              <a:t>وذلك من خلال اختيار مجموعتين إحداهما تجريبية والأخرى ضابطة، حيث تتدرب المجموعتان على إستراتيجية الحقول الدلالية الصرفية في اكتساب دلالات أحرف الزيادة في بنى الأفعال وبنى مصادرها بوصفها متغيراً ثابتاً، وتتدرب المجموعة التجريبية على إستراتيجية وجود تلك البنى الصرفية في سياقات نصية مختلفة، وأثرها على اكتساب دلالات أحرف الزيادة في بنى الأفعال، وبنى مصادرها بوصفها متغيراً مستقلاً</a:t>
            </a:r>
            <a:r>
              <a:rPr lang="ar-SA" sz="1800" b="0" kern="1000" dirty="0">
                <a:solidFill>
                  <a:schemeClr val="accent6">
                    <a:lumMod val="50000"/>
                  </a:schemeClr>
                </a:solidFill>
                <a:effectLst/>
                <a:ea typeface="Times New Roman" panose="02020603050405020304" pitchFamily="18" charset="0"/>
                <a:cs typeface="PT Bold Heading" panose="02010400000000000000" pitchFamily="2" charset="-78"/>
              </a:rPr>
              <a:t>.</a:t>
            </a:r>
            <a:b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br>
            <a:b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endPar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pic>
        <p:nvPicPr>
          <p:cNvPr id="9" name="Picture 2" descr="ÙØªÙØ¬Ø© Ø¨Ø­Ø« Ø§ÙØµÙØ± Ø¹Ù Ø£ÙÙÙÙØ© Ø·Ø±ÙÙ">
            <a:extLst>
              <a:ext uri="{FF2B5EF4-FFF2-40B4-BE49-F238E27FC236}">
                <a16:creationId xmlns:a16="http://schemas.microsoft.com/office/drawing/2014/main" id="{3EDCABEF-C4BC-4CA9-9852-7AD1F1A35B17}"/>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613341" y="758582"/>
            <a:ext cx="1312989" cy="207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4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400050" y="1680210"/>
            <a:ext cx="11544300" cy="4457700"/>
          </a:xfrm>
          <a:solidFill>
            <a:schemeClr val="bg1">
              <a:lumMod val="85000"/>
              <a:alpha val="0"/>
            </a:schemeClr>
          </a:solidFill>
        </p:spPr>
        <p:txBody>
          <a:bodyPr>
            <a:noAutofit/>
          </a:bodyPr>
          <a:lstStyle/>
          <a:p>
            <a:pPr marL="457200" marR="457200" algn="justLow" rtl="1">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استخدمت الباحثة لتطبيق تجربتها البحثية تطبيق الواتساب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WhatsApp</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لتحديد العينة الضابطة والتجريبية، ولجدولة الأنشطة وللاتصال والتواصل مع عينات الدراسة، وكذلك استخدمت برامج المايكروسوفت أوفيس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Microsoft Office </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مثل برنامج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Word </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وورد، وبرنامج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PowerPoint </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بوربوينت لتصميم الدروس والتدريبات، وبرنامج الزوم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Zoom </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لعرض الدروس التقنية والأفلام المرئية والمناقشات الصفية الافتراضية، ثم استخدمت البريد الإلكتروني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e-mail </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لإرسال التكليفات لعينات الدراسة وأنشطتهن في مواد كتابية، واستخدمت نماذج قوقل في تقنية </a:t>
            </a:r>
            <a:r>
              <a:rPr lang="en-US" sz="2000" b="0" kern="1000" dirty="0">
                <a:solidFill>
                  <a:schemeClr val="accent6">
                    <a:lumMod val="50000"/>
                  </a:schemeClr>
                </a:solidFill>
                <a:effectLst/>
                <a:ea typeface="Times New Roman" panose="02020603050405020304" pitchFamily="18" charset="0"/>
                <a:cs typeface="PT Bold Heading" panose="02010400000000000000" pitchFamily="2" charset="-78"/>
              </a:rPr>
              <a:t>Google Drive </a:t>
            </a: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لتطبيق الاختبارين القبلي والبعدي.</a:t>
            </a:r>
            <a:b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br>
            <a:r>
              <a:rPr lang="ar-SA" sz="2000" b="0" kern="1000" dirty="0">
                <a:solidFill>
                  <a:schemeClr val="accent6">
                    <a:lumMod val="50000"/>
                  </a:schemeClr>
                </a:solidFill>
                <a:effectLst/>
                <a:ea typeface="Times New Roman" panose="02020603050405020304" pitchFamily="18" charset="0"/>
                <a:cs typeface="PT Bold Heading" panose="02010400000000000000" pitchFamily="2" charset="-78"/>
              </a:rPr>
              <a:t>أخيراَ؛ طبقت الباحثة الاختبار البعدي، ثم حللت النتائج واستعانت بأساليب إحصائية لدعم نتائج الدراسة.</a:t>
            </a: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endPar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78455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400050" y="2205990"/>
            <a:ext cx="11544300" cy="3931920"/>
          </a:xfrm>
          <a:solidFill>
            <a:schemeClr val="bg1">
              <a:lumMod val="85000"/>
              <a:alpha val="0"/>
            </a:schemeClr>
          </a:solidFill>
        </p:spPr>
        <p:txBody>
          <a:bodyPr>
            <a:noAutofit/>
          </a:bodyPr>
          <a:lstStyle/>
          <a:p>
            <a:pPr marL="457200" marR="457200" algn="ctr" rtl="1">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t>نتائج الدراسة</a:t>
            </a: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000" b="0" kern="1000" dirty="0">
                <a:solidFill>
                  <a:srgbClr val="0B7CB5"/>
                </a:solidFill>
                <a:effectLst/>
                <a:ea typeface="Times New Roman" panose="02020603050405020304" pitchFamily="18" charset="0"/>
                <a:cs typeface="PT Bold Heading" panose="02010400000000000000" pitchFamily="2" charset="-78"/>
              </a:rPr>
              <a:t>أسفرت نتائج هذه الدراسة عن وجود أثر إيجابي كبير لإستراتيجيات التدريب اللغوي المعتمدة على الحقول الدلالية الصرفية، والسياقات النصية المختلفة المستخدمة على المجموعتين الضابطة والتجريبية في تنمية اكتساب البنى الصرفية المحددة للدراسة.</a:t>
            </a: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endPar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317283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340723" y="1314450"/>
            <a:ext cx="11510554" cy="4880609"/>
          </a:xfrm>
          <a:solidFill>
            <a:schemeClr val="bg1">
              <a:lumMod val="85000"/>
              <a:alpha val="0"/>
            </a:schemeClr>
          </a:solidFill>
        </p:spPr>
        <p:txBody>
          <a:bodyPr>
            <a:normAutofit/>
          </a:bodyPr>
          <a:lstStyle/>
          <a:p>
            <a:pPr marL="457200" marR="457200" algn="just" rtl="1">
              <a:lnSpc>
                <a:spcPct val="150000"/>
              </a:lnSpc>
              <a:spcBef>
                <a:spcPts val="200"/>
              </a:spcBef>
              <a:spcAft>
                <a:spcPts val="1800"/>
              </a:spcAft>
            </a:pP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a:t>
            </a:r>
            <a:endParaRPr lang="ar-SA" sz="44600" dirty="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71EDC5BF-B01D-482C-82B2-F2244401C9B3}"/>
              </a:ext>
            </a:extLst>
          </p:cNvPr>
          <p:cNvSpPr>
            <a:spLocks noGrp="1"/>
          </p:cNvSpPr>
          <p:nvPr>
            <p:ph type="ftr" sz="quarter" idx="11"/>
          </p:nvPr>
        </p:nvSpPr>
        <p:spPr>
          <a:xfrm>
            <a:off x="692947" y="6418762"/>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graphicFrame>
        <p:nvGraphicFramePr>
          <p:cNvPr id="9" name="عنصر نائب للمحتوى 6">
            <a:extLst>
              <a:ext uri="{FF2B5EF4-FFF2-40B4-BE49-F238E27FC236}">
                <a16:creationId xmlns:a16="http://schemas.microsoft.com/office/drawing/2014/main" id="{AA72362A-1043-4C85-8396-891B3A218483}"/>
              </a:ext>
            </a:extLst>
          </p:cNvPr>
          <p:cNvGraphicFramePr>
            <a:graphicFrameLocks/>
          </p:cNvGraphicFramePr>
          <p:nvPr>
            <p:extLst>
              <p:ext uri="{D42A27DB-BD31-4B8C-83A1-F6EECF244321}">
                <p14:modId xmlns:p14="http://schemas.microsoft.com/office/powerpoint/2010/main" val="2351209313"/>
              </p:ext>
            </p:extLst>
          </p:nvPr>
        </p:nvGraphicFramePr>
        <p:xfrm>
          <a:off x="141405" y="1191463"/>
          <a:ext cx="12050595" cy="5467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عنوان 6">
            <a:extLst>
              <a:ext uri="{FF2B5EF4-FFF2-40B4-BE49-F238E27FC236}">
                <a16:creationId xmlns:a16="http://schemas.microsoft.com/office/drawing/2014/main" id="{B22BEDF1-D5BC-49DE-8910-8FB93A9F3F2B}"/>
              </a:ext>
            </a:extLst>
          </p:cNvPr>
          <p:cNvSpPr txBox="1">
            <a:spLocks/>
          </p:cNvSpPr>
          <p:nvPr/>
        </p:nvSpPr>
        <p:spPr>
          <a:xfrm>
            <a:off x="2046187" y="1497047"/>
            <a:ext cx="8241030" cy="535577"/>
          </a:xfrm>
          <a:prstGeom prst="rect">
            <a:avLst/>
          </a:prstGeom>
          <a:solidFill>
            <a:schemeClr val="bg1">
              <a:lumMod val="85000"/>
              <a:alpha val="0"/>
            </a:schemeClr>
          </a:solidFill>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marR="457200" algn="ctr">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t>توصيات الدراسة ومضامينها</a:t>
            </a: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br>
              <a:rPr lang="ar-SA" sz="2800" kern="1000" dirty="0">
                <a:solidFill>
                  <a:schemeClr val="bg2">
                    <a:lumMod val="50000"/>
                  </a:schemeClr>
                </a:solidFill>
                <a:latin typeface="Tahoma" panose="020B0604030504040204" pitchFamily="34" charset="0"/>
                <a:ea typeface="Times New Roman" panose="02020603050405020304" pitchFamily="18" charset="0"/>
                <a:cs typeface="PT Bold Heading" panose="02010400000000000000" pitchFamily="2" charset="-78"/>
              </a:rPr>
            </a:br>
            <a:endParaRPr lang="ar-SA" sz="2800" kern="1000" dirty="0">
              <a:solidFill>
                <a:schemeClr val="bg2">
                  <a:lumMod val="50000"/>
                </a:schemeClr>
              </a:solidFill>
              <a:latin typeface="Tahoma" panose="020B0604030504040204" pitchFamily="34" charset="0"/>
              <a:ea typeface="Times New Roman" panose="02020603050405020304" pitchFamily="18" charset="0"/>
              <a:cs typeface="PT Bold Heading" panose="02010400000000000000" pitchFamily="2" charset="-78"/>
            </a:endParaRPr>
          </a:p>
        </p:txBody>
      </p:sp>
    </p:spTree>
    <p:extLst>
      <p:ext uri="{BB962C8B-B14F-4D97-AF65-F5344CB8AC3E}">
        <p14:creationId xmlns:p14="http://schemas.microsoft.com/office/powerpoint/2010/main" val="189048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480816"/>
            <a:ext cx="12192000" cy="631094"/>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9" name="رابط مستقيم 8">
            <a:extLst>
              <a:ext uri="{FF2B5EF4-FFF2-40B4-BE49-F238E27FC236}">
                <a16:creationId xmlns:a16="http://schemas.microsoft.com/office/drawing/2014/main" id="{792A8B1D-7E4B-4587-84B3-4D335F32386E}"/>
              </a:ext>
            </a:extLst>
          </p:cNvPr>
          <p:cNvCxnSpPr>
            <a:cxnSpLocks/>
          </p:cNvCxnSpPr>
          <p:nvPr/>
        </p:nvCxnSpPr>
        <p:spPr>
          <a:xfrm flipH="1">
            <a:off x="1072401" y="4092988"/>
            <a:ext cx="10047197"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مستطيل: زوايا مستديرة 9">
            <a:extLst>
              <a:ext uri="{FF2B5EF4-FFF2-40B4-BE49-F238E27FC236}">
                <a16:creationId xmlns:a16="http://schemas.microsoft.com/office/drawing/2014/main" id="{24F265CB-CCFE-4F30-9F7A-B91AAD306B0B}"/>
              </a:ext>
            </a:extLst>
          </p:cNvPr>
          <p:cNvSpPr/>
          <p:nvPr/>
        </p:nvSpPr>
        <p:spPr>
          <a:xfrm>
            <a:off x="881970" y="1371891"/>
            <a:ext cx="6593250" cy="2600094"/>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r>
              <a:rPr lang="ar-SA" sz="2000" b="1" dirty="0">
                <a:ln w="0"/>
                <a:solidFill>
                  <a:srgbClr val="FF0000"/>
                </a:solidFill>
                <a:effectLst>
                  <a:outerShdw blurRad="38100" dist="19050" dir="2700000" algn="tl" rotWithShape="0">
                    <a:schemeClr val="dk1">
                      <a:alpha val="40000"/>
                    </a:schemeClr>
                  </a:outerShdw>
                </a:effectLst>
                <a:cs typeface="PT Bold Heading" panose="02010400000000000000" pitchFamily="2" charset="-78"/>
              </a:rPr>
              <a:t>للاستزادة في تفاصيل هذه الدراسة</a:t>
            </a:r>
          </a:p>
          <a:p>
            <a:pPr algn="ctr"/>
            <a:endParaRPr lang="ar-SA" sz="20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endParaRPr>
          </a:p>
          <a:p>
            <a:pPr algn="ctr"/>
            <a:r>
              <a:rPr lang="ar-SA" sz="20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rPr>
              <a:t>أثر برنامج تدريبي إلكتروني في اكتساب بعض البنى الصرفية </a:t>
            </a:r>
            <a:br>
              <a:rPr lang="ar-SA" sz="20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rPr>
            </a:br>
            <a:r>
              <a:rPr lang="ar-SA" sz="20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rPr>
              <a:t>لدى متعلمات اللغة العربية الناطقات بغيرها </a:t>
            </a:r>
            <a:endParaRPr lang="en-US" sz="20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endParaRPr>
          </a:p>
          <a:p>
            <a:pPr algn="ctr"/>
            <a:endParaRPr lang="en-US" sz="20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endParaRPr>
          </a:p>
          <a:p>
            <a:pPr algn="ctr"/>
            <a:r>
              <a:rPr lang="ar-SA" sz="1600" b="1" dirty="0">
                <a:ln w="0"/>
                <a:solidFill>
                  <a:srgbClr val="FF0000"/>
                </a:solidFill>
                <a:effectLst>
                  <a:outerShdw blurRad="38100" dist="19050" dir="2700000" algn="tl" rotWithShape="0">
                    <a:schemeClr val="dk1">
                      <a:alpha val="40000"/>
                    </a:schemeClr>
                  </a:outerShdw>
                </a:effectLst>
                <a:cs typeface="PT Bold Heading" panose="02010400000000000000" pitchFamily="2" charset="-78"/>
              </a:rPr>
              <a:t>بحث منشور في العدد الخامس فبراير 2021م من مجلة تعليم العربية لغة ثانية التابعة لمركز الملك عبد الله الدولي لخدمة اللغة العربية</a:t>
            </a:r>
          </a:p>
          <a:p>
            <a:pPr algn="ctr"/>
            <a:r>
              <a:rPr lang="ar-SA" sz="1600" b="1" dirty="0">
                <a:ln w="0"/>
                <a:solidFill>
                  <a:srgbClr val="FF0000"/>
                </a:solidFill>
                <a:effectLst>
                  <a:outerShdw blurRad="38100" dist="19050" dir="2700000" algn="tl" rotWithShape="0">
                    <a:schemeClr val="dk1">
                      <a:alpha val="40000"/>
                    </a:schemeClr>
                  </a:outerShdw>
                </a:effectLst>
                <a:cs typeface="PT Bold Heading" panose="02010400000000000000" pitchFamily="2" charset="-78"/>
              </a:rPr>
              <a:t>ص </a:t>
            </a:r>
            <a:r>
              <a:rPr lang="ar-SA" sz="2000" b="1" dirty="0">
                <a:ln w="0"/>
                <a:solidFill>
                  <a:srgbClr val="FF0000"/>
                </a:solidFill>
                <a:effectLst>
                  <a:outerShdw blurRad="38100" dist="19050" dir="2700000" algn="tl" rotWithShape="0">
                    <a:schemeClr val="dk1">
                      <a:alpha val="40000"/>
                    </a:schemeClr>
                  </a:outerShdw>
                </a:effectLst>
                <a:cs typeface="PT Bold Heading" panose="02010400000000000000" pitchFamily="2" charset="-78"/>
              </a:rPr>
              <a:t>125</a:t>
            </a:r>
          </a:p>
        </p:txBody>
      </p:sp>
      <p:sp>
        <p:nvSpPr>
          <p:cNvPr id="15" name="عنصر نائب للتذييل 6">
            <a:extLst>
              <a:ext uri="{FF2B5EF4-FFF2-40B4-BE49-F238E27FC236}">
                <a16:creationId xmlns:a16="http://schemas.microsoft.com/office/drawing/2014/main" id="{1289CFCC-CA58-4FB7-865A-6E83FF1D683C}"/>
              </a:ext>
            </a:extLst>
          </p:cNvPr>
          <p:cNvSpPr>
            <a:spLocks noGrp="1"/>
          </p:cNvSpPr>
          <p:nvPr>
            <p:ph type="ftr" sz="quarter" idx="11"/>
          </p:nvPr>
        </p:nvSpPr>
        <p:spPr>
          <a:xfrm>
            <a:off x="516834" y="6457956"/>
            <a:ext cx="11158330" cy="404947"/>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pic>
        <p:nvPicPr>
          <p:cNvPr id="3" name="صورة 2">
            <a:extLst>
              <a:ext uri="{FF2B5EF4-FFF2-40B4-BE49-F238E27FC236}">
                <a16:creationId xmlns:a16="http://schemas.microsoft.com/office/drawing/2014/main" id="{31EC71DE-3F0D-4699-AA88-D7E1AAA249D1}"/>
              </a:ext>
            </a:extLst>
          </p:cNvPr>
          <p:cNvPicPr>
            <a:picLocks noChangeAspect="1"/>
          </p:cNvPicPr>
          <p:nvPr/>
        </p:nvPicPr>
        <p:blipFill rotWithShape="1">
          <a:blip r:embed="rId4"/>
          <a:srcRect l="71531" t="37690" r="14969" b="38667"/>
          <a:stretch/>
        </p:blipFill>
        <p:spPr>
          <a:xfrm>
            <a:off x="8618220" y="2090295"/>
            <a:ext cx="1645920" cy="1621422"/>
          </a:xfrm>
          <a:prstGeom prst="rect">
            <a:avLst/>
          </a:prstGeom>
        </p:spPr>
      </p:pic>
      <p:pic>
        <p:nvPicPr>
          <p:cNvPr id="1026" name="Picture 2" descr="يد, لفتة, السبابة, كف PNG وملف PSD للتحميل مجانا">
            <a:extLst>
              <a:ext uri="{FF2B5EF4-FFF2-40B4-BE49-F238E27FC236}">
                <a16:creationId xmlns:a16="http://schemas.microsoft.com/office/drawing/2014/main" id="{C480AFD3-E9CB-485F-8643-1FB291617218}"/>
              </a:ext>
            </a:extLst>
          </p:cNvPr>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43999" y="3467103"/>
            <a:ext cx="2731771" cy="301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2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pic>
        <p:nvPicPr>
          <p:cNvPr id="13" name="صورة 12" descr="بحث">
            <a:extLst>
              <a:ext uri="{FF2B5EF4-FFF2-40B4-BE49-F238E27FC236}">
                <a16:creationId xmlns:a16="http://schemas.microsoft.com/office/drawing/2014/main" id="{3AB37143-4430-41E5-83A4-44316C6879C1}"/>
              </a:ext>
            </a:extLst>
          </p:cNvP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4183380" y="125730"/>
            <a:ext cx="7235189" cy="6326738"/>
          </a:xfrm>
          <a:prstGeom prst="rect">
            <a:avLst/>
          </a:prstGeom>
        </p:spPr>
      </p:pic>
      <p:sp>
        <p:nvSpPr>
          <p:cNvPr id="7" name="عنوان 6">
            <a:extLst>
              <a:ext uri="{FF2B5EF4-FFF2-40B4-BE49-F238E27FC236}">
                <a16:creationId xmlns:a16="http://schemas.microsoft.com/office/drawing/2014/main" id="{A0C03BE4-953D-453F-B805-2FEFA9245E3F}"/>
              </a:ext>
            </a:extLst>
          </p:cNvPr>
          <p:cNvSpPr>
            <a:spLocks noGrp="1"/>
          </p:cNvSpPr>
          <p:nvPr>
            <p:ph type="title"/>
          </p:nvPr>
        </p:nvSpPr>
        <p:spPr>
          <a:xfrm>
            <a:off x="511392" y="1517164"/>
            <a:ext cx="3157638" cy="4094966"/>
          </a:xfrm>
          <a:solidFill>
            <a:schemeClr val="bg1">
              <a:lumMod val="85000"/>
              <a:alpha val="0"/>
            </a:schemeClr>
          </a:solidFill>
        </p:spPr>
        <p:txBody>
          <a:bodyPr>
            <a:noAutofit/>
          </a:bodyPr>
          <a:lstStyle/>
          <a:p>
            <a:pPr marL="457200" marR="457200" algn="ctr" rtl="1">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2000" kern="1000" dirty="0">
                <a:solidFill>
                  <a:srgbClr val="FF0000"/>
                </a:solidFill>
                <a:latin typeface="Tahoma" panose="020B0604030504040204" pitchFamily="34" charset="0"/>
                <a:ea typeface="Times New Roman" panose="02020603050405020304" pitchFamily="18" charset="0"/>
                <a:cs typeface="PT Bold Heading" panose="02010400000000000000" pitchFamily="2" charset="-78"/>
              </a:rPr>
              <a:t>المشاركة في الملصقات العلمية في اليوم العالمي للغة العربية</a:t>
            </a: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endPar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pic>
        <p:nvPicPr>
          <p:cNvPr id="3" name="صورة 2">
            <a:extLst>
              <a:ext uri="{FF2B5EF4-FFF2-40B4-BE49-F238E27FC236}">
                <a16:creationId xmlns:a16="http://schemas.microsoft.com/office/drawing/2014/main" id="{2868D766-F0A5-4C6A-A696-1E1CE36C70CA}"/>
              </a:ext>
            </a:extLst>
          </p:cNvPr>
          <p:cNvPicPr>
            <a:picLocks noChangeAspect="1"/>
          </p:cNvPicPr>
          <p:nvPr/>
        </p:nvPicPr>
        <p:blipFill rotWithShape="1">
          <a:blip r:embed="rId5"/>
          <a:srcRect l="66876" t="21833" r="8749" b="34834"/>
          <a:stretch/>
        </p:blipFill>
        <p:spPr>
          <a:xfrm>
            <a:off x="967828" y="3886200"/>
            <a:ext cx="2314443" cy="2252474"/>
          </a:xfrm>
          <a:prstGeom prst="rect">
            <a:avLst/>
          </a:prstGeom>
        </p:spPr>
      </p:pic>
    </p:spTree>
    <p:extLst>
      <p:ext uri="{BB962C8B-B14F-4D97-AF65-F5344CB8AC3E}">
        <p14:creationId xmlns:p14="http://schemas.microsoft.com/office/powerpoint/2010/main" val="27575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480816"/>
            <a:ext cx="12192000" cy="631094"/>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9" name="رابط مستقيم 8">
            <a:extLst>
              <a:ext uri="{FF2B5EF4-FFF2-40B4-BE49-F238E27FC236}">
                <a16:creationId xmlns:a16="http://schemas.microsoft.com/office/drawing/2014/main" id="{792A8B1D-7E4B-4587-84B3-4D335F32386E}"/>
              </a:ext>
            </a:extLst>
          </p:cNvPr>
          <p:cNvCxnSpPr>
            <a:cxnSpLocks/>
          </p:cNvCxnSpPr>
          <p:nvPr/>
        </p:nvCxnSpPr>
        <p:spPr>
          <a:xfrm flipH="1">
            <a:off x="1313701" y="5375688"/>
            <a:ext cx="10047197"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مستطيل: زوايا مستديرة 9">
            <a:extLst>
              <a:ext uri="{FF2B5EF4-FFF2-40B4-BE49-F238E27FC236}">
                <a16:creationId xmlns:a16="http://schemas.microsoft.com/office/drawing/2014/main" id="{24F265CB-CCFE-4F30-9F7A-B91AAD306B0B}"/>
              </a:ext>
            </a:extLst>
          </p:cNvPr>
          <p:cNvSpPr/>
          <p:nvPr/>
        </p:nvSpPr>
        <p:spPr>
          <a:xfrm>
            <a:off x="8128000" y="2383714"/>
            <a:ext cx="2784202" cy="90133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r>
              <a:rPr lang="ar-SA" sz="2400" b="1" dirty="0">
                <a:ln w="0"/>
                <a:solidFill>
                  <a:schemeClr val="accent5">
                    <a:lumMod val="50000"/>
                  </a:schemeClr>
                </a:solidFill>
                <a:effectLst>
                  <a:outerShdw blurRad="38100" dist="19050" dir="2700000" algn="tl" rotWithShape="0">
                    <a:schemeClr val="dk1">
                      <a:alpha val="40000"/>
                    </a:schemeClr>
                  </a:outerShdw>
                </a:effectLst>
                <a:cs typeface="PT Bold Heading" panose="02010400000000000000" pitchFamily="2" charset="-78"/>
              </a:rPr>
              <a:t>للمزيد عن المحاضِرة </a:t>
            </a:r>
          </a:p>
        </p:txBody>
      </p:sp>
      <p:sp>
        <p:nvSpPr>
          <p:cNvPr id="15" name="عنصر نائب للتذييل 6">
            <a:extLst>
              <a:ext uri="{FF2B5EF4-FFF2-40B4-BE49-F238E27FC236}">
                <a16:creationId xmlns:a16="http://schemas.microsoft.com/office/drawing/2014/main" id="{1289CFCC-CA58-4FB7-865A-6E83FF1D683C}"/>
              </a:ext>
            </a:extLst>
          </p:cNvPr>
          <p:cNvSpPr>
            <a:spLocks noGrp="1"/>
          </p:cNvSpPr>
          <p:nvPr>
            <p:ph type="ftr" sz="quarter" idx="11"/>
          </p:nvPr>
        </p:nvSpPr>
        <p:spPr>
          <a:xfrm>
            <a:off x="516834" y="6457956"/>
            <a:ext cx="11158330" cy="404947"/>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pic>
        <p:nvPicPr>
          <p:cNvPr id="12" name="صورة 11">
            <a:extLst>
              <a:ext uri="{FF2B5EF4-FFF2-40B4-BE49-F238E27FC236}">
                <a16:creationId xmlns:a16="http://schemas.microsoft.com/office/drawing/2014/main" id="{A84F2E70-6430-4263-8480-24D082D564AE}"/>
              </a:ext>
            </a:extLst>
          </p:cNvPr>
          <p:cNvPicPr>
            <a:picLocks noChangeAspect="1"/>
          </p:cNvPicPr>
          <p:nvPr/>
        </p:nvPicPr>
        <p:blipFill rotWithShape="1">
          <a:blip r:embed="rId4"/>
          <a:srcRect l="71719" t="37500" r="14968" b="39120"/>
          <a:stretch/>
        </p:blipFill>
        <p:spPr>
          <a:xfrm>
            <a:off x="5194682" y="1933045"/>
            <a:ext cx="1623060" cy="1753290"/>
          </a:xfrm>
          <a:prstGeom prst="rect">
            <a:avLst/>
          </a:prstGeom>
        </p:spPr>
      </p:pic>
      <p:pic>
        <p:nvPicPr>
          <p:cNvPr id="3" name="صورة 2">
            <a:extLst>
              <a:ext uri="{FF2B5EF4-FFF2-40B4-BE49-F238E27FC236}">
                <a16:creationId xmlns:a16="http://schemas.microsoft.com/office/drawing/2014/main" id="{A5C85443-B984-4695-9076-ABBF69AB9BFF}"/>
              </a:ext>
            </a:extLst>
          </p:cNvPr>
          <p:cNvPicPr>
            <a:picLocks noChangeAspect="1"/>
          </p:cNvPicPr>
          <p:nvPr/>
        </p:nvPicPr>
        <p:blipFill rotWithShape="1">
          <a:blip r:embed="rId5"/>
          <a:srcRect l="71146" t="37191" r="14583" b="37964"/>
          <a:stretch/>
        </p:blipFill>
        <p:spPr>
          <a:xfrm>
            <a:off x="1801625" y="1982428"/>
            <a:ext cx="1739900" cy="1703907"/>
          </a:xfrm>
          <a:prstGeom prst="rect">
            <a:avLst/>
          </a:prstGeom>
        </p:spPr>
      </p:pic>
      <p:sp>
        <p:nvSpPr>
          <p:cNvPr id="11" name="مستطيل: زوايا مستديرة 10">
            <a:extLst>
              <a:ext uri="{FF2B5EF4-FFF2-40B4-BE49-F238E27FC236}">
                <a16:creationId xmlns:a16="http://schemas.microsoft.com/office/drawing/2014/main" id="{A34FD140-A0F9-4435-98DC-ADD1A83B2E28}"/>
              </a:ext>
            </a:extLst>
          </p:cNvPr>
          <p:cNvSpPr/>
          <p:nvPr/>
        </p:nvSpPr>
        <p:spPr>
          <a:xfrm>
            <a:off x="4857750" y="4069084"/>
            <a:ext cx="2630350" cy="484139"/>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prstTxWarp prst="textArchDown">
              <a:avLst/>
            </a:prstTxWarp>
          </a:bodyPr>
          <a:lstStyle/>
          <a:p>
            <a:pPr algn="ctr"/>
            <a:r>
              <a:rPr lang="ar-SA" sz="4800" b="1" dirty="0">
                <a:ln w="0"/>
                <a:solidFill>
                  <a:srgbClr val="FF0000"/>
                </a:solidFill>
                <a:effectLst>
                  <a:glow rad="63500">
                    <a:schemeClr val="accent4">
                      <a:satMod val="175000"/>
                      <a:alpha val="40000"/>
                    </a:schemeClr>
                  </a:glow>
                  <a:outerShdw blurRad="38100" dist="19050" dir="2700000" algn="tl" rotWithShape="0">
                    <a:schemeClr val="dk1">
                      <a:alpha val="40000"/>
                    </a:schemeClr>
                  </a:outerShdw>
                </a:effectLst>
                <a:cs typeface="PT Bold Heading" panose="02010400000000000000" pitchFamily="2" charset="-78"/>
              </a:rPr>
              <a:t>باللغة</a:t>
            </a:r>
            <a:r>
              <a:rPr lang="ar-SA" sz="4800" b="1" dirty="0">
                <a:ln w="0"/>
                <a:solidFill>
                  <a:schemeClr val="accent6">
                    <a:lumMod val="75000"/>
                  </a:schemeClr>
                </a:solidFill>
                <a:effectLst>
                  <a:glow rad="63500">
                    <a:schemeClr val="accent4">
                      <a:satMod val="175000"/>
                      <a:alpha val="40000"/>
                    </a:schemeClr>
                  </a:glow>
                  <a:outerShdw blurRad="38100" dist="19050" dir="2700000" algn="tl" rotWithShape="0">
                    <a:schemeClr val="dk1">
                      <a:alpha val="40000"/>
                    </a:schemeClr>
                  </a:outerShdw>
                </a:effectLst>
                <a:cs typeface="PT Bold Heading" panose="02010400000000000000" pitchFamily="2" charset="-78"/>
              </a:rPr>
              <a:t> </a:t>
            </a:r>
            <a:r>
              <a:rPr lang="ar-SA" sz="4800" b="1" dirty="0">
                <a:ln w="0"/>
                <a:solidFill>
                  <a:srgbClr val="FF0000"/>
                </a:solidFill>
                <a:effectLst>
                  <a:glow rad="63500">
                    <a:schemeClr val="accent4">
                      <a:satMod val="175000"/>
                      <a:alpha val="40000"/>
                    </a:schemeClr>
                  </a:glow>
                  <a:outerShdw blurRad="38100" dist="19050" dir="2700000" algn="tl" rotWithShape="0">
                    <a:schemeClr val="dk1">
                      <a:alpha val="40000"/>
                    </a:schemeClr>
                  </a:outerShdw>
                </a:effectLst>
                <a:cs typeface="PT Bold Heading" panose="02010400000000000000" pitchFamily="2" charset="-78"/>
              </a:rPr>
              <a:t>العربية</a:t>
            </a:r>
          </a:p>
        </p:txBody>
      </p:sp>
      <p:sp>
        <p:nvSpPr>
          <p:cNvPr id="13" name="مستطيل: زوايا مستديرة 12">
            <a:extLst>
              <a:ext uri="{FF2B5EF4-FFF2-40B4-BE49-F238E27FC236}">
                <a16:creationId xmlns:a16="http://schemas.microsoft.com/office/drawing/2014/main" id="{B6BAFDFC-BA88-43F5-A4A5-1B23552D46D9}"/>
              </a:ext>
            </a:extLst>
          </p:cNvPr>
          <p:cNvSpPr/>
          <p:nvPr/>
        </p:nvSpPr>
        <p:spPr>
          <a:xfrm>
            <a:off x="1714500" y="3967667"/>
            <a:ext cx="2183130" cy="651508"/>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prstTxWarp prst="textCanDown">
              <a:avLst/>
            </a:prstTxWarp>
          </a:bodyPr>
          <a:lstStyle/>
          <a:p>
            <a:pPr algn="ctr"/>
            <a:r>
              <a:rPr lang="en-US" sz="800" b="1" dirty="0">
                <a:ln w="0"/>
                <a:solidFill>
                  <a:srgbClr val="FF0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IN ENGLISH</a:t>
            </a:r>
            <a:endParaRPr lang="ar-SA" sz="800" b="1" dirty="0">
              <a:ln w="0"/>
              <a:solidFill>
                <a:srgbClr val="FF0000"/>
              </a:solidFill>
              <a:effectLst>
                <a:glow rad="63500">
                  <a:schemeClr val="accent2">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62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499962" y="3429000"/>
            <a:ext cx="11544300" cy="2217420"/>
          </a:xfrm>
          <a:solidFill>
            <a:schemeClr val="bg1">
              <a:lumMod val="85000"/>
              <a:alpha val="0"/>
            </a:schemeClr>
          </a:solidFill>
        </p:spPr>
        <p:txBody>
          <a:bodyPr>
            <a:noAutofit/>
          </a:bodyPr>
          <a:lstStyle/>
          <a:p>
            <a:pPr marL="457200" marR="457200" algn="ctr" rtl="1">
              <a:lnSpc>
                <a:spcPct val="200000"/>
              </a:lnSpc>
              <a:spcBef>
                <a:spcPts val="200"/>
              </a:spcBef>
              <a:spcAft>
                <a:spcPts val="1800"/>
              </a:spcAft>
            </a:pPr>
            <a:br>
              <a:rPr lang="ar-SA" sz="2800" kern="1000" dirty="0">
                <a:solidFill>
                  <a:srgbClr val="C00000"/>
                </a:solidFill>
                <a:latin typeface="Tahoma" panose="020B0604030504040204" pitchFamily="34" charset="0"/>
                <a:ea typeface="Times New Roman" panose="02020603050405020304" pitchFamily="18" charset="0"/>
                <a:cs typeface="PT Bold Heading" panose="02010400000000000000" pitchFamily="2" charset="-78"/>
              </a:rPr>
            </a:br>
            <a:r>
              <a:rPr lang="ar-SA" sz="3600" kern="1000" dirty="0">
                <a:solidFill>
                  <a:srgbClr val="0B7CB5"/>
                </a:solidFill>
                <a:latin typeface="Tahoma" panose="020B0604030504040204" pitchFamily="34" charset="0"/>
                <a:ea typeface="Times New Roman" panose="02020603050405020304" pitchFamily="18" charset="0"/>
                <a:cs typeface="PT Bold Heading" panose="02010400000000000000" pitchFamily="2" charset="-78"/>
              </a:rPr>
              <a:t>شكراً جزيلاً لإتاحة الفرصة ولحسن الاستماع</a:t>
            </a: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rgbClr val="C00000"/>
                </a:solidFill>
                <a:effectLst/>
                <a:latin typeface="Tahoma" panose="020B0604030504040204" pitchFamily="34" charset="0"/>
                <a:ea typeface="Times New Roman" panose="02020603050405020304" pitchFamily="18" charset="0"/>
                <a:cs typeface="PT Bold Heading" panose="02010400000000000000" pitchFamily="2" charset="-78"/>
              </a:rPr>
            </a:br>
            <a:b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endPar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3915591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340723" y="967760"/>
            <a:ext cx="11510554" cy="5227299"/>
          </a:xfrm>
          <a:solidFill>
            <a:schemeClr val="bg1">
              <a:lumMod val="85000"/>
              <a:alpha val="0"/>
            </a:schemeClr>
          </a:solidFill>
        </p:spPr>
        <p:txBody>
          <a:bodyPr>
            <a:normAutofit/>
          </a:bodyPr>
          <a:lstStyle/>
          <a:p>
            <a:pPr marL="457200" marR="457200" algn="just" rtl="1">
              <a:lnSpc>
                <a:spcPct val="150000"/>
              </a:lnSpc>
              <a:spcBef>
                <a:spcPts val="200"/>
              </a:spcBef>
              <a:spcAft>
                <a:spcPts val="1800"/>
              </a:spcAft>
            </a:pP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a:t>
            </a:r>
            <a:endParaRPr lang="ar-SA" sz="44600" dirty="0">
              <a:cs typeface="PT Bold Heading" panose="02010400000000000000" pitchFamily="2" charset="-78"/>
            </a:endParaRPr>
          </a:p>
        </p:txBody>
      </p:sp>
      <p:pic>
        <p:nvPicPr>
          <p:cNvPr id="8" name="Picture 2" descr="ÙØªÙØ¬Ø© Ø¨Ø­Ø« Ø§ÙØµÙØ± Ø¹Ù Ø£ÙÙÙÙØ© Ø§Ø³ØªÙØ§Ø±Ø©">
            <a:extLst>
              <a:ext uri="{FF2B5EF4-FFF2-40B4-BE49-F238E27FC236}">
                <a16:creationId xmlns:a16="http://schemas.microsoft.com/office/drawing/2014/main" id="{4872CF4E-0966-4CE2-A8CD-D6B30AC3CB10}"/>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0169" y="1440180"/>
            <a:ext cx="2183856" cy="4225651"/>
          </a:xfrm>
          <a:prstGeom prst="rect">
            <a:avLst/>
          </a:prstGeom>
          <a:noFill/>
          <a:extLst>
            <a:ext uri="{909E8E84-426E-40DD-AFC4-6F175D3DCCD1}">
              <a14:hiddenFill xmlns:a14="http://schemas.microsoft.com/office/drawing/2010/main">
                <a:solidFill>
                  <a:srgbClr val="FFFFFF"/>
                </a:solidFill>
              </a14:hiddenFill>
            </a:ext>
          </a:extLst>
        </p:spPr>
      </p:pic>
      <p:sp>
        <p:nvSpPr>
          <p:cNvPr id="9" name="عنصر نائب للتذييل 6">
            <a:extLst>
              <a:ext uri="{FF2B5EF4-FFF2-40B4-BE49-F238E27FC236}">
                <a16:creationId xmlns:a16="http://schemas.microsoft.com/office/drawing/2014/main" id="{6823467F-626D-43C5-B280-772372FD9528}"/>
              </a:ext>
            </a:extLst>
          </p:cNvPr>
          <p:cNvSpPr>
            <a:spLocks noGrp="1"/>
          </p:cNvSpPr>
          <p:nvPr>
            <p:ph type="ftr" sz="quarter" idx="11"/>
          </p:nvPr>
        </p:nvSpPr>
        <p:spPr>
          <a:xfrm>
            <a:off x="516834" y="6441622"/>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
        <p:nvSpPr>
          <p:cNvPr id="10" name="عنصر نائب للمحتوى 2">
            <a:extLst>
              <a:ext uri="{FF2B5EF4-FFF2-40B4-BE49-F238E27FC236}">
                <a16:creationId xmlns:a16="http://schemas.microsoft.com/office/drawing/2014/main" id="{00D09082-8D59-4021-8A20-A13D9664654E}"/>
              </a:ext>
            </a:extLst>
          </p:cNvPr>
          <p:cNvSpPr txBox="1">
            <a:spLocks/>
          </p:cNvSpPr>
          <p:nvPr/>
        </p:nvSpPr>
        <p:spPr>
          <a:xfrm>
            <a:off x="2381162" y="937262"/>
            <a:ext cx="3842952" cy="4728569"/>
          </a:xfrm>
          <a:prstGeom prst="rect">
            <a:avLst/>
          </a:prstGeom>
        </p:spPr>
        <p:txBody>
          <a:bodyPr>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مقدمة الدراسة.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مشكلة الدراسة.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مصطلحات الدراسة وحدودها.</a:t>
            </a:r>
            <a:endParaRPr lang="ar-SA" sz="2200" b="1" dirty="0">
              <a:solidFill>
                <a:schemeClr val="bg2">
                  <a:lumMod val="50000"/>
                </a:schemeClr>
              </a:solidFill>
              <a:cs typeface="PT Bold Heading" panose="02010400000000000000" pitchFamily="2" charset="-78"/>
            </a:endParaRP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أدبيات الدراسة.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أهمية الدراسة.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المحتوى التدريبي للدراسة.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مناهج الدراسة.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مضامين الدراسة.</a:t>
            </a:r>
          </a:p>
          <a:p>
            <a:pPr defTabSz="457200">
              <a:lnSpc>
                <a:spcPct val="150000"/>
              </a:lnSpc>
              <a:buClr>
                <a:srgbClr val="CE480C"/>
              </a:buClr>
              <a:buFont typeface="Wingdings" panose="05000000000000000000" pitchFamily="2" charset="2"/>
              <a:buChar char="ü"/>
            </a:pPr>
            <a:r>
              <a:rPr lang="ar-SA" sz="2200" b="1" dirty="0">
                <a:solidFill>
                  <a:schemeClr val="bg2">
                    <a:lumMod val="50000"/>
                  </a:schemeClr>
                </a:solidFill>
                <a:latin typeface="Traditional Arabic" panose="02020603050405020304" pitchFamily="18" charset="-78"/>
                <a:cs typeface="PT Bold Heading" panose="02010400000000000000" pitchFamily="2" charset="-78"/>
              </a:rPr>
              <a:t>أوعية نشر الدراسة.</a:t>
            </a:r>
          </a:p>
          <a:p>
            <a:pPr>
              <a:buFont typeface="Wingdings" panose="05000000000000000000" pitchFamily="2" charset="2"/>
              <a:buChar char="§"/>
            </a:pPr>
            <a:endParaRPr lang="ar-SA" dirty="0"/>
          </a:p>
        </p:txBody>
      </p:sp>
      <p:sp>
        <p:nvSpPr>
          <p:cNvPr id="2" name="مستطيل: زوايا مستديرة 1">
            <a:extLst>
              <a:ext uri="{FF2B5EF4-FFF2-40B4-BE49-F238E27FC236}">
                <a16:creationId xmlns:a16="http://schemas.microsoft.com/office/drawing/2014/main" id="{5E4B653E-A9C5-4521-963C-EA2E4EF6737D}"/>
              </a:ext>
            </a:extLst>
          </p:cNvPr>
          <p:cNvSpPr/>
          <p:nvPr/>
        </p:nvSpPr>
        <p:spPr>
          <a:xfrm>
            <a:off x="8624476" y="1440180"/>
            <a:ext cx="3226801" cy="746740"/>
          </a:xfrm>
          <a:prstGeom prst="roundRect">
            <a:avLst/>
          </a:prstGeom>
          <a:noFill/>
          <a:ln>
            <a:noFill/>
          </a:ln>
        </p:spPr>
        <p:style>
          <a:lnRef idx="0">
            <a:scrgbClr r="0" g="0" b="0"/>
          </a:lnRef>
          <a:fillRef idx="0">
            <a:scrgbClr r="0" g="0" b="0"/>
          </a:fillRef>
          <a:effectRef idx="0">
            <a:scrgbClr r="0" g="0" b="0"/>
          </a:effectRef>
          <a:fontRef idx="minor">
            <a:schemeClr val="accent3"/>
          </a:fontRef>
        </p:style>
        <p:txBody>
          <a:bodyPr rtlCol="1" anchor="ctr"/>
          <a:lstStyle/>
          <a:p>
            <a:pPr algn="ctr"/>
            <a:r>
              <a:rPr lang="ar-SA" sz="2800" dirty="0">
                <a:solidFill>
                  <a:srgbClr val="0B7CB5"/>
                </a:solidFill>
                <a:cs typeface="PT Bold Heading" panose="02010400000000000000" pitchFamily="2" charset="-78"/>
              </a:rPr>
              <a:t>الخطوط العريضة:</a:t>
            </a:r>
            <a:endParaRPr lang="ar-SA" dirty="0">
              <a:solidFill>
                <a:srgbClr val="0B7CB5"/>
              </a:solidFill>
            </a:endParaRPr>
          </a:p>
        </p:txBody>
      </p:sp>
    </p:spTree>
    <p:extLst>
      <p:ext uri="{BB962C8B-B14F-4D97-AF65-F5344CB8AC3E}">
        <p14:creationId xmlns:p14="http://schemas.microsoft.com/office/powerpoint/2010/main" val="407518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xEl>
                                              <p:pRg st="8" end="8"/>
                                            </p:txEl>
                                          </p:spTgt>
                                        </p:tgtEl>
                                        <p:attrNameLst>
                                          <p:attrName>style.visibility</p:attrName>
                                        </p:attrNameLst>
                                      </p:cBhvr>
                                      <p:to>
                                        <p:strVal val="visible"/>
                                      </p:to>
                                    </p:set>
                                    <p:animEffect transition="in" filter="fade">
                                      <p:cBhvr>
                                        <p:cTn id="70" dur="1000"/>
                                        <p:tgtEl>
                                          <p:spTgt spid="10">
                                            <p:txEl>
                                              <p:pRg st="8" end="8"/>
                                            </p:txEl>
                                          </p:spTgt>
                                        </p:tgtEl>
                                      </p:cBhvr>
                                    </p:animEffect>
                                    <p:anim calcmode="lin" valueType="num">
                                      <p:cBhvr>
                                        <p:cTn id="7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340723" y="1911551"/>
            <a:ext cx="11510554" cy="3679352"/>
          </a:xfrm>
          <a:solidFill>
            <a:schemeClr val="bg1">
              <a:lumMod val="85000"/>
              <a:alpha val="0"/>
            </a:schemeClr>
          </a:solidFill>
        </p:spPr>
        <p:txBody>
          <a:bodyPr>
            <a:normAutofit/>
          </a:bodyPr>
          <a:lstStyle/>
          <a:p>
            <a:pPr marL="457200" marR="457200" algn="just" rtl="1">
              <a:lnSpc>
                <a:spcPct val="150000"/>
              </a:lnSpc>
              <a:spcBef>
                <a:spcPts val="200"/>
              </a:spcBef>
              <a:spcAft>
                <a:spcPts val="1800"/>
              </a:spcAft>
            </a:pP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ظل إتقان تركيب بعض البنى الصرفية للمعنى المنشود حجر عثرة في لغة الكثير من متعلمي اللغة العربية إلى هذه الأيام؛ بل لا يزال بعض الناطقين باللغة العربية اليوم يواجهون صعوبات في صنع تركيب لغوي صرفي سليم وهم أبناء اللغة؛ فكيف بمتعلميها؟ </a:t>
            </a:r>
            <a:br>
              <a:rPr lang="en-US" sz="2400" b="1" kern="1000" dirty="0">
                <a:solidFill>
                  <a:srgbClr val="4472C4"/>
                </a:solidFill>
                <a:effectLst/>
                <a:latin typeface="Tahoma" panose="020B0604030504040204" pitchFamily="34" charset="0"/>
                <a:ea typeface="Times New Roman" panose="02020603050405020304" pitchFamily="18" charset="0"/>
                <a:cs typeface="PT Bold Heading" panose="02010400000000000000" pitchFamily="2" charset="-78"/>
              </a:rPr>
            </a:b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ولأن اللغة العربية تتميز بالأبنية الواسعة، والصيغ الكثيرة التي يمكنها استيعاب المعاني الكامنة في النفس؛ فتعدّ القدرة على تصريف الكلمات (</a:t>
            </a:r>
            <a:r>
              <a:rPr lang="ar-SA" sz="2400" b="0" kern="1000" dirty="0">
                <a:solidFill>
                  <a:srgbClr val="4472C4"/>
                </a:solidFill>
                <a:effectLst/>
                <a:latin typeface="Tahoma" panose="020B0604030504040204" pitchFamily="34" charset="0"/>
                <a:ea typeface="Times New Roman" panose="02020603050405020304" pitchFamily="18" charset="0"/>
                <a:cs typeface="PT Bold Heading" panose="02010400000000000000" pitchFamily="2" charset="-78"/>
              </a:rPr>
              <a:t>الكفاية الصرفية</a:t>
            </a: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سبيلاً قوياً إلى تكوين الثروة </a:t>
            </a:r>
            <a:r>
              <a:rPr lang="ar-SA" sz="2400" b="0" kern="1000" dirty="0" err="1">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المفرداتية</a:t>
            </a: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بالتوليد والإبداع. </a:t>
            </a:r>
            <a:endParaRPr lang="ar-SA" sz="44600" dirty="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7B572482-4A84-4294-81BE-BD373AB5D915}"/>
              </a:ext>
            </a:extLst>
          </p:cNvPr>
          <p:cNvSpPr>
            <a:spLocks noGrp="1"/>
          </p:cNvSpPr>
          <p:nvPr>
            <p:ph type="ftr" sz="quarter" idx="11"/>
          </p:nvPr>
        </p:nvSpPr>
        <p:spPr>
          <a:xfrm>
            <a:off x="516834"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2922103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عنصر نائب للتذييل 6">
            <a:extLst>
              <a:ext uri="{FF2B5EF4-FFF2-40B4-BE49-F238E27FC236}">
                <a16:creationId xmlns:a16="http://schemas.microsoft.com/office/drawing/2014/main" id="{71EDC5BF-B01D-482C-82B2-F2244401C9B3}"/>
              </a:ext>
            </a:extLst>
          </p:cNvPr>
          <p:cNvSpPr>
            <a:spLocks noGrp="1"/>
          </p:cNvSpPr>
          <p:nvPr>
            <p:ph type="ftr" sz="quarter" idx="11"/>
          </p:nvPr>
        </p:nvSpPr>
        <p:spPr>
          <a:xfrm>
            <a:off x="692947" y="6418762"/>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graphicFrame>
        <p:nvGraphicFramePr>
          <p:cNvPr id="2" name="رسم تخطيطي 1">
            <a:extLst>
              <a:ext uri="{FF2B5EF4-FFF2-40B4-BE49-F238E27FC236}">
                <a16:creationId xmlns:a16="http://schemas.microsoft.com/office/drawing/2014/main" id="{9FF8F306-F400-4B8F-998B-8D8F3CE1833D}"/>
              </a:ext>
            </a:extLst>
          </p:cNvPr>
          <p:cNvGraphicFramePr/>
          <p:nvPr>
            <p:extLst>
              <p:ext uri="{D42A27DB-BD31-4B8C-83A1-F6EECF244321}">
                <p14:modId xmlns:p14="http://schemas.microsoft.com/office/powerpoint/2010/main" val="4013452461"/>
              </p:ext>
            </p:extLst>
          </p:nvPr>
        </p:nvGraphicFramePr>
        <p:xfrm>
          <a:off x="2381162" y="-29182"/>
          <a:ext cx="5275580" cy="4309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0" name="مجموعة 59">
            <a:extLst>
              <a:ext uri="{FF2B5EF4-FFF2-40B4-BE49-F238E27FC236}">
                <a16:creationId xmlns:a16="http://schemas.microsoft.com/office/drawing/2014/main" id="{505C0F14-4019-4ABF-8F58-D0040FDC76E4}"/>
              </a:ext>
            </a:extLst>
          </p:cNvPr>
          <p:cNvGrpSpPr/>
          <p:nvPr/>
        </p:nvGrpSpPr>
        <p:grpSpPr>
          <a:xfrm>
            <a:off x="2986528" y="3551979"/>
            <a:ext cx="2370243" cy="2370243"/>
            <a:chOff x="2905336" y="1939289"/>
            <a:chExt cx="2370243" cy="2370243"/>
          </a:xfrm>
          <a:solidFill>
            <a:srgbClr val="0B7CB5"/>
          </a:solidFill>
        </p:grpSpPr>
        <p:sp>
          <p:nvSpPr>
            <p:cNvPr id="61" name="شكل 60">
              <a:extLst>
                <a:ext uri="{FF2B5EF4-FFF2-40B4-BE49-F238E27FC236}">
                  <a16:creationId xmlns:a16="http://schemas.microsoft.com/office/drawing/2014/main" id="{6AF4502F-BAF0-4B79-A851-375D7C2231B6}"/>
                </a:ext>
              </a:extLst>
            </p:cNvPr>
            <p:cNvSpPr/>
            <p:nvPr/>
          </p:nvSpPr>
          <p:spPr>
            <a:xfrm>
              <a:off x="2905336" y="1939289"/>
              <a:ext cx="2370243" cy="237024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شكل 4">
              <a:extLst>
                <a:ext uri="{FF2B5EF4-FFF2-40B4-BE49-F238E27FC236}">
                  <a16:creationId xmlns:a16="http://schemas.microsoft.com/office/drawing/2014/main" id="{E39C5E9E-1C4A-46E5-98DB-3297B4932BE9}"/>
                </a:ext>
              </a:extLst>
            </p:cNvPr>
            <p:cNvSpPr txBox="1"/>
            <p:nvPr/>
          </p:nvSpPr>
          <p:spPr>
            <a:xfrm>
              <a:off x="3381860" y="2494507"/>
              <a:ext cx="1417195" cy="1218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cs typeface="PT Bold Heading" panose="02010400000000000000" pitchFamily="2" charset="-78"/>
                </a:rPr>
                <a:t>طول الإجازة الصيفية</a:t>
              </a:r>
            </a:p>
          </p:txBody>
        </p:sp>
      </p:grpSp>
      <p:grpSp>
        <p:nvGrpSpPr>
          <p:cNvPr id="63" name="مجموعة 62">
            <a:extLst>
              <a:ext uri="{FF2B5EF4-FFF2-40B4-BE49-F238E27FC236}">
                <a16:creationId xmlns:a16="http://schemas.microsoft.com/office/drawing/2014/main" id="{5A9A9260-A415-4799-9BF4-BC2392EB2399}"/>
              </a:ext>
            </a:extLst>
          </p:cNvPr>
          <p:cNvGrpSpPr/>
          <p:nvPr/>
        </p:nvGrpSpPr>
        <p:grpSpPr>
          <a:xfrm>
            <a:off x="946344" y="2277737"/>
            <a:ext cx="2370243" cy="2119632"/>
            <a:chOff x="2905336" y="1939289"/>
            <a:chExt cx="2370243" cy="2370243"/>
          </a:xfrm>
          <a:solidFill>
            <a:schemeClr val="accent5">
              <a:lumMod val="50000"/>
            </a:schemeClr>
          </a:solidFill>
        </p:grpSpPr>
        <p:sp>
          <p:nvSpPr>
            <p:cNvPr id="64" name="شكل 63">
              <a:extLst>
                <a:ext uri="{FF2B5EF4-FFF2-40B4-BE49-F238E27FC236}">
                  <a16:creationId xmlns:a16="http://schemas.microsoft.com/office/drawing/2014/main" id="{9519383E-7D0C-4571-A810-4ECA1CA73D76}"/>
                </a:ext>
              </a:extLst>
            </p:cNvPr>
            <p:cNvSpPr/>
            <p:nvPr/>
          </p:nvSpPr>
          <p:spPr>
            <a:xfrm>
              <a:off x="2905336" y="1939289"/>
              <a:ext cx="2370243" cy="237024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شكل 4">
              <a:extLst>
                <a:ext uri="{FF2B5EF4-FFF2-40B4-BE49-F238E27FC236}">
                  <a16:creationId xmlns:a16="http://schemas.microsoft.com/office/drawing/2014/main" id="{9D616D41-5C11-4ADC-BB80-14CE2A4B7C8F}"/>
                </a:ext>
              </a:extLst>
            </p:cNvPr>
            <p:cNvSpPr txBox="1"/>
            <p:nvPr/>
          </p:nvSpPr>
          <p:spPr>
            <a:xfrm>
              <a:off x="3381860" y="2494507"/>
              <a:ext cx="1417195" cy="1218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dirty="0">
                  <a:cs typeface="PT Bold Heading" panose="02010400000000000000" pitchFamily="2" charset="-78"/>
                </a:rPr>
                <a:t>أحداث عام 2020 وكوفيد-19</a:t>
              </a:r>
              <a:endParaRPr lang="ar-SA" sz="1300" kern="1200" dirty="0">
                <a:cs typeface="PT Bold Heading" panose="02010400000000000000" pitchFamily="2" charset="-78"/>
              </a:endParaRPr>
            </a:p>
          </p:txBody>
        </p:sp>
      </p:grpSp>
      <p:sp>
        <p:nvSpPr>
          <p:cNvPr id="67" name="شكل 66">
            <a:extLst>
              <a:ext uri="{FF2B5EF4-FFF2-40B4-BE49-F238E27FC236}">
                <a16:creationId xmlns:a16="http://schemas.microsoft.com/office/drawing/2014/main" id="{5BEA93E9-6151-47AD-9F57-9C8AC7119E99}"/>
              </a:ext>
            </a:extLst>
          </p:cNvPr>
          <p:cNvSpPr/>
          <p:nvPr/>
        </p:nvSpPr>
        <p:spPr>
          <a:xfrm rot="726857">
            <a:off x="502212" y="1986285"/>
            <a:ext cx="2204326" cy="220432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8" name="سهم: دائري 67">
            <a:extLst>
              <a:ext uri="{FF2B5EF4-FFF2-40B4-BE49-F238E27FC236}">
                <a16:creationId xmlns:a16="http://schemas.microsoft.com/office/drawing/2014/main" id="{4362F1F5-015D-4F2B-83F8-8688D3D98390}"/>
              </a:ext>
            </a:extLst>
          </p:cNvPr>
          <p:cNvSpPr/>
          <p:nvPr/>
        </p:nvSpPr>
        <p:spPr>
          <a:xfrm rot="5103292">
            <a:off x="2757925" y="3462498"/>
            <a:ext cx="3033911" cy="3033911"/>
          </a:xfrm>
          <a:prstGeom prst="circularArrow">
            <a:avLst>
              <a:gd name="adj1" fmla="val 4688"/>
              <a:gd name="adj2" fmla="val 299029"/>
              <a:gd name="adj3" fmla="val 2518903"/>
              <a:gd name="adj4" fmla="val 15855393"/>
              <a:gd name="adj5" fmla="val 5469"/>
            </a:avLst>
          </a:prstGeom>
          <a:solidFill>
            <a:schemeClr val="accent5">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مستطيل: زوايا مستديرة 2">
            <a:extLst>
              <a:ext uri="{FF2B5EF4-FFF2-40B4-BE49-F238E27FC236}">
                <a16:creationId xmlns:a16="http://schemas.microsoft.com/office/drawing/2014/main" id="{C436E790-EB65-4B16-AA39-07EC24BE0470}"/>
              </a:ext>
            </a:extLst>
          </p:cNvPr>
          <p:cNvSpPr/>
          <p:nvPr/>
        </p:nvSpPr>
        <p:spPr>
          <a:xfrm>
            <a:off x="8296097" y="3019226"/>
            <a:ext cx="3600450" cy="1592560"/>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r>
              <a:rPr lang="ar-SA" sz="4000" dirty="0">
                <a:solidFill>
                  <a:schemeClr val="accent5">
                    <a:lumMod val="50000"/>
                  </a:schemeClr>
                </a:solidFill>
                <a:cs typeface="PT Bold Heading" panose="02010400000000000000" pitchFamily="2" charset="-78"/>
              </a:rPr>
              <a:t>مشكلة الدراسة:</a:t>
            </a:r>
          </a:p>
        </p:txBody>
      </p:sp>
      <p:grpSp>
        <p:nvGrpSpPr>
          <p:cNvPr id="16" name="مجموعة 15">
            <a:extLst>
              <a:ext uri="{FF2B5EF4-FFF2-40B4-BE49-F238E27FC236}">
                <a16:creationId xmlns:a16="http://schemas.microsoft.com/office/drawing/2014/main" id="{A26D7479-E300-4B02-8904-5298ABC15674}"/>
              </a:ext>
            </a:extLst>
          </p:cNvPr>
          <p:cNvGrpSpPr/>
          <p:nvPr/>
        </p:nvGrpSpPr>
        <p:grpSpPr>
          <a:xfrm>
            <a:off x="1138977" y="4306650"/>
            <a:ext cx="2085813" cy="2085813"/>
            <a:chOff x="597726" y="1383135"/>
            <a:chExt cx="2085813" cy="2085813"/>
          </a:xfrm>
        </p:grpSpPr>
        <p:sp>
          <p:nvSpPr>
            <p:cNvPr id="17" name="شكل 16">
              <a:extLst>
                <a:ext uri="{FF2B5EF4-FFF2-40B4-BE49-F238E27FC236}">
                  <a16:creationId xmlns:a16="http://schemas.microsoft.com/office/drawing/2014/main" id="{816AB9F5-1BEE-4D25-8D59-E182A0ACCEFA}"/>
                </a:ext>
              </a:extLst>
            </p:cNvPr>
            <p:cNvSpPr/>
            <p:nvPr/>
          </p:nvSpPr>
          <p:spPr>
            <a:xfrm>
              <a:off x="597726" y="1383135"/>
              <a:ext cx="2085813" cy="2085813"/>
            </a:xfrm>
            <a:prstGeom prst="gear6">
              <a:avLst/>
            </a:prstGeom>
          </p:spPr>
          <p:style>
            <a:lnRef idx="2">
              <a:schemeClr val="lt1">
                <a:hueOff val="0"/>
                <a:satOff val="0"/>
                <a:lumOff val="0"/>
                <a:alphaOff val="0"/>
              </a:schemeClr>
            </a:lnRef>
            <a:fillRef idx="1">
              <a:schemeClr val="accent5">
                <a:shade val="80000"/>
                <a:hueOff val="135632"/>
                <a:satOff val="2588"/>
                <a:lumOff val="11428"/>
                <a:alphaOff val="0"/>
              </a:schemeClr>
            </a:fillRef>
            <a:effectRef idx="0">
              <a:schemeClr val="accent5">
                <a:shade val="80000"/>
                <a:hueOff val="135632"/>
                <a:satOff val="2588"/>
                <a:lumOff val="11428"/>
                <a:alphaOff val="0"/>
              </a:schemeClr>
            </a:effectRef>
            <a:fontRef idx="minor">
              <a:schemeClr val="lt1"/>
            </a:fontRef>
          </p:style>
        </p:sp>
        <p:sp>
          <p:nvSpPr>
            <p:cNvPr id="18" name="شكل 4">
              <a:extLst>
                <a:ext uri="{FF2B5EF4-FFF2-40B4-BE49-F238E27FC236}">
                  <a16:creationId xmlns:a16="http://schemas.microsoft.com/office/drawing/2014/main" id="{6F5E9BEF-3509-45F7-B846-089F7A396457}"/>
                </a:ext>
              </a:extLst>
            </p:cNvPr>
            <p:cNvSpPr txBox="1"/>
            <p:nvPr/>
          </p:nvSpPr>
          <p:spPr>
            <a:xfrm>
              <a:off x="1122836" y="1911418"/>
              <a:ext cx="1035593" cy="1029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cs typeface="PT Bold Heading" panose="02010400000000000000" pitchFamily="2" charset="-78"/>
                </a:rPr>
                <a:t>الفاقد التعليمي</a:t>
              </a:r>
            </a:p>
          </p:txBody>
        </p:sp>
      </p:grpSp>
      <p:sp>
        <p:nvSpPr>
          <p:cNvPr id="19" name="سهم: دائري 18">
            <a:extLst>
              <a:ext uri="{FF2B5EF4-FFF2-40B4-BE49-F238E27FC236}">
                <a16:creationId xmlns:a16="http://schemas.microsoft.com/office/drawing/2014/main" id="{48C35197-1DA3-4072-AF9A-4D3DB9808A11}"/>
              </a:ext>
            </a:extLst>
          </p:cNvPr>
          <p:cNvSpPr/>
          <p:nvPr/>
        </p:nvSpPr>
        <p:spPr>
          <a:xfrm rot="17412956">
            <a:off x="689666" y="4218623"/>
            <a:ext cx="2376707" cy="2376707"/>
          </a:xfrm>
          <a:prstGeom prst="circularArrow">
            <a:avLst>
              <a:gd name="adj1" fmla="val 5984"/>
              <a:gd name="adj2" fmla="val 785658"/>
              <a:gd name="adj3" fmla="val 13313824"/>
              <a:gd name="adj4" fmla="val 9688165"/>
              <a:gd name="adj5" fmla="val 6981"/>
            </a:avLst>
          </a:prstGeom>
          <a:solidFill>
            <a:srgbClr val="002060"/>
          </a:solidFill>
        </p:spPr>
        <p:style>
          <a:lnRef idx="0">
            <a:schemeClr val="accent5">
              <a:shade val="90000"/>
              <a:hueOff val="271295"/>
              <a:satOff val="-626"/>
              <a:lumOff val="19871"/>
              <a:alphaOff val="0"/>
            </a:schemeClr>
          </a:lnRef>
          <a:fillRef idx="1">
            <a:scrgbClr r="0" g="0" b="0"/>
          </a:fillRef>
          <a:effectRef idx="0">
            <a:schemeClr val="accent5">
              <a:shade val="90000"/>
              <a:hueOff val="271295"/>
              <a:satOff val="-626"/>
              <a:lumOff val="19871"/>
              <a:alphaOff val="0"/>
            </a:schemeClr>
          </a:effectRef>
          <a:fontRef idx="minor">
            <a:schemeClr val="lt1"/>
          </a:fontRef>
        </p:style>
      </p:sp>
    </p:spTree>
    <p:extLst>
      <p:ext uri="{BB962C8B-B14F-4D97-AF65-F5344CB8AC3E}">
        <p14:creationId xmlns:p14="http://schemas.microsoft.com/office/powerpoint/2010/main" val="2290220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340723" y="1748791"/>
            <a:ext cx="11510554" cy="3874770"/>
          </a:xfrm>
          <a:solidFill>
            <a:schemeClr val="bg1">
              <a:lumMod val="85000"/>
              <a:alpha val="0"/>
            </a:schemeClr>
          </a:solidFill>
        </p:spPr>
        <p:txBody>
          <a:bodyPr>
            <a:normAutofit/>
          </a:bodyPr>
          <a:lstStyle/>
          <a:p>
            <a:pPr marL="457200" marR="457200" algn="just" rtl="1">
              <a:lnSpc>
                <a:spcPct val="150000"/>
              </a:lnSpc>
              <a:spcBef>
                <a:spcPts val="200"/>
              </a:spcBef>
              <a:spcAft>
                <a:spcPts val="1800"/>
              </a:spcAft>
            </a:pP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عُرفت الوحدات الصرفية بالمصطلح اللغوي المورفيم </a:t>
            </a:r>
            <a:r>
              <a:rPr lang="en-US"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morpheme </a:t>
            </a: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وهي أصغر وحدة لغوية لها معنى أو وظيفة صرفية في لغة من اللغات، ولا يمكن تقسيمها إلى أشكال أو وحدات أصغر من ذلك، وهي نوعان: مورفيم حر </a:t>
            </a:r>
            <a:r>
              <a:rPr lang="en-US"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Free morpheme، </a:t>
            </a: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يمكن أن يرد وحده في سياق لغوي، نحو: مسلم ورجل وقلم، ومورفيم مقيد </a:t>
            </a:r>
            <a:r>
              <a:rPr lang="en-US"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Bound morpheme، </a:t>
            </a: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لا يرد في الاستعمال إلا مقروناً بمورفيم آخر، كعلامات الجمع والتثنية والتأنيث والتعريف والتنكير، والعلامات الدالة على زمن الفعل، والضمائر المتصلة (</a:t>
            </a:r>
            <a:r>
              <a:rPr lang="ar-SA" sz="2400" b="0" kern="1000" dirty="0" err="1">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العصيلي</a:t>
            </a:r>
            <a:r>
              <a:rPr lang="ar-SA" sz="2400" b="0" kern="1000" dirty="0">
                <a:solidFill>
                  <a:srgbClr val="000000"/>
                </a:solidFill>
                <a:effectLst/>
                <a:latin typeface="Tahoma" panose="020B0604030504040204" pitchFamily="34" charset="0"/>
                <a:ea typeface="Times New Roman" panose="02020603050405020304" pitchFamily="18" charset="0"/>
                <a:cs typeface="PT Bold Heading" panose="02010400000000000000" pitchFamily="2" charset="-78"/>
              </a:rPr>
              <a:t>، 2010). </a:t>
            </a:r>
            <a:endParaRPr lang="ar-SA" sz="44600" dirty="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131903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197057" y="1331594"/>
            <a:ext cx="7563914" cy="4772025"/>
          </a:xfrm>
          <a:solidFill>
            <a:schemeClr val="bg1">
              <a:lumMod val="85000"/>
              <a:alpha val="0"/>
            </a:schemeClr>
          </a:solidFill>
        </p:spPr>
        <p:txBody>
          <a:bodyPr>
            <a:noAutofit/>
          </a:bodyPr>
          <a:lstStyle/>
          <a:p>
            <a:pPr marL="457200" marR="457200" algn="ctr" rtl="1">
              <a:lnSpc>
                <a:spcPct val="200000"/>
              </a:lnSpc>
              <a:spcBef>
                <a:spcPts val="200"/>
              </a:spcBef>
              <a:spcAft>
                <a:spcPts val="1800"/>
              </a:spcAft>
            </a:pPr>
            <a:r>
              <a:rPr lang="ar-SA" sz="1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t>هي الوحدة اللغوية التي يدرسها علم الصرف، ويصف صورها وأشكالها التي تتشكل بها، ويفسر ما يطرأ عليها من تغييرات، وما يتبع هذا التغيير في البنية من تغيير في الدلالة والمعنى. فبنية الكلمة تتحدد بعدد حروفها المرتبة، وحركاتها المعيّنة وسكونها، مع اعتبار الحروف الزائدة والأصلية كلٌّ في موضعه (النجار، 1993).</a:t>
            </a:r>
            <a:br>
              <a:rPr lang="ar-SA" sz="1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br>
            <a:r>
              <a:rPr lang="ar-SA" sz="1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t>والبنى الصرفية المحددة لمسار هذه الدراسة شبه التجريبية (بنى الأفعال المزيدة، وبنى مصادرها ودلالات أحرف الزيادة فيها).</a:t>
            </a:r>
            <a:endParaRPr lang="ar-SA" sz="20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grpSp>
        <p:nvGrpSpPr>
          <p:cNvPr id="9" name="Group 45">
            <a:extLst>
              <a:ext uri="{FF2B5EF4-FFF2-40B4-BE49-F238E27FC236}">
                <a16:creationId xmlns:a16="http://schemas.microsoft.com/office/drawing/2014/main" id="{76AF3B3A-DC0F-46D7-9F5D-8F3678D53CF8}"/>
              </a:ext>
            </a:extLst>
          </p:cNvPr>
          <p:cNvGrpSpPr/>
          <p:nvPr/>
        </p:nvGrpSpPr>
        <p:grpSpPr>
          <a:xfrm>
            <a:off x="7871900" y="1550918"/>
            <a:ext cx="3742915" cy="3756163"/>
            <a:chOff x="5206030" y="2667000"/>
            <a:chExt cx="5532791" cy="5543550"/>
          </a:xfrm>
          <a:solidFill>
            <a:schemeClr val="accent5">
              <a:lumMod val="50000"/>
            </a:schemeClr>
          </a:solidFill>
        </p:grpSpPr>
        <p:sp>
          <p:nvSpPr>
            <p:cNvPr id="10" name="Freeform 24">
              <a:extLst>
                <a:ext uri="{FF2B5EF4-FFF2-40B4-BE49-F238E27FC236}">
                  <a16:creationId xmlns:a16="http://schemas.microsoft.com/office/drawing/2014/main" id="{D8611A09-135F-48B0-8910-13F8D7E381F7}"/>
                </a:ext>
              </a:extLst>
            </p:cNvPr>
            <p:cNvSpPr/>
            <p:nvPr/>
          </p:nvSpPr>
          <p:spPr>
            <a:xfrm rot="-5400000">
              <a:off x="7502022" y="1687670"/>
              <a:ext cx="910068" cy="2868728"/>
            </a:xfrm>
            <a:custGeom>
              <a:avLst/>
              <a:gdLst>
                <a:gd name="connsiteX0" fmla="*/ 910068 w 910068"/>
                <a:gd name="connsiteY0" fmla="*/ 1449733 h 2868728"/>
                <a:gd name="connsiteX1" fmla="*/ 575530 w 910068"/>
                <a:gd name="connsiteY1" fmla="*/ 2770926 h 2868728"/>
                <a:gd name="connsiteX2" fmla="*/ 516113 w 910068"/>
                <a:gd name="connsiteY2" fmla="*/ 2868728 h 2868728"/>
                <a:gd name="connsiteX3" fmla="*/ 0 w 910068"/>
                <a:gd name="connsiteY3" fmla="*/ 2520606 h 2868728"/>
                <a:gd name="connsiteX4" fmla="*/ 0 w 910068"/>
                <a:gd name="connsiteY4" fmla="*/ 335527 h 2868728"/>
                <a:gd name="connsiteX5" fmla="*/ 497439 w 910068"/>
                <a:gd name="connsiteY5" fmla="*/ 0 h 2868728"/>
                <a:gd name="connsiteX6" fmla="*/ 575530 w 910068"/>
                <a:gd name="connsiteY6" fmla="*/ 128540 h 2868728"/>
                <a:gd name="connsiteX7" fmla="*/ 910068 w 910068"/>
                <a:gd name="connsiteY7" fmla="*/ 1449733 h 286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068" h="2868728">
                  <a:moveTo>
                    <a:pt x="910068" y="1449733"/>
                  </a:moveTo>
                  <a:cubicBezTo>
                    <a:pt x="910068" y="1928111"/>
                    <a:pt x="788880" y="2378184"/>
                    <a:pt x="575530" y="2770926"/>
                  </a:cubicBezTo>
                  <a:lnTo>
                    <a:pt x="516113" y="2868728"/>
                  </a:lnTo>
                  <a:lnTo>
                    <a:pt x="0" y="2520606"/>
                  </a:lnTo>
                  <a:lnTo>
                    <a:pt x="0" y="335527"/>
                  </a:lnTo>
                  <a:lnTo>
                    <a:pt x="497439" y="0"/>
                  </a:lnTo>
                  <a:lnTo>
                    <a:pt x="575530" y="128540"/>
                  </a:lnTo>
                  <a:cubicBezTo>
                    <a:pt x="788880" y="521283"/>
                    <a:pt x="910068" y="971355"/>
                    <a:pt x="910068" y="14497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3">
              <a:extLst>
                <a:ext uri="{FF2B5EF4-FFF2-40B4-BE49-F238E27FC236}">
                  <a16:creationId xmlns:a16="http://schemas.microsoft.com/office/drawing/2014/main" id="{E66B5338-29ED-4172-A670-0B19D8F04147}"/>
                </a:ext>
              </a:extLst>
            </p:cNvPr>
            <p:cNvSpPr/>
            <p:nvPr/>
          </p:nvSpPr>
          <p:spPr>
            <a:xfrm rot="-5400000">
              <a:off x="8913251" y="3506657"/>
              <a:ext cx="2155695" cy="1495444"/>
            </a:xfrm>
            <a:custGeom>
              <a:avLst/>
              <a:gdLst>
                <a:gd name="connsiteX0" fmla="*/ 2155695 w 2155695"/>
                <a:gd name="connsiteY0" fmla="*/ 327126 h 1495444"/>
                <a:gd name="connsiteX1" fmla="*/ 2032288 w 2155695"/>
                <a:gd name="connsiteY1" fmla="*/ 492155 h 1495444"/>
                <a:gd name="connsiteX2" fmla="*/ 176850 w 2155695"/>
                <a:gd name="connsiteY2" fmla="*/ 1486514 h 1495444"/>
                <a:gd name="connsiteX3" fmla="*/ 0 w 2155695"/>
                <a:gd name="connsiteY3" fmla="*/ 1495444 h 1495444"/>
                <a:gd name="connsiteX4" fmla="*/ 0 w 2155695"/>
                <a:gd name="connsiteY4" fmla="*/ 835356 h 1495444"/>
                <a:gd name="connsiteX5" fmla="*/ 1670712 w 2155695"/>
                <a:gd name="connsiteY5" fmla="*/ 0 h 1495444"/>
                <a:gd name="connsiteX6" fmla="*/ 2155695 w 2155695"/>
                <a:gd name="connsiteY6" fmla="*/ 32712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5695" h="1495444">
                  <a:moveTo>
                    <a:pt x="2155695" y="327126"/>
                  </a:moveTo>
                  <a:lnTo>
                    <a:pt x="2032288" y="492155"/>
                  </a:lnTo>
                  <a:cubicBezTo>
                    <a:pt x="1580391" y="1039728"/>
                    <a:pt x="922282" y="1410811"/>
                    <a:pt x="176850" y="1486514"/>
                  </a:cubicBezTo>
                  <a:lnTo>
                    <a:pt x="0" y="1495444"/>
                  </a:lnTo>
                  <a:lnTo>
                    <a:pt x="0" y="835356"/>
                  </a:lnTo>
                  <a:lnTo>
                    <a:pt x="1670712" y="0"/>
                  </a:lnTo>
                  <a:lnTo>
                    <a:pt x="2155695" y="3271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22">
              <a:extLst>
                <a:ext uri="{FF2B5EF4-FFF2-40B4-BE49-F238E27FC236}">
                  <a16:creationId xmlns:a16="http://schemas.microsoft.com/office/drawing/2014/main" id="{F9AB3CD5-84A6-4FB5-9453-13EB00A36B52}"/>
                </a:ext>
              </a:extLst>
            </p:cNvPr>
            <p:cNvSpPr/>
            <p:nvPr/>
          </p:nvSpPr>
          <p:spPr>
            <a:xfrm rot="-5400000">
              <a:off x="4877451" y="3526651"/>
              <a:ext cx="2134155" cy="1476997"/>
            </a:xfrm>
            <a:custGeom>
              <a:avLst/>
              <a:gdLst>
                <a:gd name="connsiteX0" fmla="*/ 2134155 w 2134155"/>
                <a:gd name="connsiteY0" fmla="*/ 1139514 h 1476997"/>
                <a:gd name="connsiteX1" fmla="*/ 1633817 w 2134155"/>
                <a:gd name="connsiteY1" fmla="*/ 1476997 h 1476997"/>
                <a:gd name="connsiteX2" fmla="*/ 0 w 2134155"/>
                <a:gd name="connsiteY2" fmla="*/ 660089 h 1476997"/>
                <a:gd name="connsiteX3" fmla="*/ 0 w 2134155"/>
                <a:gd name="connsiteY3" fmla="*/ 0 h 1476997"/>
                <a:gd name="connsiteX4" fmla="*/ 176850 w 2134155"/>
                <a:gd name="connsiteY4" fmla="*/ 8930 h 1476997"/>
                <a:gd name="connsiteX5" fmla="*/ 2032288 w 2134155"/>
                <a:gd name="connsiteY5" fmla="*/ 1003289 h 1476997"/>
                <a:gd name="connsiteX6" fmla="*/ 2134155 w 2134155"/>
                <a:gd name="connsiteY6" fmla="*/ 1139514 h 14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4155" h="1476997">
                  <a:moveTo>
                    <a:pt x="2134155" y="1139514"/>
                  </a:moveTo>
                  <a:lnTo>
                    <a:pt x="1633817" y="1476997"/>
                  </a:lnTo>
                  <a:lnTo>
                    <a:pt x="0" y="660089"/>
                  </a:lnTo>
                  <a:lnTo>
                    <a:pt x="0" y="0"/>
                  </a:lnTo>
                  <a:lnTo>
                    <a:pt x="176850" y="8930"/>
                  </a:lnTo>
                  <a:cubicBezTo>
                    <a:pt x="922282" y="84633"/>
                    <a:pt x="1580391" y="455716"/>
                    <a:pt x="2032288" y="1003289"/>
                  </a:cubicBezTo>
                  <a:lnTo>
                    <a:pt x="2134155" y="11395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4">
              <a:extLst>
                <a:ext uri="{FF2B5EF4-FFF2-40B4-BE49-F238E27FC236}">
                  <a16:creationId xmlns:a16="http://schemas.microsoft.com/office/drawing/2014/main" id="{BD83F60B-04E1-4402-A00F-7684082B8B3E}"/>
                </a:ext>
              </a:extLst>
            </p:cNvPr>
            <p:cNvSpPr/>
            <p:nvPr/>
          </p:nvSpPr>
          <p:spPr>
            <a:xfrm rot="-5400000">
              <a:off x="4879925" y="5871427"/>
              <a:ext cx="2099681" cy="1447471"/>
            </a:xfrm>
            <a:custGeom>
              <a:avLst/>
              <a:gdLst>
                <a:gd name="connsiteX0" fmla="*/ 2099681 w 2099681"/>
                <a:gd name="connsiteY0" fmla="*/ 0 h 1447471"/>
                <a:gd name="connsiteX1" fmla="*/ 2099681 w 2099681"/>
                <a:gd name="connsiteY1" fmla="*/ 660087 h 1447471"/>
                <a:gd name="connsiteX2" fmla="*/ 524915 w 2099681"/>
                <a:gd name="connsiteY2" fmla="*/ 1447471 h 1447471"/>
                <a:gd name="connsiteX3" fmla="*/ 0 w 2099681"/>
                <a:gd name="connsiteY3" fmla="*/ 1093411 h 1447471"/>
                <a:gd name="connsiteX4" fmla="*/ 67392 w 2099681"/>
                <a:gd name="connsiteY4" fmla="*/ 1003289 h 1447471"/>
                <a:gd name="connsiteX5" fmla="*/ 1922830 w 2099681"/>
                <a:gd name="connsiteY5" fmla="*/ 8930 h 1447471"/>
                <a:gd name="connsiteX6" fmla="*/ 2099681 w 2099681"/>
                <a:gd name="connsiteY6" fmla="*/ 0 h 144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681" h="1447471">
                  <a:moveTo>
                    <a:pt x="2099681" y="0"/>
                  </a:moveTo>
                  <a:lnTo>
                    <a:pt x="2099681" y="660087"/>
                  </a:lnTo>
                  <a:lnTo>
                    <a:pt x="524915" y="1447471"/>
                  </a:lnTo>
                  <a:lnTo>
                    <a:pt x="0" y="1093411"/>
                  </a:lnTo>
                  <a:lnTo>
                    <a:pt x="67392" y="1003289"/>
                  </a:lnTo>
                  <a:cubicBezTo>
                    <a:pt x="519289" y="455716"/>
                    <a:pt x="1177398" y="84633"/>
                    <a:pt x="1922830" y="8930"/>
                  </a:cubicBezTo>
                  <a:lnTo>
                    <a:pt x="209968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D4BC1046-CA98-4EB2-9A75-FE263267D969}"/>
                </a:ext>
              </a:extLst>
            </p:cNvPr>
            <p:cNvSpPr/>
            <p:nvPr/>
          </p:nvSpPr>
          <p:spPr>
            <a:xfrm rot="-5400000">
              <a:off x="8945251" y="5872974"/>
              <a:ext cx="2121221" cy="1465917"/>
            </a:xfrm>
            <a:custGeom>
              <a:avLst/>
              <a:gdLst>
                <a:gd name="connsiteX0" fmla="*/ 2121221 w 2121221"/>
                <a:gd name="connsiteY0" fmla="*/ 805831 h 1465917"/>
                <a:gd name="connsiteX1" fmla="*/ 2121221 w 2121221"/>
                <a:gd name="connsiteY1" fmla="*/ 1465917 h 1465917"/>
                <a:gd name="connsiteX2" fmla="*/ 1944370 w 2121221"/>
                <a:gd name="connsiteY2" fmla="*/ 1456987 h 1465917"/>
                <a:gd name="connsiteX3" fmla="*/ 88932 w 2121221"/>
                <a:gd name="connsiteY3" fmla="*/ 462628 h 1465917"/>
                <a:gd name="connsiteX4" fmla="*/ 0 w 2121221"/>
                <a:gd name="connsiteY4" fmla="*/ 343702 h 1465917"/>
                <a:gd name="connsiteX5" fmla="*/ 509559 w 2121221"/>
                <a:gd name="connsiteY5" fmla="*/ 0 h 1465917"/>
                <a:gd name="connsiteX6" fmla="*/ 2121221 w 2121221"/>
                <a:gd name="connsiteY6" fmla="*/ 805831 h 146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221" h="1465917">
                  <a:moveTo>
                    <a:pt x="2121221" y="805831"/>
                  </a:moveTo>
                  <a:lnTo>
                    <a:pt x="2121221" y="1465917"/>
                  </a:lnTo>
                  <a:lnTo>
                    <a:pt x="1944370" y="1456987"/>
                  </a:lnTo>
                  <a:cubicBezTo>
                    <a:pt x="1198938" y="1381284"/>
                    <a:pt x="540829" y="1010201"/>
                    <a:pt x="88932" y="462628"/>
                  </a:cubicBezTo>
                  <a:lnTo>
                    <a:pt x="0" y="343702"/>
                  </a:lnTo>
                  <a:lnTo>
                    <a:pt x="509559" y="0"/>
                  </a:lnTo>
                  <a:lnTo>
                    <a:pt x="2121221" y="8058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0">
              <a:extLst>
                <a:ext uri="{FF2B5EF4-FFF2-40B4-BE49-F238E27FC236}">
                  <a16:creationId xmlns:a16="http://schemas.microsoft.com/office/drawing/2014/main" id="{66C2E446-6F67-4453-8D87-8AE458E2DCD9}"/>
                </a:ext>
              </a:extLst>
            </p:cNvPr>
            <p:cNvSpPr/>
            <p:nvPr/>
          </p:nvSpPr>
          <p:spPr>
            <a:xfrm rot="-5400000">
              <a:off x="7502023" y="6271955"/>
              <a:ext cx="910067" cy="2967123"/>
            </a:xfrm>
            <a:custGeom>
              <a:avLst/>
              <a:gdLst>
                <a:gd name="connsiteX0" fmla="*/ 910067 w 910067"/>
                <a:gd name="connsiteY0" fmla="*/ 315366 h 2967123"/>
                <a:gd name="connsiteX1" fmla="*/ 910067 w 910067"/>
                <a:gd name="connsiteY1" fmla="*/ 2639160 h 2967123"/>
                <a:gd name="connsiteX2" fmla="*/ 423843 w 910067"/>
                <a:gd name="connsiteY2" fmla="*/ 2967123 h 2967123"/>
                <a:gd name="connsiteX3" fmla="*/ 334538 w 910067"/>
                <a:gd name="connsiteY3" fmla="*/ 2820123 h 2967123"/>
                <a:gd name="connsiteX4" fmla="*/ 0 w 910067"/>
                <a:gd name="connsiteY4" fmla="*/ 1498930 h 2967123"/>
                <a:gd name="connsiteX5" fmla="*/ 334538 w 910067"/>
                <a:gd name="connsiteY5" fmla="*/ 177737 h 2967123"/>
                <a:gd name="connsiteX6" fmla="*/ 442517 w 910067"/>
                <a:gd name="connsiteY6" fmla="*/ 0 h 2967123"/>
                <a:gd name="connsiteX7" fmla="*/ 910067 w 910067"/>
                <a:gd name="connsiteY7" fmla="*/ 315366 h 29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067" h="2967123">
                  <a:moveTo>
                    <a:pt x="910067" y="315366"/>
                  </a:moveTo>
                  <a:lnTo>
                    <a:pt x="910067" y="2639160"/>
                  </a:lnTo>
                  <a:lnTo>
                    <a:pt x="423843" y="2967123"/>
                  </a:lnTo>
                  <a:lnTo>
                    <a:pt x="334538" y="2820123"/>
                  </a:lnTo>
                  <a:cubicBezTo>
                    <a:pt x="121188" y="2427381"/>
                    <a:pt x="0" y="1977308"/>
                    <a:pt x="0" y="1498930"/>
                  </a:cubicBezTo>
                  <a:cubicBezTo>
                    <a:pt x="0" y="1020552"/>
                    <a:pt x="121188" y="570480"/>
                    <a:pt x="334538" y="177737"/>
                  </a:cubicBezTo>
                  <a:lnTo>
                    <a:pt x="442517" y="0"/>
                  </a:lnTo>
                  <a:lnTo>
                    <a:pt x="910067" y="3153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مستطيل: زوايا مستديرة 1">
            <a:extLst>
              <a:ext uri="{FF2B5EF4-FFF2-40B4-BE49-F238E27FC236}">
                <a16:creationId xmlns:a16="http://schemas.microsoft.com/office/drawing/2014/main" id="{3996DF6D-7082-443F-9526-B9AA5A39D53C}"/>
              </a:ext>
            </a:extLst>
          </p:cNvPr>
          <p:cNvSpPr/>
          <p:nvPr/>
        </p:nvSpPr>
        <p:spPr>
          <a:xfrm>
            <a:off x="8339069" y="2922875"/>
            <a:ext cx="2697480" cy="1040130"/>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r>
              <a:rPr lang="ar-SA" sz="3200" b="1" dirty="0">
                <a:solidFill>
                  <a:schemeClr val="accent5">
                    <a:lumMod val="50000"/>
                  </a:schemeClr>
                </a:solidFill>
                <a:cs typeface="PT Bold Heading" panose="02010400000000000000" pitchFamily="2" charset="-78"/>
              </a:rPr>
              <a:t>البنية الصرفية</a:t>
            </a:r>
          </a:p>
        </p:txBody>
      </p:sp>
    </p:spTree>
    <p:extLst>
      <p:ext uri="{BB962C8B-B14F-4D97-AF65-F5344CB8AC3E}">
        <p14:creationId xmlns:p14="http://schemas.microsoft.com/office/powerpoint/2010/main" val="164021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146465" y="1794510"/>
            <a:ext cx="11797885" cy="4194810"/>
          </a:xfrm>
          <a:solidFill>
            <a:schemeClr val="bg1">
              <a:lumMod val="85000"/>
              <a:alpha val="0"/>
            </a:schemeClr>
          </a:solidFill>
        </p:spPr>
        <p:txBody>
          <a:bodyPr>
            <a:noAutofit/>
          </a:bodyPr>
          <a:lstStyle/>
          <a:p>
            <a:pPr marL="457200" marR="457200" algn="ctr" rtl="1">
              <a:lnSpc>
                <a:spcPct val="200000"/>
              </a:lnSpc>
              <a:spcBef>
                <a:spcPts val="200"/>
              </a:spcBef>
              <a:spcAft>
                <a:spcPts val="1800"/>
              </a:spcAft>
            </a:pPr>
            <a:r>
              <a:rPr lang="ar-SA" sz="2800" b="0" kern="1000" dirty="0">
                <a:effectLst/>
                <a:latin typeface="Tahoma" panose="020B0604030504040204" pitchFamily="34" charset="0"/>
                <a:ea typeface="Times New Roman" panose="02020603050405020304" pitchFamily="18" charset="0"/>
                <a:cs typeface="PT Bold Heading" panose="02010400000000000000" pitchFamily="2" charset="-78"/>
              </a:rPr>
              <a:t>الحقول الصرفية الدلالية:</a:t>
            </a:r>
            <a:br>
              <a:rPr lang="ar-SA" sz="2000" b="0" kern="1000" dirty="0">
                <a:effectLst/>
                <a:latin typeface="Tahoma" panose="020B0604030504040204" pitchFamily="34" charset="0"/>
                <a:ea typeface="Times New Roman" panose="02020603050405020304" pitchFamily="18" charset="0"/>
                <a:cs typeface="PT Bold Heading" panose="02010400000000000000" pitchFamily="2" charset="-78"/>
              </a:rPr>
            </a:br>
            <a:r>
              <a:rPr lang="ar-SA"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 يُقصد بالمجالات أو الحقول الدلالية انتظام مجموعة من الكلمات تحت عنوان محدَّد وفي حقل واحد، وذهب (</a:t>
            </a:r>
            <a:r>
              <a:rPr lang="ar-SA" sz="2000" b="0" kern="1000" dirty="0" err="1">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أولمان</a:t>
            </a:r>
            <a:r>
              <a:rPr lang="ar-SA"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 </a:t>
            </a:r>
            <a:r>
              <a:rPr lang="en-US" sz="2000" b="0" kern="1000" dirty="0" err="1">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ullmann</a:t>
            </a:r>
            <a:r>
              <a:rPr lang="en-US"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a:t>
            </a:r>
            <a:r>
              <a:rPr lang="ar-SA"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 إلى أنها: "قطاع متكامل من المادّة اللغوية، يُعبّر عن مجال مُعيَّن من الخبرة" (عمر، 1998)، فتشترك في المجال الواحد كلمات لها الملامح التمييزيّة ذاتها، ويمكن عدّها الطريقة الأساسية لتنظيم المحتوى المعجمي؛ لاتّسامها بمبدأ تنظيميّ واضح وسياق واقعيّ مترابط</a:t>
            </a:r>
            <a:r>
              <a:rPr lang="en-US"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 .(Lewis, 1993) </a:t>
            </a:r>
            <a:r>
              <a:rPr lang="ar-SA"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ولا يقتصر مبدأ التدريس بالحقول الدلالية على المعاني المعجمية فقط، ولكنه يتجاوزه إلى المعاني النحوية والصرفية والأسلوبية (</a:t>
            </a:r>
            <a:r>
              <a:rPr lang="ar-SA" sz="2000" b="0" kern="1000" dirty="0" err="1">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العناتي</a:t>
            </a:r>
            <a:r>
              <a:rPr lang="ar-SA" sz="2000" b="0" kern="1000" dirty="0">
                <a:solidFill>
                  <a:schemeClr val="tx1">
                    <a:lumMod val="75000"/>
                    <a:lumOff val="25000"/>
                  </a:schemeClr>
                </a:solidFill>
                <a:effectLst/>
                <a:latin typeface="Tahoma" panose="020B0604030504040204" pitchFamily="34" charset="0"/>
                <a:ea typeface="Times New Roman" panose="02020603050405020304" pitchFamily="18" charset="0"/>
                <a:cs typeface="PT Bold Heading" panose="02010400000000000000" pitchFamily="2" charset="-78"/>
              </a:rPr>
              <a:t>، 2009).</a:t>
            </a: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1612494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AB6E7E2-F6EF-4E27-B6A2-76C3EEDCAE20}"/>
              </a:ext>
            </a:extLst>
          </p:cNvPr>
          <p:cNvSpPr/>
          <p:nvPr/>
        </p:nvSpPr>
        <p:spPr>
          <a:xfrm>
            <a:off x="146465" y="549404"/>
            <a:ext cx="2088232" cy="41835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1" anchor="ctr"/>
          <a:lstStyle/>
          <a:p>
            <a:pPr algn="ctr"/>
            <a:endParaRPr lang="ar-SA" sz="1200" b="1" dirty="0"/>
          </a:p>
          <a:p>
            <a:pPr algn="ctr"/>
            <a:endParaRPr lang="ar-SA" sz="1200" b="1" dirty="0"/>
          </a:p>
          <a:p>
            <a:pPr algn="ctr"/>
            <a:endParaRPr lang="ar-SA" sz="1200" b="1" dirty="0"/>
          </a:p>
          <a:p>
            <a:pPr algn="ctr"/>
            <a:endParaRPr lang="ar-SA" sz="1200" b="1" dirty="0"/>
          </a:p>
          <a:p>
            <a:pPr algn="ctr"/>
            <a:r>
              <a:rPr lang="ar-SA" sz="1600" b="1" dirty="0">
                <a:solidFill>
                  <a:srgbClr val="0B7CB5"/>
                </a:solidFill>
                <a:cs typeface="PT Bold Heading" panose="02010400000000000000" pitchFamily="2" charset="-78"/>
              </a:rPr>
              <a:t>معهد اللغويات العربية </a:t>
            </a:r>
          </a:p>
        </p:txBody>
      </p:sp>
      <p:pic>
        <p:nvPicPr>
          <p:cNvPr id="5" name="صورة 4">
            <a:extLst>
              <a:ext uri="{FF2B5EF4-FFF2-40B4-BE49-F238E27FC236}">
                <a16:creationId xmlns:a16="http://schemas.microsoft.com/office/drawing/2014/main" id="{7F5C689B-36CD-417D-A46C-0170A9D39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381163" cy="990620"/>
          </a:xfrm>
          <a:prstGeom prst="rect">
            <a:avLst/>
          </a:prstGeom>
          <a:noFill/>
          <a:ln>
            <a:noFill/>
          </a:ln>
        </p:spPr>
      </p:pic>
      <p:sp>
        <p:nvSpPr>
          <p:cNvPr id="6" name="مستطيل 5">
            <a:extLst>
              <a:ext uri="{FF2B5EF4-FFF2-40B4-BE49-F238E27FC236}">
                <a16:creationId xmlns:a16="http://schemas.microsoft.com/office/drawing/2014/main" id="{2999880E-FE47-4BD4-935D-FF6FD0295F9E}"/>
              </a:ext>
            </a:extLst>
          </p:cNvPr>
          <p:cNvSpPr/>
          <p:nvPr/>
        </p:nvSpPr>
        <p:spPr>
          <a:xfrm>
            <a:off x="-1" y="6518366"/>
            <a:ext cx="12192000" cy="535577"/>
          </a:xfrm>
          <a:prstGeom prst="rect">
            <a:avLst/>
          </a:prstGeom>
          <a:solidFill>
            <a:srgbClr val="0B7CB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عنوان 6">
            <a:extLst>
              <a:ext uri="{FF2B5EF4-FFF2-40B4-BE49-F238E27FC236}">
                <a16:creationId xmlns:a16="http://schemas.microsoft.com/office/drawing/2014/main" id="{67DFFEE6-EF37-4477-91E4-020E5B12BBA4}"/>
              </a:ext>
            </a:extLst>
          </p:cNvPr>
          <p:cNvSpPr>
            <a:spLocks noGrp="1"/>
          </p:cNvSpPr>
          <p:nvPr>
            <p:ph type="title"/>
          </p:nvPr>
        </p:nvSpPr>
        <p:spPr>
          <a:xfrm>
            <a:off x="146465" y="967760"/>
            <a:ext cx="11797885" cy="5170150"/>
          </a:xfrm>
          <a:solidFill>
            <a:schemeClr val="bg1">
              <a:lumMod val="85000"/>
              <a:alpha val="0"/>
            </a:schemeClr>
          </a:solidFill>
        </p:spPr>
        <p:txBody>
          <a:bodyPr>
            <a:noAutofit/>
          </a:bodyPr>
          <a:lstStyle/>
          <a:p>
            <a:pPr marL="457200" marR="457200" algn="ctr">
              <a:lnSpc>
                <a:spcPct val="200000"/>
              </a:lnSpc>
              <a:spcBef>
                <a:spcPts val="200"/>
              </a:spcBef>
              <a:spcAft>
                <a:spcPts val="1800"/>
              </a:spcAft>
            </a:pPr>
            <a:r>
              <a:rPr lang="ar-SA" sz="2800" b="0" kern="1000" dirty="0">
                <a:solidFill>
                  <a:schemeClr val="bg2">
                    <a:lumMod val="50000"/>
                  </a:schemeClr>
                </a:solidFill>
                <a:effectLst/>
                <a:latin typeface="Tahoma" panose="020B0604030504040204" pitchFamily="34" charset="0"/>
                <a:ea typeface="Times New Roman" panose="02020603050405020304" pitchFamily="18" charset="0"/>
                <a:cs typeface="PT Bold Heading" panose="02010400000000000000" pitchFamily="2" charset="-78"/>
              </a:rPr>
              <a:t>السياق النصي: </a:t>
            </a:r>
            <a:br>
              <a:rPr lang="ar-SA" sz="2000" b="0" kern="1000" dirty="0">
                <a:effectLst/>
                <a:latin typeface="Tahoma" panose="020B0604030504040204" pitchFamily="34" charset="0"/>
                <a:ea typeface="Times New Roman" panose="02020603050405020304" pitchFamily="18" charset="0"/>
                <a:cs typeface="PT Bold Heading" panose="02010400000000000000" pitchFamily="2" charset="-78"/>
              </a:rPr>
            </a:br>
            <a:r>
              <a:rPr lang="ar-SA" sz="2000" b="0"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t>تكمُن أهميّة السياق في دلالته على معاني الكلمات على نحو من الدقّة، فقد يتبادر إلى الذهن عدّة معانٍ للكلمة المفردة، ولا يتأتّى لها المعنى المراد إلا بذكرها في سياق مُناسب، بل لقد ذهب </a:t>
            </a:r>
            <a:r>
              <a:rPr lang="ar-SA" sz="2000" kern="1000" dirty="0">
                <a:solidFill>
                  <a:srgbClr val="0B7CB5"/>
                </a:solidFill>
                <a:latin typeface="Tahoma" panose="020B0604030504040204" pitchFamily="34" charset="0"/>
                <a:ea typeface="Times New Roman" panose="02020603050405020304" pitchFamily="18" charset="0"/>
                <a:cs typeface="PT Bold Heading" panose="02010400000000000000" pitchFamily="2" charset="-78"/>
              </a:rPr>
              <a:t>(لويس) إلى </a:t>
            </a:r>
            <a:r>
              <a:rPr lang="ar-SA" sz="2000" b="0"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t>أنّ استخراج الكلمات من السياق في حالات عديدة يؤدّي إلى تدمير المعنى، ومن ثم تشويه طبيعة اللغة نفسها، ويرى (لويس) أن "السياق يمكن أن يكون مصدرًا مهمًّا للمعلومات لتنوّع جوانب ما ينطوي عليه من معرفة، تتمظهر في: شكل الكلمة، وطريقة لفظها والمقاطع الصوتيّة المكوّنة لها، ومعناها وما تشير إليه، إضافة إلى قواعدها وما يُلازمها من مُتصاحبات، والقيود المفروضة على استخدامها" </a:t>
            </a:r>
            <a:r>
              <a:rPr lang="en-US" sz="2000" b="0"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rPr>
              <a:t>(Lewis, 1993)</a:t>
            </a:r>
            <a:r>
              <a:rPr lang="ar-SA" sz="2000" kern="1000" dirty="0">
                <a:solidFill>
                  <a:srgbClr val="0B7CB5"/>
                </a:solidFill>
                <a:latin typeface="Tahoma" panose="020B0604030504040204" pitchFamily="34" charset="0"/>
                <a:ea typeface="Times New Roman" panose="02020603050405020304" pitchFamily="18" charset="0"/>
                <a:cs typeface="PT Bold Heading" panose="02010400000000000000" pitchFamily="2" charset="-78"/>
              </a:rPr>
              <a:t>.</a:t>
            </a:r>
            <a:endParaRPr lang="ar-SA" sz="1600" b="0" kern="1000" dirty="0">
              <a:solidFill>
                <a:srgbClr val="0B7CB5"/>
              </a:solidFill>
              <a:effectLst/>
              <a:latin typeface="Tahoma" panose="020B0604030504040204" pitchFamily="34" charset="0"/>
              <a:ea typeface="Times New Roman" panose="02020603050405020304" pitchFamily="18" charset="0"/>
              <a:cs typeface="PT Bold Heading" panose="02010400000000000000" pitchFamily="2" charset="-78"/>
            </a:endParaRPr>
          </a:p>
        </p:txBody>
      </p:sp>
      <p:sp>
        <p:nvSpPr>
          <p:cNvPr id="8" name="عنصر نائب للتذييل 6">
            <a:extLst>
              <a:ext uri="{FF2B5EF4-FFF2-40B4-BE49-F238E27FC236}">
                <a16:creationId xmlns:a16="http://schemas.microsoft.com/office/drawing/2014/main" id="{5287BE30-D19B-42B7-A28C-81D2F9D55F7B}"/>
              </a:ext>
            </a:extLst>
          </p:cNvPr>
          <p:cNvSpPr>
            <a:spLocks noGrp="1"/>
          </p:cNvSpPr>
          <p:nvPr>
            <p:ph type="ftr" sz="quarter" idx="11"/>
          </p:nvPr>
        </p:nvSpPr>
        <p:spPr>
          <a:xfrm>
            <a:off x="692947" y="6452468"/>
            <a:ext cx="11158330" cy="405532"/>
          </a:xfrm>
        </p:spPr>
        <p:txBody>
          <a:bodyPr/>
          <a:lstStyle/>
          <a:p>
            <a:r>
              <a:rPr lang="ar-SA" b="1" dirty="0">
                <a:solidFill>
                  <a:schemeClr val="accent6">
                    <a:lumMod val="20000"/>
                    <a:lumOff val="80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b="1" dirty="0">
                <a:solidFill>
                  <a:schemeClr val="accent6">
                    <a:lumMod val="20000"/>
                    <a:lumOff val="80000"/>
                  </a:schemeClr>
                </a:solidFill>
              </a:rPr>
              <a:t>اكتساب بعض البنى الصرفية (1)                                                                                                                                                             هند  2021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val="208157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1920</TotalTime>
  <Words>1598</Words>
  <Application>Microsoft Office PowerPoint</Application>
  <PresentationFormat>شاشة عريضة</PresentationFormat>
  <Paragraphs>226</Paragraphs>
  <Slides>20</Slides>
  <Notes>20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20</vt:i4>
      </vt:variant>
    </vt:vector>
  </HeadingPairs>
  <TitlesOfParts>
    <vt:vector size="29" baseType="lpstr">
      <vt:lpstr>Aharoni</vt:lpstr>
      <vt:lpstr>Arial</vt:lpstr>
      <vt:lpstr>Calibri</vt:lpstr>
      <vt:lpstr>Calibri Light</vt:lpstr>
      <vt:lpstr>PT Bold Heading</vt:lpstr>
      <vt:lpstr>Tahoma</vt:lpstr>
      <vt:lpstr>Traditional Arabic</vt:lpstr>
      <vt:lpstr>Wingdings</vt:lpstr>
      <vt:lpstr>Office Theme</vt:lpstr>
      <vt:lpstr> أثر برنامج تدريبي إلكتروني في اكتساب بعض البنى الصرفية  لدى متعلمات اللغة العربية الناطقات بغيرها </vt:lpstr>
      <vt:lpstr>عرض تقديمي في PowerPoint</vt:lpstr>
      <vt:lpstr> </vt:lpstr>
      <vt:lpstr> ظل إتقان تركيب بعض البنى الصرفية للمعنى المنشود حجر عثرة في لغة الكثير من متعلمي اللغة العربية إلى هذه الأيام؛ بل لا يزال بعض الناطقين باللغة العربية اليوم يواجهون صعوبات في صنع تركيب لغوي صرفي سليم وهم أبناء اللغة؛ فكيف بمتعلميها؟  ولأن اللغة العربية تتميز بالأبنية الواسعة، والصيغ الكثيرة التي يمكنها استيعاب المعاني الكامنة في النفس؛ فتعدّ القدرة على تصريف الكلمات (الكفاية الصرفية) سبيلاً قوياً إلى تكوين الثروة المفرداتية بالتوليد والإبداع. </vt:lpstr>
      <vt:lpstr>عرض تقديمي في PowerPoint</vt:lpstr>
      <vt:lpstr> عُرفت الوحدات الصرفية بالمصطلح اللغوي المورفيم morpheme  وهي أصغر وحدة لغوية لها معنى أو وظيفة صرفية في لغة من اللغات، ولا يمكن تقسيمها إلى أشكال أو وحدات أصغر من ذلك، وهي نوعان: مورفيم حر Free morpheme، يمكن أن يرد وحده في سياق لغوي، نحو: مسلم ورجل وقلم، ومورفيم مقيد Bound morpheme، لا يرد في الاستعمال إلا مقروناً بمورفيم آخر، كعلامات الجمع والتثنية والتأنيث والتعريف والتنكير، والعلامات الدالة على زمن الفعل، والضمائر المتصلة (العصيلي، 2010). </vt:lpstr>
      <vt:lpstr>هي الوحدة اللغوية التي يدرسها علم الصرف، ويصف صورها وأشكالها التي تتشكل بها، ويفسر ما يطرأ عليها من تغييرات، وما يتبع هذا التغيير في البنية من تغيير في الدلالة والمعنى. فبنية الكلمة تتحدد بعدد حروفها المرتبة، وحركاتها المعيّنة وسكونها، مع اعتبار الحروف الزائدة والأصلية كلٌّ في موضعه (النجار، 1993). والبنى الصرفية المحددة لمسار هذه الدراسة شبه التجريبية (بنى الأفعال المزيدة، وبنى مصادرها ودلالات أحرف الزيادة فيها).</vt:lpstr>
      <vt:lpstr>الحقول الصرفية الدلالية:  يُقصد بالمجالات أو الحقول الدلالية انتظام مجموعة من الكلمات تحت عنوان محدَّد وفي حقل واحد، وذهب (أولمان ullmann) إلى أنها: "قطاع متكامل من المادّة اللغوية، يُعبّر عن مجال مُعيَّن من الخبرة" (عمر، 1998)، فتشترك في المجال الواحد كلمات لها الملامح التمييزيّة ذاتها، ويمكن عدّها الطريقة الأساسية لتنظيم المحتوى المعجمي؛ لاتّسامها بمبدأ تنظيميّ واضح وسياق واقعيّ مترابط .(Lewis, 1993) ولا يقتصر مبدأ التدريس بالحقول الدلالية على المعاني المعجمية فقط، ولكنه يتجاوزه إلى المعاني النحوية والصرفية والأسلوبية (العناتي، 2009).</vt:lpstr>
      <vt:lpstr>السياق النصي:  تكمُن أهميّة السياق في دلالته على معاني الكلمات على نحو من الدقّة، فقد يتبادر إلى الذهن عدّة معانٍ للكلمة المفردة، ولا يتأتّى لها المعنى المراد إلا بذكرها في سياق مُناسب، بل لقد ذهب (لويس) إلى أنّ استخراج الكلمات من السياق في حالات عديدة يؤدّي إلى تدمير المعنى، ومن ثم تشويه طبيعة اللغة نفسها، ويرى (لويس) أن "السياق يمكن أن يكون مصدرًا مهمًّا للمعلومات لتنوّع جوانب ما ينطوي عليه من معرفة، تتمظهر في: شكل الكلمة، وطريقة لفظها والمقاطع الصوتيّة المكوّنة لها، ومعناها وما تشير إليه، إضافة إلى قواعدها وما يُلازمها من مُتصاحبات، والقيود المفروضة على استخدامها" (Lewis, 1993).</vt:lpstr>
      <vt:lpstr>عرض تقديمي في PowerPoint</vt:lpstr>
      <vt:lpstr>عرض تقديمي في PowerPoint</vt:lpstr>
      <vt:lpstr>2- الإسهام في تطوير التخطيط اللغوي لمفردات المواد التعليمية في مناهج تعليم اللغة العربية لغة ثانية.</vt:lpstr>
      <vt:lpstr>   المحتوى التدريبي: اختير المحتوى التدريبي من خارج الدروس المقررة منهجياً في توصيفات مقررات البرنامج المكثف لتعليم اللغة العربية لغير الناطقين بها في قسم اللغة والثقافة بمعهد اللغويات العربية بجامعة الملك سعود: - الخفافيش وكورونا كوفيد-19. - كتابة سيرتك الذاتية- أين أنتِ بعد 10 سنوات؟ - عظماء غيروا حياتنا. - التسوق الإلكتروني. - الرياضة نمط حياة. - السياحة في بلدك.  </vt:lpstr>
      <vt:lpstr>  منهج الدراسة:  - المنهج الوصفي في مراجعة أدبيات الدراسة. - تتبع الدراسة المنهج شبه التجريبي وذلك من خلال اختيار مجموعتين إحداهما تجريبية والأخرى ضابطة، حيث تتدرب المجموعتان على إستراتيجية الحقول الدلالية الصرفية في اكتساب دلالات أحرف الزيادة في بنى الأفعال وبنى مصادرها بوصفها متغيراً ثابتاً، وتتدرب المجموعة التجريبية على إستراتيجية وجود تلك البنى الصرفية في سياقات نصية مختلفة، وأثرها على اكتساب دلالات أحرف الزيادة في بنى الأفعال، وبنى مصادرها بوصفها متغيراً مستقلاً.  </vt:lpstr>
      <vt:lpstr>  استخدمت الباحثة لتطبيق تجربتها البحثية تطبيق الواتساب   WhatsAppلتحديد العينة الضابطة والتجريبية، ولجدولة الأنشطة وللاتصال والتواصل مع عينات الدراسة، وكذلك استخدمت برامج المايكروسوفت أوفيس Microsoft Office مثل برنامج Word وورد، وبرنامج PowerPoint بوربوينت لتصميم الدروس والتدريبات، وبرنامج الزوم Zoom لعرض الدروس التقنية والأفلام المرئية والمناقشات الصفية الافتراضية، ثم استخدمت البريد الإلكتروني e-mail لإرسال التكليفات لعينات الدراسة وأنشطتهن في مواد كتابية، واستخدمت نماذج قوقل في تقنية Google Drive لتطبيق الاختبارين القبلي والبعدي. أخيراَ؛ طبقت الباحثة الاختبار البعدي، ثم حللت النتائج واستعانت بأساليب إحصائية لدعم نتائج الدراسة.   </vt:lpstr>
      <vt:lpstr>  نتائج الدراسة أسفرت نتائج هذه الدراسة عن وجود أثر إيجابي كبير لإستراتيجيات التدريب اللغوي المعتمدة على الحقول الدلالية الصرفية، والسياقات النصية المختلفة المستخدمة على المجموعتين الضابطة والتجريبية في تنمية اكتساب البنى الصرفية المحددة للدراسة.   </vt:lpstr>
      <vt:lpstr> </vt:lpstr>
      <vt:lpstr>عرض تقديمي في PowerPoint</vt:lpstr>
      <vt:lpstr> المشاركة في الملصقات العلمية في اليوم العالمي للغة العربية   </vt:lpstr>
      <vt:lpstr> شكراً جزيلاً لإتاحة الفرصة ولحسن الاستماع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أثر برنامج تدريبي إلكتروني في اكتساب بعض البنى الصرفية  لدى متعلمات اللغة العربية الناطقات بغيرها</dc:title>
  <dc:creator>هند القحطاني</dc:creator>
  <cp:lastModifiedBy>هند القحطاني</cp:lastModifiedBy>
  <cp:revision>9</cp:revision>
  <dcterms:created xsi:type="dcterms:W3CDTF">2022-02-03T14:35:20Z</dcterms:created>
  <dcterms:modified xsi:type="dcterms:W3CDTF">2022-02-12T19:59:09Z</dcterms:modified>
</cp:coreProperties>
</file>