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67" r:id="rId8"/>
    <p:sldId id="259" r:id="rId9"/>
    <p:sldId id="260" r:id="rId10"/>
    <p:sldId id="263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3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0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470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62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293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01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51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7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4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0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1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0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8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8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2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5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5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توظيف النظرية في البحث الاجتماعي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5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أ. د عمر عبد الجبار</a:t>
            </a:r>
            <a:endParaRPr lang="en-US" sz="5400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8234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78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74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3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1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Arial" panose="020B0604020202020204" pitchFamily="34" charset="0"/>
              </a:rPr>
              <a:t>تعريف النظرية الاجتماعية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0" indent="-256032" algn="r" defTabSz="914400" rtl="1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ar-SA" sz="2800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توجد</a:t>
            </a:r>
            <a:r>
              <a:rPr lang="en-US" sz="2800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ar-SA" sz="2800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عدة تعريفات للنظرية الاجتماعية منها:</a:t>
            </a:r>
          </a:p>
          <a:p>
            <a:pPr marL="365760" lvl="0" indent="-256032" algn="r" defTabSz="914400" rtl="1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ar-SA" sz="2800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1/ </a:t>
            </a:r>
            <a:r>
              <a:rPr lang="ar-SA" sz="2800" dirty="0">
                <a:solidFill>
                  <a:srgbClr val="C00000"/>
                </a:solidFill>
                <a:latin typeface="Lucida Sans Unicode"/>
                <a:cs typeface="Arial" panose="020B0604020202020204" pitchFamily="34" charset="0"/>
              </a:rPr>
              <a:t>مجموعة مفاهيم مترابطة بشكل متناسق مكونة قضايا نظرية</a:t>
            </a:r>
            <a:r>
              <a:rPr lang="en-US" sz="2800" dirty="0">
                <a:solidFill>
                  <a:srgbClr val="C00000"/>
                </a:solidFill>
                <a:latin typeface="Lucida Sans Unicode"/>
              </a:rPr>
              <a:t> </a:t>
            </a:r>
            <a:r>
              <a:rPr lang="ar-SA" sz="2800" dirty="0">
                <a:solidFill>
                  <a:srgbClr val="C00000"/>
                </a:solidFill>
                <a:latin typeface="Lucida Sans Unicode"/>
                <a:cs typeface="Arial" panose="020B0604020202020204" pitchFamily="34" charset="0"/>
              </a:rPr>
              <a:t>تهتم بشرح قوانين ظاهرة اجتماعية معينة تمت ملاحظتها بشكل منتظم</a:t>
            </a:r>
            <a:r>
              <a:rPr lang="ar-SA" sz="2800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.</a:t>
            </a:r>
          </a:p>
          <a:p>
            <a:pPr marL="365760" lvl="0" indent="-256032" algn="r" defTabSz="914400" rtl="1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ar-SA" sz="2800" dirty="0" smtClean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2</a:t>
            </a:r>
            <a:r>
              <a:rPr lang="ar-SA" sz="2800" dirty="0">
                <a:solidFill>
                  <a:srgbClr val="0070C0"/>
                </a:solidFill>
                <a:latin typeface="Lucida Sans Unicode"/>
                <a:cs typeface="Arial" panose="020B0604020202020204" pitchFamily="34" charset="0"/>
              </a:rPr>
              <a:t>/ النظرية استراتيجية بحثية تقدم نماذج من مفاهيم تساعد الباحث في الشرح والتفسير الاجتماعي.</a:t>
            </a:r>
          </a:p>
          <a:p>
            <a:pPr marL="365760" lvl="0" indent="-256032" algn="r" defTabSz="914400" rtl="1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ar-SA" sz="2800" dirty="0" smtClean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3</a:t>
            </a:r>
            <a:r>
              <a:rPr lang="ar-SA" sz="2800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/ </a:t>
            </a:r>
            <a:r>
              <a:rPr lang="ar-SA" sz="2800" dirty="0">
                <a:solidFill>
                  <a:srgbClr val="00B050"/>
                </a:solidFill>
                <a:latin typeface="Lucida Sans Unicode"/>
                <a:cs typeface="Arial" panose="020B0604020202020204" pitchFamily="34" charset="0"/>
              </a:rPr>
              <a:t>مجموعة قوانين يستخرج منها استنتاجات دقيقة غير متحيزة لها فاعلية في تفسير وشرح سلوك وتفكير الناس</a:t>
            </a:r>
            <a:r>
              <a:rPr lang="ar-SA" sz="2800" dirty="0" smtClean="0">
                <a:solidFill>
                  <a:srgbClr val="00B050"/>
                </a:solidFill>
                <a:latin typeface="Lucida Sans Unicode"/>
                <a:cs typeface="Arial" panose="020B0604020202020204" pitchFamily="34" charset="0"/>
              </a:rPr>
              <a:t>.</a:t>
            </a:r>
            <a:endParaRPr lang="en-US" sz="2800" dirty="0" smtClean="0">
              <a:solidFill>
                <a:srgbClr val="00B050"/>
              </a:solidFill>
              <a:latin typeface="Lucida Sans Unicode"/>
              <a:cs typeface="Arial" panose="020B0604020202020204" pitchFamily="34" charset="0"/>
            </a:endParaRPr>
          </a:p>
          <a:p>
            <a:pPr marL="365760" lvl="0" indent="-256032" algn="r" defTabSz="914400" rtl="1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ar-SA" sz="2800" dirty="0" smtClean="0">
                <a:solidFill>
                  <a:srgbClr val="00B050"/>
                </a:solidFill>
                <a:latin typeface="Lucida Sans Unicode"/>
                <a:cs typeface="Arial" panose="020B0604020202020204" pitchFamily="34" charset="0"/>
              </a:rPr>
              <a:t>4/ نسق شامل من الافكار يهتم بالقضايا الاساسية في الحياة الاجتماعية</a:t>
            </a:r>
            <a:r>
              <a:rPr lang="en-US" sz="2800" dirty="0" smtClean="0">
                <a:solidFill>
                  <a:srgbClr val="00B050"/>
                </a:solidFill>
                <a:latin typeface="Lucida Sans Unicode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00B050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03142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عدم الاتفاق على تعريف واحد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3200" b="1" dirty="0"/>
              <a:t>يرجع الاختلاف الى التباين في</a:t>
            </a:r>
            <a:r>
              <a:rPr lang="ar-SA" sz="3200" dirty="0"/>
              <a:t>:</a:t>
            </a:r>
          </a:p>
          <a:p>
            <a:pPr algn="r" rtl="1"/>
            <a:r>
              <a:rPr lang="ar-SA" sz="3200" dirty="0"/>
              <a:t>المناهج</a:t>
            </a:r>
          </a:p>
          <a:p>
            <a:pPr algn="r" rtl="1"/>
            <a:r>
              <a:rPr lang="ar-SA" sz="3200" dirty="0">
                <a:solidFill>
                  <a:srgbClr val="7030A0"/>
                </a:solidFill>
              </a:rPr>
              <a:t>الواقع الاجتماعي المدروس</a:t>
            </a:r>
          </a:p>
          <a:p>
            <a:pPr algn="r" rtl="1"/>
            <a:r>
              <a:rPr lang="ar-SA" sz="3200" dirty="0"/>
              <a:t>الايدولوجيا</a:t>
            </a:r>
          </a:p>
          <a:p>
            <a:pPr algn="r" rtl="1"/>
            <a:r>
              <a:rPr lang="ar-SA" sz="3200" dirty="0">
                <a:solidFill>
                  <a:srgbClr val="FF0000"/>
                </a:solidFill>
              </a:rPr>
              <a:t>تغير الواقع الاجتماعي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9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70C0"/>
                </a:solidFill>
              </a:rPr>
              <a:t>أهداف النظرية الاجتماعية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>
                <a:solidFill>
                  <a:srgbClr val="FF0000"/>
                </a:solidFill>
              </a:rPr>
              <a:t>1/ تصنيف وتنظيم الاحداث الاجتماعية من أجل تكوين رؤية واضحة المعالم</a:t>
            </a:r>
          </a:p>
          <a:p>
            <a:pPr algn="r" rtl="1"/>
            <a:endParaRPr lang="ar-SA" sz="2800" dirty="0"/>
          </a:p>
          <a:p>
            <a:pPr algn="r" rtl="1"/>
            <a:r>
              <a:rPr lang="ar-SA" sz="2800" dirty="0">
                <a:solidFill>
                  <a:srgbClr val="00B0F0"/>
                </a:solidFill>
              </a:rPr>
              <a:t>2/ تفسير أسباب الاحداث الاجتماعية. </a:t>
            </a:r>
          </a:p>
          <a:p>
            <a:pPr algn="r" rtl="1"/>
            <a:endParaRPr lang="ar-SA" sz="2800" dirty="0">
              <a:solidFill>
                <a:srgbClr val="7030A0"/>
              </a:solidFill>
            </a:endParaRPr>
          </a:p>
          <a:p>
            <a:pPr algn="r" rtl="1"/>
            <a:r>
              <a:rPr lang="ar-SA" sz="2800" dirty="0">
                <a:solidFill>
                  <a:srgbClr val="7030A0"/>
                </a:solidFill>
              </a:rPr>
              <a:t>3/ منح القدرة على التنبؤ بالاحداث المستقبلية وكيفية وقوعها</a:t>
            </a:r>
            <a:r>
              <a:rPr lang="ar-SA" sz="2800" dirty="0">
                <a:solidFill>
                  <a:srgbClr val="92D050"/>
                </a:solidFill>
              </a:rPr>
              <a:t>.</a:t>
            </a:r>
            <a:endParaRPr lang="en-US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5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7030A0"/>
                </a:solidFill>
              </a:rPr>
              <a:t>وظائف النظرية الاجتماعية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3200" dirty="0"/>
              <a:t>1/ </a:t>
            </a:r>
            <a:r>
              <a:rPr lang="ar-SA" sz="3200" dirty="0" smtClean="0">
                <a:solidFill>
                  <a:srgbClr val="00B050"/>
                </a:solidFill>
              </a:rPr>
              <a:t>تفسير نتائج </a:t>
            </a:r>
            <a:r>
              <a:rPr lang="ar-SA" sz="3200" dirty="0">
                <a:solidFill>
                  <a:srgbClr val="00B050"/>
                </a:solidFill>
              </a:rPr>
              <a:t>البحث من خلال جعلها ممكنة الاستيعاب</a:t>
            </a:r>
          </a:p>
          <a:p>
            <a:pPr algn="r" rtl="1"/>
            <a:endParaRPr lang="ar-SA" sz="3200" dirty="0">
              <a:solidFill>
                <a:srgbClr val="741869"/>
              </a:solidFill>
            </a:endParaRPr>
          </a:p>
          <a:p>
            <a:pPr algn="r" rtl="1"/>
            <a:r>
              <a:rPr lang="ar-SA" sz="3200" dirty="0">
                <a:solidFill>
                  <a:srgbClr val="741869"/>
                </a:solidFill>
              </a:rPr>
              <a:t>2/ النظرية تثري البحث الاجتماعي من خلال طرح قضايا جديدة</a:t>
            </a:r>
          </a:p>
          <a:p>
            <a:pPr algn="r" rtl="1"/>
            <a:endParaRPr lang="ar-SA" sz="3200" dirty="0"/>
          </a:p>
          <a:p>
            <a:pPr algn="r" rtl="1"/>
            <a:r>
              <a:rPr lang="ar-SA" sz="3200" dirty="0">
                <a:solidFill>
                  <a:srgbClr val="0070C0"/>
                </a:solidFill>
              </a:rPr>
              <a:t>3/ النظرية مصدر لصياغة الفرضيات واطار لتفسير النتائج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921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اختيار النظرية المناسبة لموضوع الدراسة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dirty="0" smtClean="0"/>
              <a:t>1/ تفكيك موضوع الدراسة الى مفاهيم</a:t>
            </a:r>
          </a:p>
          <a:p>
            <a:pPr algn="r"/>
            <a:r>
              <a:rPr lang="ar-SA" sz="2800" dirty="0" smtClean="0">
                <a:solidFill>
                  <a:srgbClr val="FF0000"/>
                </a:solidFill>
              </a:rPr>
              <a:t>2/ البحث عن العلاقة بين مفاهيم الموضوع ومفاهيم النظريات الاجتماعية التي يلم بها الباحث</a:t>
            </a:r>
          </a:p>
          <a:p>
            <a:pPr algn="r"/>
            <a:r>
              <a:rPr lang="ar-SA" sz="2800" dirty="0" smtClean="0">
                <a:solidFill>
                  <a:srgbClr val="7030A0"/>
                </a:solidFill>
              </a:rPr>
              <a:t>3/ اختيار النظرية  أو النظريات التي تطابق مفاهيمها مفاهيم الموضوع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41" y="648237"/>
            <a:ext cx="8596668" cy="1320800"/>
          </a:xfrm>
        </p:spPr>
        <p:txBody>
          <a:bodyPr/>
          <a:lstStyle/>
          <a:p>
            <a:r>
              <a:rPr lang="ar-SA" dirty="0" smtClean="0"/>
              <a:t>كيفية كتابة النظرية المفسرة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dirty="0" smtClean="0"/>
              <a:t>1</a:t>
            </a:r>
            <a:r>
              <a:rPr lang="ar-SA" sz="2400" dirty="0" smtClean="0">
                <a:solidFill>
                  <a:srgbClr val="0070C0"/>
                </a:solidFill>
              </a:rPr>
              <a:t>/ توضع النظرية أو النظريات المختارة في فقرة ضمن الفصل الثاني للدراسة وهو الاطار النظري</a:t>
            </a:r>
            <a:endParaRPr lang="ar-SA" sz="2400" dirty="0">
              <a:solidFill>
                <a:srgbClr val="0070C0"/>
              </a:solidFill>
            </a:endParaRPr>
          </a:p>
          <a:p>
            <a:r>
              <a:rPr lang="ar-SA" sz="2400" dirty="0" smtClean="0"/>
              <a:t>2</a:t>
            </a:r>
            <a:r>
              <a:rPr lang="ar-SA" sz="2400" dirty="0" smtClean="0">
                <a:solidFill>
                  <a:srgbClr val="C00000"/>
                </a:solidFill>
              </a:rPr>
              <a:t>/ تلخيص النظرية  حيث يشمل الملخص النقاط التالية:</a:t>
            </a:r>
          </a:p>
          <a:p>
            <a:r>
              <a:rPr lang="ar-SA" sz="2400" dirty="0" smtClean="0"/>
              <a:t>أ/ لمحة عن تاريخ النظرية</a:t>
            </a:r>
          </a:p>
          <a:p>
            <a:r>
              <a:rPr lang="ar-SA" sz="2400" dirty="0" smtClean="0"/>
              <a:t>ب/ أهم رواد النظرية</a:t>
            </a:r>
          </a:p>
          <a:p>
            <a:r>
              <a:rPr lang="ar-SA" sz="2400" dirty="0" smtClean="0"/>
              <a:t>ج/ مقولات النظرية</a:t>
            </a:r>
          </a:p>
          <a:p>
            <a:r>
              <a:rPr lang="ar-SA" sz="2400" dirty="0" smtClean="0"/>
              <a:t>د/ علاقة النظرية بالدراسة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685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ربط نتائج الدراسة بالنظرية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36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1/ عند عرض نتائج الدراسة في ختام يجب ربطها بمقولات النظرية أو النظريات التي تم اختيارها في الفصل الثاني.</a:t>
            </a:r>
          </a:p>
          <a:p>
            <a:pPr algn="r"/>
            <a:r>
              <a:rPr lang="ar-SA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2/ ربط النتائج بالنظرية يعني تفسيرها وهو الهدف الاساسي للنظرية الاجتماعية في البحث الاجتماعي.</a:t>
            </a:r>
            <a:endParaRPr lang="en-US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58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137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304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Lucida Sans Unicode</vt:lpstr>
      <vt:lpstr>Tahoma</vt:lpstr>
      <vt:lpstr>Trebuchet MS</vt:lpstr>
      <vt:lpstr>Wingdings 3</vt:lpstr>
      <vt:lpstr>Facet</vt:lpstr>
      <vt:lpstr>توظيف النظرية في البحث الاجتماعي</vt:lpstr>
      <vt:lpstr>تعريف النظرية الاجتماعية</vt:lpstr>
      <vt:lpstr>عدم الاتفاق على تعريف واحد</vt:lpstr>
      <vt:lpstr>أهداف النظرية الاجتماعية</vt:lpstr>
      <vt:lpstr>وظائف النظرية الاجتماعية</vt:lpstr>
      <vt:lpstr>اختيار النظرية المناسبة لموضوع الدراسة</vt:lpstr>
      <vt:lpstr>كيفية كتابة النظرية المفسرة</vt:lpstr>
      <vt:lpstr>ربط نتائج الدراسة بالنظرية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توظيف النظرية في البحث الاجتماعي</dc:title>
  <dc:creator>compaq</dc:creator>
  <cp:lastModifiedBy>compaq</cp:lastModifiedBy>
  <cp:revision>21</cp:revision>
  <dcterms:created xsi:type="dcterms:W3CDTF">2022-10-03T17:45:18Z</dcterms:created>
  <dcterms:modified xsi:type="dcterms:W3CDTF">2022-10-06T04:49:25Z</dcterms:modified>
</cp:coreProperties>
</file>