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194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FA8689-73CE-43F1-BA8F-8F48E138867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2C20BEA5-AC00-4210-819F-08DD176100D5}">
      <dgm:prSet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1">
            <a:lnSpc>
              <a:spcPct val="150000"/>
            </a:lnSpc>
          </a:pPr>
          <a:r>
            <a:rPr lang="ar-SA" sz="2000" dirty="0" smtClean="0"/>
            <a:t>تخزين الدهون بصورة سيئة (مثل وضعها في عبوات غير محكمة الغلق و في اماكن ذات درجات حرارة عالية) يعرضها </a:t>
          </a:r>
          <a:r>
            <a:rPr lang="ar-SA" sz="2000" b="1" cap="none" spc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rPr>
            <a:t>للتزنخ </a:t>
          </a:r>
          <a:r>
            <a:rPr lang="ar-SA" sz="2000" b="0" dirty="0" smtClean="0">
              <a:solidFill>
                <a:schemeClr val="tx1"/>
              </a:solidFill>
              <a:effectLst/>
            </a:rPr>
            <a:t>تغير كيميائي يحدث تغير في لون ورائحة وطعم الزيوت </a:t>
          </a:r>
          <a:r>
            <a:rPr lang="ar-SA" sz="2000" b="0" i="1" dirty="0" smtClean="0">
              <a:solidFill>
                <a:schemeClr val="tx1"/>
              </a:solidFill>
              <a:effectLst/>
            </a:rPr>
            <a:t>أو الدهون</a:t>
          </a:r>
          <a:r>
            <a:rPr lang="ar-SA" sz="2000" b="0" dirty="0" smtClean="0">
              <a:solidFill>
                <a:schemeClr val="tx1"/>
              </a:solidFill>
              <a:effectLst/>
            </a:rPr>
            <a:t> </a:t>
          </a:r>
          <a:r>
            <a:rPr lang="ar-SA" sz="20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rPr>
            <a:t> </a:t>
          </a:r>
          <a:r>
            <a:rPr lang="ar-SA" sz="2000" dirty="0" smtClean="0"/>
            <a:t> كنتيجة لتكون </a:t>
          </a:r>
          <a:r>
            <a:rPr lang="ar-SA" sz="2000" dirty="0" err="1" smtClean="0"/>
            <a:t>بيروكسيدات</a:t>
          </a:r>
          <a:r>
            <a:rPr lang="ar-SA" sz="2000" dirty="0" smtClean="0"/>
            <a:t> </a:t>
          </a:r>
          <a:r>
            <a:rPr lang="en-GB" sz="2000" dirty="0" smtClean="0"/>
            <a:t>Peroxides</a:t>
          </a:r>
          <a:r>
            <a:rPr lang="ar-SA" sz="2000" dirty="0" smtClean="0"/>
            <a:t> بواسطة الاكسجين وتكسير الروابط </a:t>
          </a:r>
          <a:r>
            <a:rPr lang="ar-SA" sz="2000" dirty="0" err="1" smtClean="0"/>
            <a:t>الاسترية</a:t>
          </a:r>
          <a:r>
            <a:rPr lang="ar-SA" sz="2000" dirty="0" smtClean="0"/>
            <a:t> وتحرير الحموض الدهنية بالتالي فأن كمية الحموض الدهنية الطليقة </a:t>
          </a:r>
          <a:r>
            <a:rPr lang="ar-SA" sz="2000" dirty="0" err="1" smtClean="0"/>
            <a:t>الموجوده</a:t>
          </a:r>
          <a:r>
            <a:rPr lang="ar-SA" sz="2000" dirty="0" smtClean="0"/>
            <a:t> في عينة الدهون او الزيوت تدل بصورة مباشرة على عمر ودرجة جودة الدهن او الزيت. </a:t>
          </a:r>
          <a:endParaRPr lang="en-US" sz="2000" dirty="0"/>
        </a:p>
      </dgm:t>
    </dgm:pt>
    <dgm:pt modelId="{19E87610-AD54-42AF-A29D-956E183208CF}" type="parTrans" cxnId="{423693FF-A88A-491F-9C82-4E76C5078C17}">
      <dgm:prSet/>
      <dgm:spPr/>
      <dgm:t>
        <a:bodyPr/>
        <a:lstStyle/>
        <a:p>
          <a:pPr rtl="1">
            <a:lnSpc>
              <a:spcPct val="150000"/>
            </a:lnSpc>
          </a:pPr>
          <a:endParaRPr lang="ar-SA" sz="2000"/>
        </a:p>
      </dgm:t>
    </dgm:pt>
    <dgm:pt modelId="{BBC89CE1-FFE4-43CA-A02F-84BB31F86CE1}" type="sibTrans" cxnId="{423693FF-A88A-491F-9C82-4E76C5078C17}">
      <dgm:prSet/>
      <dgm:spPr/>
      <dgm:t>
        <a:bodyPr/>
        <a:lstStyle/>
        <a:p>
          <a:pPr rtl="1">
            <a:lnSpc>
              <a:spcPct val="150000"/>
            </a:lnSpc>
          </a:pPr>
          <a:endParaRPr lang="ar-SA" sz="2000"/>
        </a:p>
      </dgm:t>
    </dgm:pt>
    <dgm:pt modelId="{AC0565AA-BED9-45A5-9A61-8B87249C8131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rtl="1">
            <a:lnSpc>
              <a:spcPct val="150000"/>
            </a:lnSpc>
          </a:pPr>
          <a:r>
            <a:rPr lang="ar-SA" sz="2000" dirty="0" smtClean="0"/>
            <a:t>بتقدير قيمة الحموضة للدهن </a:t>
          </a:r>
          <a:r>
            <a:rPr lang="ar-SA" sz="2000" dirty="0" err="1" smtClean="0"/>
            <a:t>او</a:t>
          </a:r>
          <a:r>
            <a:rPr lang="ar-SA" sz="2000" dirty="0" smtClean="0"/>
            <a:t> الزيت يمكن الحكم على جودة المادة </a:t>
          </a:r>
          <a:r>
            <a:rPr lang="ar-SA" sz="2000" dirty="0" err="1" smtClean="0"/>
            <a:t>اللبيدية</a:t>
          </a:r>
          <a:r>
            <a:rPr lang="ar-SA" sz="2000" dirty="0" smtClean="0"/>
            <a:t>.</a:t>
          </a:r>
          <a:endParaRPr lang="en-US" sz="2000" dirty="0"/>
        </a:p>
      </dgm:t>
    </dgm:pt>
    <dgm:pt modelId="{33C5B2C4-048E-4845-8B0B-BB5A8E37CF58}" type="parTrans" cxnId="{73291576-91C2-41A3-8738-A84574CF24D9}">
      <dgm:prSet/>
      <dgm:spPr/>
      <dgm:t>
        <a:bodyPr/>
        <a:lstStyle/>
        <a:p>
          <a:pPr rtl="1">
            <a:lnSpc>
              <a:spcPct val="150000"/>
            </a:lnSpc>
          </a:pPr>
          <a:endParaRPr lang="ar-SA" sz="2000"/>
        </a:p>
      </dgm:t>
    </dgm:pt>
    <dgm:pt modelId="{71189DCD-EF27-4A92-93DF-E1C73ACE94C8}" type="sibTrans" cxnId="{73291576-91C2-41A3-8738-A84574CF24D9}">
      <dgm:prSet/>
      <dgm:spPr/>
      <dgm:t>
        <a:bodyPr/>
        <a:lstStyle/>
        <a:p>
          <a:pPr rtl="1">
            <a:lnSpc>
              <a:spcPct val="150000"/>
            </a:lnSpc>
          </a:pPr>
          <a:endParaRPr lang="ar-SA" sz="2000"/>
        </a:p>
      </dgm:t>
    </dgm:pt>
    <dgm:pt modelId="{1590B41B-4C25-4989-A373-CBF420D2F50A}">
      <dgm:prSet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1">
            <a:lnSpc>
              <a:spcPct val="150000"/>
            </a:lnSpc>
          </a:pPr>
          <a:r>
            <a:rPr lang="ar-SA" sz="2000" b="1" dirty="0" smtClean="0">
              <a:solidFill>
                <a:srgbClr val="0070C0"/>
              </a:solidFill>
            </a:rPr>
            <a:t>تعرف قيمة الحموضة </a:t>
          </a:r>
          <a:r>
            <a:rPr lang="ar-SA" sz="2000" dirty="0" smtClean="0"/>
            <a:t>على </a:t>
          </a:r>
          <a:r>
            <a:rPr lang="ar-SA" sz="2000" dirty="0" err="1" smtClean="0"/>
            <a:t>انها</a:t>
          </a:r>
          <a:r>
            <a:rPr lang="ar-SA" sz="2000" dirty="0" smtClean="0"/>
            <a:t> عدد </a:t>
          </a:r>
          <a:r>
            <a:rPr lang="ar-SA" sz="2000" dirty="0" err="1" smtClean="0"/>
            <a:t>الملجرامات</a:t>
          </a:r>
          <a:r>
            <a:rPr lang="ar-SA" sz="2000" dirty="0" smtClean="0"/>
            <a:t> من </a:t>
          </a:r>
          <a:r>
            <a:rPr lang="ar-SA" sz="2000" dirty="0" err="1" smtClean="0"/>
            <a:t>هيدروكسيد</a:t>
          </a:r>
          <a:r>
            <a:rPr lang="ar-SA" sz="2000" dirty="0" smtClean="0"/>
            <a:t> </a:t>
          </a:r>
          <a:r>
            <a:rPr lang="ar-SA" sz="2000" dirty="0" err="1" smtClean="0"/>
            <a:t>البوتاسيوم</a:t>
          </a:r>
          <a:r>
            <a:rPr lang="ar-SA" sz="2000" dirty="0" smtClean="0"/>
            <a:t> المائي اللازمة لمعادلة </a:t>
          </a:r>
          <a:r>
            <a:rPr lang="ar-SA" sz="2000" dirty="0" err="1" smtClean="0"/>
            <a:t>الحموض</a:t>
          </a:r>
          <a:r>
            <a:rPr lang="ar-SA" sz="2000" dirty="0" smtClean="0"/>
            <a:t> </a:t>
          </a:r>
          <a:r>
            <a:rPr lang="ar-SA" sz="2000" dirty="0" err="1" smtClean="0"/>
            <a:t>الدهنية</a:t>
          </a:r>
          <a:r>
            <a:rPr lang="ar-SA" sz="2000" dirty="0" smtClean="0"/>
            <a:t> الحرة في 1 جم من المادة </a:t>
          </a:r>
          <a:r>
            <a:rPr lang="ar-SA" sz="2000" dirty="0" err="1" smtClean="0"/>
            <a:t>الدهنية</a:t>
          </a:r>
          <a:r>
            <a:rPr lang="ar-SA" sz="2000" dirty="0" smtClean="0"/>
            <a:t>.</a:t>
          </a:r>
          <a:endParaRPr lang="en-US" sz="2000" dirty="0"/>
        </a:p>
      </dgm:t>
    </dgm:pt>
    <dgm:pt modelId="{BE80B968-363F-4386-8D12-EC248AA491DA}" type="parTrans" cxnId="{540CB7C6-87F3-4860-9857-B8C5AC5C8E96}">
      <dgm:prSet/>
      <dgm:spPr/>
      <dgm:t>
        <a:bodyPr/>
        <a:lstStyle/>
        <a:p>
          <a:pPr rtl="1">
            <a:lnSpc>
              <a:spcPct val="150000"/>
            </a:lnSpc>
          </a:pPr>
          <a:endParaRPr lang="ar-SA" sz="2000"/>
        </a:p>
      </dgm:t>
    </dgm:pt>
    <dgm:pt modelId="{CDDD4C2A-89B0-4F98-A007-7E67F7E479AF}" type="sibTrans" cxnId="{540CB7C6-87F3-4860-9857-B8C5AC5C8E96}">
      <dgm:prSet/>
      <dgm:spPr/>
      <dgm:t>
        <a:bodyPr/>
        <a:lstStyle/>
        <a:p>
          <a:pPr rtl="1">
            <a:lnSpc>
              <a:spcPct val="150000"/>
            </a:lnSpc>
          </a:pPr>
          <a:endParaRPr lang="ar-SA" sz="2000"/>
        </a:p>
      </dgm:t>
    </dgm:pt>
    <dgm:pt modelId="{41E6CABB-E12D-4097-BABB-24DFE9E0D3E8}" type="pres">
      <dgm:prSet presAssocID="{F5FA8689-73CE-43F1-BA8F-8F48E138867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7A10F7C8-0784-4704-AFE5-BDCEE5787C0C}" type="pres">
      <dgm:prSet presAssocID="{2C20BEA5-AC00-4210-819F-08DD176100D5}" presName="parentText" presStyleLbl="node1" presStyleIdx="0" presStyleCnt="3" custScaleY="190014" custLinFactY="-1291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8B8A197-F424-4947-937F-D8A312B719D2}" type="pres">
      <dgm:prSet presAssocID="{BBC89CE1-FFE4-43CA-A02F-84BB31F86CE1}" presName="spacer" presStyleCnt="0"/>
      <dgm:spPr/>
    </dgm:pt>
    <dgm:pt modelId="{FDC30795-050C-4F4A-BBA1-4F0367B1BAB5}" type="pres">
      <dgm:prSet presAssocID="{AC0565AA-BED9-45A5-9A61-8B87249C8131}" presName="parentText" presStyleLbl="node1" presStyleIdx="1" presStyleCnt="3" custScaleY="6603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B7AE1D8-1D0F-4FB2-A9A2-C00B8E830C5D}" type="pres">
      <dgm:prSet presAssocID="{71189DCD-EF27-4A92-93DF-E1C73ACE94C8}" presName="spacer" presStyleCnt="0"/>
      <dgm:spPr/>
    </dgm:pt>
    <dgm:pt modelId="{A1B63552-9F7C-4E39-91FA-2FC6542C2997}" type="pres">
      <dgm:prSet presAssocID="{1590B41B-4C25-4989-A373-CBF420D2F50A}" presName="parentText" presStyleLbl="node1" presStyleIdx="2" presStyleCnt="3" custScaleY="69258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73291576-91C2-41A3-8738-A84574CF24D9}" srcId="{F5FA8689-73CE-43F1-BA8F-8F48E138867D}" destId="{AC0565AA-BED9-45A5-9A61-8B87249C8131}" srcOrd="1" destOrd="0" parTransId="{33C5B2C4-048E-4845-8B0B-BB5A8E37CF58}" sibTransId="{71189DCD-EF27-4A92-93DF-E1C73ACE94C8}"/>
    <dgm:cxn modelId="{AB5896D7-64DE-4BDD-B054-75371747C3FF}" type="presOf" srcId="{2C20BEA5-AC00-4210-819F-08DD176100D5}" destId="{7A10F7C8-0784-4704-AFE5-BDCEE5787C0C}" srcOrd="0" destOrd="0" presId="urn:microsoft.com/office/officeart/2005/8/layout/vList2"/>
    <dgm:cxn modelId="{423693FF-A88A-491F-9C82-4E76C5078C17}" srcId="{F5FA8689-73CE-43F1-BA8F-8F48E138867D}" destId="{2C20BEA5-AC00-4210-819F-08DD176100D5}" srcOrd="0" destOrd="0" parTransId="{19E87610-AD54-42AF-A29D-956E183208CF}" sibTransId="{BBC89CE1-FFE4-43CA-A02F-84BB31F86CE1}"/>
    <dgm:cxn modelId="{540CB7C6-87F3-4860-9857-B8C5AC5C8E96}" srcId="{F5FA8689-73CE-43F1-BA8F-8F48E138867D}" destId="{1590B41B-4C25-4989-A373-CBF420D2F50A}" srcOrd="2" destOrd="0" parTransId="{BE80B968-363F-4386-8D12-EC248AA491DA}" sibTransId="{CDDD4C2A-89B0-4F98-A007-7E67F7E479AF}"/>
    <dgm:cxn modelId="{AB32B27B-F58F-4E7B-B1E5-53E5BA3AB3C4}" type="presOf" srcId="{1590B41B-4C25-4989-A373-CBF420D2F50A}" destId="{A1B63552-9F7C-4E39-91FA-2FC6542C2997}" srcOrd="0" destOrd="0" presId="urn:microsoft.com/office/officeart/2005/8/layout/vList2"/>
    <dgm:cxn modelId="{3DABDEA3-C270-4B4B-9956-C3F5B3AC655B}" type="presOf" srcId="{F5FA8689-73CE-43F1-BA8F-8F48E138867D}" destId="{41E6CABB-E12D-4097-BABB-24DFE9E0D3E8}" srcOrd="0" destOrd="0" presId="urn:microsoft.com/office/officeart/2005/8/layout/vList2"/>
    <dgm:cxn modelId="{D8E9C021-B0F7-4A87-A6E1-4B1E936FB452}" type="presOf" srcId="{AC0565AA-BED9-45A5-9A61-8B87249C8131}" destId="{FDC30795-050C-4F4A-BBA1-4F0367B1BAB5}" srcOrd="0" destOrd="0" presId="urn:microsoft.com/office/officeart/2005/8/layout/vList2"/>
    <dgm:cxn modelId="{5C5CD952-B769-4DA1-97D3-AB23E2BE4DF0}" type="presParOf" srcId="{41E6CABB-E12D-4097-BABB-24DFE9E0D3E8}" destId="{7A10F7C8-0784-4704-AFE5-BDCEE5787C0C}" srcOrd="0" destOrd="0" presId="urn:microsoft.com/office/officeart/2005/8/layout/vList2"/>
    <dgm:cxn modelId="{92E97F89-B320-491D-8505-B6BEA1D6A59A}" type="presParOf" srcId="{41E6CABB-E12D-4097-BABB-24DFE9E0D3E8}" destId="{48B8A197-F424-4947-937F-D8A312B719D2}" srcOrd="1" destOrd="0" presId="urn:microsoft.com/office/officeart/2005/8/layout/vList2"/>
    <dgm:cxn modelId="{C8CF0B5C-2B38-4BB3-BB25-CF82ED49635E}" type="presParOf" srcId="{41E6CABB-E12D-4097-BABB-24DFE9E0D3E8}" destId="{FDC30795-050C-4F4A-BBA1-4F0367B1BAB5}" srcOrd="2" destOrd="0" presId="urn:microsoft.com/office/officeart/2005/8/layout/vList2"/>
    <dgm:cxn modelId="{A75EFB4C-B5A4-4ED8-A245-AC6DB2DFA62E}" type="presParOf" srcId="{41E6CABB-E12D-4097-BABB-24DFE9E0D3E8}" destId="{2B7AE1D8-1D0F-4FB2-A9A2-C00B8E830C5D}" srcOrd="3" destOrd="0" presId="urn:microsoft.com/office/officeart/2005/8/layout/vList2"/>
    <dgm:cxn modelId="{06BEC6DD-AFE7-4CD3-8268-445340752F18}" type="presParOf" srcId="{41E6CABB-E12D-4097-BABB-24DFE9E0D3E8}" destId="{A1B63552-9F7C-4E39-91FA-2FC6542C299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10F7C8-0784-4704-AFE5-BDCEE5787C0C}">
      <dsp:nvSpPr>
        <dsp:cNvPr id="0" name=""/>
        <dsp:cNvSpPr/>
      </dsp:nvSpPr>
      <dsp:spPr>
        <a:xfrm>
          <a:off x="0" y="0"/>
          <a:ext cx="8229600" cy="3144781"/>
        </a:xfrm>
        <a:prstGeom prst="roundRect">
          <a:avLst/>
        </a:prstGeom>
        <a:solidFill>
          <a:schemeClr val="accent6"/>
        </a:solidFill>
        <a:ln w="10795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تخزين الدهون بصورة سيئة (مثل وضعها في عبوات غير محكمة الغلق و في اماكن ذات درجات حرارة عالية) يعرضها </a:t>
          </a:r>
          <a:r>
            <a:rPr lang="ar-SA" sz="2000" b="1" kern="1200" cap="none" spc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rPr>
            <a:t>للتزنخ </a:t>
          </a:r>
          <a:r>
            <a:rPr lang="ar-SA" sz="2000" b="0" kern="1200" dirty="0" smtClean="0">
              <a:solidFill>
                <a:schemeClr val="tx1"/>
              </a:solidFill>
              <a:effectLst/>
            </a:rPr>
            <a:t>تغير كيميائي يحدث تغير في لون ورائحة وطعم الزيوت </a:t>
          </a:r>
          <a:r>
            <a:rPr lang="ar-SA" sz="2000" b="0" i="1" kern="1200" dirty="0" smtClean="0">
              <a:solidFill>
                <a:schemeClr val="tx1"/>
              </a:solidFill>
              <a:effectLst/>
            </a:rPr>
            <a:t>أو الدهون</a:t>
          </a:r>
          <a:r>
            <a:rPr lang="ar-SA" sz="2000" b="0" kern="1200" dirty="0" smtClean="0">
              <a:solidFill>
                <a:schemeClr val="tx1"/>
              </a:solidFill>
              <a:effectLst/>
            </a:rPr>
            <a:t> </a:t>
          </a:r>
          <a:r>
            <a:rPr lang="ar-SA" sz="2000" b="1" kern="1200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rPr>
            <a:t> </a:t>
          </a:r>
          <a:r>
            <a:rPr lang="ar-SA" sz="2000" kern="1200" dirty="0" smtClean="0"/>
            <a:t> كنتيجة لتكون </a:t>
          </a:r>
          <a:r>
            <a:rPr lang="ar-SA" sz="2000" kern="1200" dirty="0" err="1" smtClean="0"/>
            <a:t>بيروكسيدات</a:t>
          </a:r>
          <a:r>
            <a:rPr lang="ar-SA" sz="2000" kern="1200" dirty="0" smtClean="0"/>
            <a:t> </a:t>
          </a:r>
          <a:r>
            <a:rPr lang="en-GB" sz="2000" kern="1200" dirty="0" smtClean="0"/>
            <a:t>Peroxides</a:t>
          </a:r>
          <a:r>
            <a:rPr lang="ar-SA" sz="2000" kern="1200" dirty="0" smtClean="0"/>
            <a:t> بواسطة الاكسجين وتكسير الروابط </a:t>
          </a:r>
          <a:r>
            <a:rPr lang="ar-SA" sz="2000" kern="1200" dirty="0" err="1" smtClean="0"/>
            <a:t>الاسترية</a:t>
          </a:r>
          <a:r>
            <a:rPr lang="ar-SA" sz="2000" kern="1200" dirty="0" smtClean="0"/>
            <a:t> وتحرير الحموض الدهنية بالتالي فأن كمية الحموض الدهنية الطليقة </a:t>
          </a:r>
          <a:r>
            <a:rPr lang="ar-SA" sz="2000" kern="1200" dirty="0" err="1" smtClean="0"/>
            <a:t>الموجوده</a:t>
          </a:r>
          <a:r>
            <a:rPr lang="ar-SA" sz="2000" kern="1200" dirty="0" smtClean="0"/>
            <a:t> في عينة الدهون او الزيوت تدل بصورة مباشرة على عمر ودرجة جودة الدهن او الزيت. </a:t>
          </a:r>
          <a:endParaRPr lang="en-US" sz="2000" kern="1200" dirty="0"/>
        </a:p>
      </dsp:txBody>
      <dsp:txXfrm>
        <a:off x="153516" y="153516"/>
        <a:ext cx="7922568" cy="2837749"/>
      </dsp:txXfrm>
    </dsp:sp>
    <dsp:sp modelId="{FDC30795-050C-4F4A-BBA1-4F0367B1BAB5}">
      <dsp:nvSpPr>
        <dsp:cNvPr id="0" name=""/>
        <dsp:cNvSpPr/>
      </dsp:nvSpPr>
      <dsp:spPr>
        <a:xfrm>
          <a:off x="0" y="3150813"/>
          <a:ext cx="8229600" cy="1092846"/>
        </a:xfrm>
        <a:prstGeom prst="roundRect">
          <a:avLst/>
        </a:prstGeom>
        <a:solidFill>
          <a:schemeClr val="accent5"/>
        </a:solidFill>
        <a:ln w="10795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بتقدير قيمة الحموضة للدهن </a:t>
          </a:r>
          <a:r>
            <a:rPr lang="ar-SA" sz="2000" kern="1200" dirty="0" err="1" smtClean="0"/>
            <a:t>او</a:t>
          </a:r>
          <a:r>
            <a:rPr lang="ar-SA" sz="2000" kern="1200" dirty="0" smtClean="0"/>
            <a:t> الزيت يمكن الحكم على جودة المادة </a:t>
          </a:r>
          <a:r>
            <a:rPr lang="ar-SA" sz="2000" kern="1200" dirty="0" err="1" smtClean="0"/>
            <a:t>اللبيدية</a:t>
          </a:r>
          <a:r>
            <a:rPr lang="ar-SA" sz="2000" kern="1200" dirty="0" smtClean="0"/>
            <a:t>.</a:t>
          </a:r>
          <a:endParaRPr lang="en-US" sz="2000" kern="1200" dirty="0"/>
        </a:p>
      </dsp:txBody>
      <dsp:txXfrm>
        <a:off x="53348" y="3204161"/>
        <a:ext cx="8122904" cy="986150"/>
      </dsp:txXfrm>
    </dsp:sp>
    <dsp:sp modelId="{A1B63552-9F7C-4E39-91FA-2FC6542C2997}">
      <dsp:nvSpPr>
        <dsp:cNvPr id="0" name=""/>
        <dsp:cNvSpPr/>
      </dsp:nvSpPr>
      <dsp:spPr>
        <a:xfrm>
          <a:off x="0" y="4247818"/>
          <a:ext cx="8229600" cy="1146238"/>
        </a:xfrm>
        <a:prstGeom prst="roundRect">
          <a:avLst/>
        </a:prstGeom>
        <a:solidFill>
          <a:schemeClr val="accent4"/>
        </a:solidFill>
        <a:ln w="15240" cap="flat" cmpd="sng" algn="ctr">
          <a:solidFill>
            <a:schemeClr val="lt1">
              <a:tint val="25000"/>
              <a:alpha val="2500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solidFill>
                <a:srgbClr val="0070C0"/>
              </a:solidFill>
            </a:rPr>
            <a:t>تعرف قيمة الحموضة </a:t>
          </a:r>
          <a:r>
            <a:rPr lang="ar-SA" sz="2000" kern="1200" dirty="0" smtClean="0"/>
            <a:t>على </a:t>
          </a:r>
          <a:r>
            <a:rPr lang="ar-SA" sz="2000" kern="1200" dirty="0" err="1" smtClean="0"/>
            <a:t>انها</a:t>
          </a:r>
          <a:r>
            <a:rPr lang="ar-SA" sz="2000" kern="1200" dirty="0" smtClean="0"/>
            <a:t> عدد </a:t>
          </a:r>
          <a:r>
            <a:rPr lang="ar-SA" sz="2000" kern="1200" dirty="0" err="1" smtClean="0"/>
            <a:t>الملجرامات</a:t>
          </a:r>
          <a:r>
            <a:rPr lang="ar-SA" sz="2000" kern="1200" dirty="0" smtClean="0"/>
            <a:t> من </a:t>
          </a:r>
          <a:r>
            <a:rPr lang="ar-SA" sz="2000" kern="1200" dirty="0" err="1" smtClean="0"/>
            <a:t>هيدروكسيد</a:t>
          </a:r>
          <a:r>
            <a:rPr lang="ar-SA" sz="2000" kern="1200" dirty="0" smtClean="0"/>
            <a:t> </a:t>
          </a:r>
          <a:r>
            <a:rPr lang="ar-SA" sz="2000" kern="1200" dirty="0" err="1" smtClean="0"/>
            <a:t>البوتاسيوم</a:t>
          </a:r>
          <a:r>
            <a:rPr lang="ar-SA" sz="2000" kern="1200" dirty="0" smtClean="0"/>
            <a:t> المائي اللازمة لمعادلة </a:t>
          </a:r>
          <a:r>
            <a:rPr lang="ar-SA" sz="2000" kern="1200" dirty="0" err="1" smtClean="0"/>
            <a:t>الحموض</a:t>
          </a:r>
          <a:r>
            <a:rPr lang="ar-SA" sz="2000" kern="1200" dirty="0" smtClean="0"/>
            <a:t> </a:t>
          </a:r>
          <a:r>
            <a:rPr lang="ar-SA" sz="2000" kern="1200" dirty="0" err="1" smtClean="0"/>
            <a:t>الدهنية</a:t>
          </a:r>
          <a:r>
            <a:rPr lang="ar-SA" sz="2000" kern="1200" dirty="0" smtClean="0"/>
            <a:t> الحرة في 1 جم من المادة </a:t>
          </a:r>
          <a:r>
            <a:rPr lang="ar-SA" sz="2000" kern="1200" dirty="0" err="1" smtClean="0"/>
            <a:t>الدهنية</a:t>
          </a:r>
          <a:r>
            <a:rPr lang="ar-SA" sz="2000" kern="1200" dirty="0" smtClean="0"/>
            <a:t>.</a:t>
          </a:r>
          <a:endParaRPr lang="en-US" sz="2000" kern="1200" dirty="0"/>
        </a:p>
      </dsp:txBody>
      <dsp:txXfrm>
        <a:off x="55955" y="4303773"/>
        <a:ext cx="8117690" cy="10343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6/12/1440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6/12/1440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6/12/1440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6/12/1440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6/12/1440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6/12/1440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6/12/1440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6/12/1440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6/12/1440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6/12/1440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6/12/1440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6/12/1440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1561081"/>
          </a:xfrm>
        </p:spPr>
        <p:txBody>
          <a:bodyPr>
            <a:normAutofit/>
          </a:bodyPr>
          <a:lstStyle/>
          <a:p>
            <a:r>
              <a:rPr lang="ar-SA" sz="4000" dirty="0" smtClean="0"/>
              <a:t>تقدير قيمة الحموضة للدهون والزيوت</a:t>
            </a:r>
            <a:br>
              <a:rPr lang="ar-SA" sz="4000" dirty="0" smtClean="0"/>
            </a:br>
            <a:endParaRPr lang="ar-S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48749150"/>
              </p:ext>
            </p:extLst>
          </p:nvPr>
        </p:nvGraphicFramePr>
        <p:xfrm>
          <a:off x="539552" y="548680"/>
          <a:ext cx="8229600" cy="5395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2843808" y="1052736"/>
            <a:ext cx="5909668" cy="4434840"/>
          </a:xfrm>
        </p:spPr>
        <p:txBody>
          <a:bodyPr>
            <a:noAutofit/>
          </a:bodyPr>
          <a:lstStyle/>
          <a:p>
            <a:r>
              <a:rPr lang="ar-SA" sz="2400" dirty="0" smtClean="0"/>
              <a:t>زيت زيتون , </a:t>
            </a:r>
            <a:r>
              <a:rPr lang="ar-SA" sz="2400" dirty="0" err="1" smtClean="0"/>
              <a:t>زبدة</a:t>
            </a:r>
            <a:r>
              <a:rPr lang="ar-SA" sz="2400" dirty="0" smtClean="0"/>
              <a:t> (استخدمي </a:t>
            </a:r>
            <a:r>
              <a:rPr lang="ar-SA" sz="2400" dirty="0" err="1" smtClean="0"/>
              <a:t>عينيتن</a:t>
            </a:r>
            <a:r>
              <a:rPr lang="ar-SA" sz="2400" dirty="0" smtClean="0"/>
              <a:t> من كل وحدة تم تعريضها للأكسجين </a:t>
            </a:r>
            <a:r>
              <a:rPr lang="ar-SA" sz="2400" dirty="0" err="1" smtClean="0"/>
              <a:t>اسبوعين</a:t>
            </a:r>
            <a:r>
              <a:rPr lang="ar-SA" sz="2400" dirty="0" smtClean="0"/>
              <a:t> في درجة حرارة الغرفة)</a:t>
            </a:r>
            <a:endParaRPr lang="en-US" sz="2400" dirty="0" smtClean="0"/>
          </a:p>
          <a:p>
            <a:r>
              <a:rPr lang="ar-SA" sz="2400" dirty="0" smtClean="0"/>
              <a:t>مذيب للدهون</a:t>
            </a:r>
            <a:endParaRPr lang="en-US" sz="2400" dirty="0" smtClean="0"/>
          </a:p>
          <a:p>
            <a:r>
              <a:rPr lang="ar-SA" sz="2400" dirty="0" smtClean="0"/>
              <a:t>محلول فينول </a:t>
            </a:r>
            <a:r>
              <a:rPr lang="ar-SA" sz="2400" dirty="0" err="1" smtClean="0"/>
              <a:t>فثالين</a:t>
            </a:r>
            <a:endParaRPr lang="en-US" sz="2400" dirty="0" smtClean="0"/>
          </a:p>
          <a:p>
            <a:r>
              <a:rPr lang="ar-SA" sz="2400" dirty="0" smtClean="0"/>
              <a:t>محلول </a:t>
            </a:r>
            <a:r>
              <a:rPr lang="ar-SA" sz="2400" dirty="0" err="1" smtClean="0"/>
              <a:t>هيدركسيد</a:t>
            </a:r>
            <a:r>
              <a:rPr lang="ar-SA" sz="2400" dirty="0" smtClean="0"/>
              <a:t> بوتاسيوم (0.1</a:t>
            </a:r>
            <a:r>
              <a:rPr lang="en-US" sz="2400" dirty="0" smtClean="0"/>
              <a:t>N </a:t>
            </a:r>
            <a:r>
              <a:rPr lang="ar-SA" sz="2400" dirty="0" smtClean="0"/>
              <a:t> )</a:t>
            </a:r>
            <a:endParaRPr lang="en-US" sz="2400" dirty="0" smtClean="0"/>
          </a:p>
          <a:p>
            <a:r>
              <a:rPr lang="ar-SA" sz="2400" dirty="0" smtClean="0"/>
              <a:t>ميزان</a:t>
            </a:r>
            <a:endParaRPr lang="en-US" sz="2400" dirty="0" smtClean="0"/>
          </a:p>
          <a:p>
            <a:r>
              <a:rPr lang="ar-SA" sz="2400" dirty="0" err="1" smtClean="0"/>
              <a:t>بياكر</a:t>
            </a:r>
            <a:endParaRPr lang="en-US" sz="2400" dirty="0" smtClean="0"/>
          </a:p>
          <a:p>
            <a:r>
              <a:rPr lang="ar-SA" sz="2400" dirty="0" err="1" smtClean="0"/>
              <a:t>مخابير</a:t>
            </a:r>
            <a:endParaRPr lang="en-US" sz="2400" dirty="0" smtClean="0"/>
          </a:p>
          <a:p>
            <a:r>
              <a:rPr lang="ar-SA" sz="2400" dirty="0" smtClean="0"/>
              <a:t>سحاحات </a:t>
            </a:r>
            <a:endParaRPr lang="ar-SA" sz="2400" dirty="0"/>
          </a:p>
        </p:txBody>
      </p:sp>
      <p:pic>
        <p:nvPicPr>
          <p:cNvPr id="6" name="عنصر نائب للمحتوى 5" descr="imagesCAM30VUK.jpg"/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323528" y="2276872"/>
            <a:ext cx="2409825" cy="1905000"/>
          </a:xfr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51920" y="260648"/>
            <a:ext cx="4968552" cy="581772"/>
          </a:xfrm>
        </p:spPr>
        <p:txBody>
          <a:bodyPr>
            <a:normAutofit/>
          </a:bodyPr>
          <a:lstStyle/>
          <a:p>
            <a:pPr algn="ctr"/>
            <a:r>
              <a:rPr lang="ar-SA" dirty="0" smtClean="0">
                <a:solidFill>
                  <a:srgbClr val="FF0000"/>
                </a:solidFill>
              </a:rPr>
              <a:t>الأدوات والمواد</a:t>
            </a:r>
            <a:endParaRPr lang="ar-SA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796136" y="260648"/>
            <a:ext cx="2738264" cy="652934"/>
          </a:xfrm>
        </p:spPr>
        <p:txBody>
          <a:bodyPr>
            <a:normAutofit/>
          </a:bodyPr>
          <a:lstStyle/>
          <a:p>
            <a:pPr algn="r"/>
            <a:r>
              <a:rPr lang="ar-SA" dirty="0" smtClean="0">
                <a:solidFill>
                  <a:srgbClr val="FF0000"/>
                </a:solidFill>
              </a:rPr>
              <a:t>الطريقة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755576" y="908720"/>
            <a:ext cx="7924800" cy="523832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ar-SA" sz="2000" dirty="0" smtClean="0"/>
              <a:t>زني </a:t>
            </a:r>
            <a:r>
              <a:rPr lang="ar-SA" sz="2000" b="1" dirty="0" smtClean="0">
                <a:solidFill>
                  <a:srgbClr val="92D050"/>
                </a:solidFill>
              </a:rPr>
              <a:t>5 جم </a:t>
            </a:r>
            <a:r>
              <a:rPr lang="ar-SA" sz="2000" dirty="0" smtClean="0"/>
              <a:t>من المادة </a:t>
            </a:r>
            <a:r>
              <a:rPr lang="ar-SA" sz="2000" dirty="0" err="1" smtClean="0"/>
              <a:t>الدهنية</a:t>
            </a:r>
            <a:r>
              <a:rPr lang="ar-SA" sz="2000" dirty="0" smtClean="0"/>
              <a:t> تحت الاختبار ثم أذيبيها في </a:t>
            </a:r>
            <a:r>
              <a:rPr lang="ar-SA" sz="2000" b="1" dirty="0" smtClean="0">
                <a:solidFill>
                  <a:srgbClr val="92D050"/>
                </a:solidFill>
              </a:rPr>
              <a:t>50 مل </a:t>
            </a:r>
            <a:r>
              <a:rPr lang="ar-SA" sz="2000" dirty="0" smtClean="0"/>
              <a:t>من مذيب الدهون</a:t>
            </a:r>
            <a:endParaRPr lang="en-GB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ar-SA" sz="2000" dirty="0" smtClean="0"/>
              <a:t>سخن محتويات الدورق حتى يذوب الدهن.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2000" dirty="0" err="1" smtClean="0"/>
              <a:t>اضيفي</a:t>
            </a:r>
            <a:r>
              <a:rPr lang="ar-SA" sz="2000" dirty="0" smtClean="0"/>
              <a:t> </a:t>
            </a:r>
            <a:r>
              <a:rPr lang="ar-SA" sz="2000" b="1" dirty="0" smtClean="0">
                <a:solidFill>
                  <a:srgbClr val="92D050"/>
                </a:solidFill>
              </a:rPr>
              <a:t>1مل</a:t>
            </a:r>
            <a:r>
              <a:rPr lang="ar-SA" sz="2000" dirty="0" smtClean="0"/>
              <a:t> من </a:t>
            </a:r>
            <a:r>
              <a:rPr lang="ar-SA" sz="2000" dirty="0" err="1" smtClean="0"/>
              <a:t>الفينول</a:t>
            </a:r>
            <a:r>
              <a:rPr lang="ar-SA" sz="2000" dirty="0" smtClean="0"/>
              <a:t> </a:t>
            </a:r>
            <a:r>
              <a:rPr lang="ar-SA" sz="2000" dirty="0" err="1" smtClean="0"/>
              <a:t>فيثالين</a:t>
            </a:r>
            <a:r>
              <a:rPr lang="ar-SA" sz="2000" dirty="0" smtClean="0"/>
              <a:t> اخلطي جيدا ثم عايري باستخدام محلول </a:t>
            </a:r>
            <a:r>
              <a:rPr lang="en-GB" sz="2000" dirty="0" smtClean="0"/>
              <a:t>KOH</a:t>
            </a:r>
            <a:r>
              <a:rPr lang="ar-SA" sz="2000" dirty="0" smtClean="0"/>
              <a:t> حتى يتكون لون بنفسجي باهت يستقر لمدة 30 ثانية.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2000" dirty="0" smtClean="0"/>
              <a:t>تجرى نفس الخطوات على مذيب الدهون بدون استعمال الدهن لعمل (</a:t>
            </a:r>
            <a:r>
              <a:rPr lang="ar-SA" sz="2000" dirty="0" err="1" smtClean="0"/>
              <a:t>بلانك</a:t>
            </a:r>
            <a:r>
              <a:rPr lang="ar-SA" sz="2000" dirty="0" smtClean="0"/>
              <a:t>) 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2000" dirty="0" smtClean="0"/>
              <a:t>احسبي عدد المليمترات </a:t>
            </a:r>
            <a:r>
              <a:rPr lang="ar-SA" sz="2000" dirty="0" err="1" smtClean="0"/>
              <a:t>المأخوذه</a:t>
            </a:r>
            <a:r>
              <a:rPr lang="ar-SA" sz="2000" dirty="0" smtClean="0"/>
              <a:t> من </a:t>
            </a:r>
            <a:r>
              <a:rPr lang="en-GB" sz="2000" dirty="0" smtClean="0"/>
              <a:t>KOH</a:t>
            </a:r>
            <a:r>
              <a:rPr lang="ar-SA" sz="2000" dirty="0" smtClean="0"/>
              <a:t> في كل حالة ثم احسبي قيمة الحموضة لكل عينة مع </a:t>
            </a:r>
            <a:r>
              <a:rPr lang="ar-SA" sz="2000" dirty="0" err="1" smtClean="0"/>
              <a:t>الاخذ</a:t>
            </a:r>
            <a:r>
              <a:rPr lang="ar-SA" sz="2000" dirty="0" smtClean="0"/>
              <a:t> في الاعتبار </a:t>
            </a:r>
            <a:r>
              <a:rPr lang="ar-SA" sz="2000" dirty="0" err="1" smtClean="0"/>
              <a:t>ان</a:t>
            </a:r>
            <a:r>
              <a:rPr lang="ar-SA" sz="2000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2000" dirty="0" smtClean="0"/>
              <a:t>محلول هيدروكسيد البوتاسيوم (0.1</a:t>
            </a:r>
            <a:r>
              <a:rPr lang="en-US" sz="2000" dirty="0" smtClean="0"/>
              <a:t>N</a:t>
            </a:r>
            <a:r>
              <a:rPr lang="en-GB" sz="2000" dirty="0" smtClean="0"/>
              <a:t> </a:t>
            </a:r>
            <a:r>
              <a:rPr lang="ar-SA" sz="2000" dirty="0" smtClean="0"/>
              <a:t>) يحتوي على 56.1  ملجم/1مل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2000" dirty="0" smtClean="0"/>
              <a:t>نطبق المعادلة التالية: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2000" dirty="0" smtClean="0"/>
              <a:t>رقم الحموضة = (أ- </a:t>
            </a:r>
            <a:r>
              <a:rPr lang="ar-SA" sz="2000" dirty="0" err="1" smtClean="0"/>
              <a:t>ب</a:t>
            </a:r>
            <a:r>
              <a:rPr lang="ar-SA" sz="2000" dirty="0" smtClean="0"/>
              <a:t>) </a:t>
            </a:r>
            <a:r>
              <a:rPr lang="en-GB" sz="2000" dirty="0" smtClean="0"/>
              <a:t>x</a:t>
            </a:r>
            <a:r>
              <a:rPr lang="ar-SA" sz="2000" dirty="0" smtClean="0"/>
              <a:t> ع </a:t>
            </a:r>
            <a:r>
              <a:rPr lang="en-GB" sz="2000" dirty="0" smtClean="0"/>
              <a:t>x</a:t>
            </a:r>
            <a:r>
              <a:rPr lang="ar-SA" sz="2000" dirty="0" smtClean="0"/>
              <a:t> 56.1/ وزن العينة 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2000" dirty="0" smtClean="0"/>
              <a:t>أ = عدد ملي </a:t>
            </a:r>
            <a:r>
              <a:rPr lang="en-GB" sz="2000" dirty="0" smtClean="0"/>
              <a:t>KOH</a:t>
            </a:r>
            <a:r>
              <a:rPr lang="ar-SA" sz="2000" dirty="0" smtClean="0"/>
              <a:t> المستهلكة بمعايرة العينة </a:t>
            </a:r>
            <a:r>
              <a:rPr lang="ar-SA" sz="2000" dirty="0" err="1" smtClean="0"/>
              <a:t>الدهنية</a:t>
            </a:r>
            <a:r>
              <a:rPr lang="ar-SA" sz="20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2000" dirty="0" smtClean="0"/>
              <a:t>ب = عدد ملي </a:t>
            </a:r>
            <a:r>
              <a:rPr lang="en-GB" sz="2000" dirty="0" smtClean="0"/>
              <a:t>KOH</a:t>
            </a:r>
            <a:r>
              <a:rPr lang="ar-SA" sz="2000" dirty="0" smtClean="0"/>
              <a:t> المستهلكة بمعايرة </a:t>
            </a:r>
            <a:r>
              <a:rPr lang="ar-SA" sz="2000" dirty="0" err="1" smtClean="0"/>
              <a:t>البلانك</a:t>
            </a:r>
            <a:r>
              <a:rPr lang="ar-SA" sz="20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2000" dirty="0" smtClean="0"/>
              <a:t>ع = </a:t>
            </a:r>
            <a:r>
              <a:rPr lang="ar-SA" sz="2000" dirty="0" err="1" smtClean="0"/>
              <a:t>عيارية</a:t>
            </a:r>
            <a:r>
              <a:rPr lang="ar-SA" sz="2000" dirty="0" smtClean="0"/>
              <a:t> </a:t>
            </a:r>
            <a:r>
              <a:rPr lang="en-GB" sz="2000" dirty="0" smtClean="0"/>
              <a:t>KOH</a:t>
            </a:r>
            <a:r>
              <a:rPr lang="ar-SA" sz="2000" dirty="0" smtClean="0"/>
              <a:t> (0.1) 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2000" dirty="0" smtClean="0"/>
              <a:t>من النتائج التي </a:t>
            </a:r>
            <a:r>
              <a:rPr lang="ar-SA" sz="2000" dirty="0" err="1" smtClean="0"/>
              <a:t>حصلتي</a:t>
            </a:r>
            <a:r>
              <a:rPr lang="ar-SA" sz="2000" dirty="0" smtClean="0"/>
              <a:t> عليها حددي العينات التي حدث لها </a:t>
            </a:r>
            <a:r>
              <a:rPr lang="ar-SA" sz="2000" dirty="0" err="1" smtClean="0"/>
              <a:t>تزنخ</a:t>
            </a:r>
            <a:r>
              <a:rPr lang="ar-SA" sz="2000" dirty="0" smtClean="0"/>
              <a:t> نتيجة للتخزين السيئ.</a:t>
            </a:r>
            <a:endParaRPr lang="ar-S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أفق">
  <a:themeElements>
    <a:clrScheme name="أف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أف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ف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1235</TotalTime>
  <Words>296</Words>
  <Application>Microsoft Office PowerPoint</Application>
  <PresentationFormat>عرض على الشاشة (3:4)‏</PresentationFormat>
  <Paragraphs>26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أفق</vt:lpstr>
      <vt:lpstr>تقدير قيمة الحموضة للدهون والزيوت </vt:lpstr>
      <vt:lpstr>عرض تقديمي في PowerPoint</vt:lpstr>
      <vt:lpstr>الأدوات والمواد</vt:lpstr>
      <vt:lpstr>الطريقة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تقدير قيمة الحموضة للدهون والزيوت Determination of the acid value of fats and oils</dc:title>
  <cp:lastModifiedBy>pc</cp:lastModifiedBy>
  <cp:revision>21</cp:revision>
  <dcterms:modified xsi:type="dcterms:W3CDTF">2019-02-17T04:04:32Z</dcterms:modified>
</cp:coreProperties>
</file>