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4" r:id="rId3"/>
    <p:sldId id="268" r:id="rId4"/>
    <p:sldId id="269" r:id="rId5"/>
    <p:sldId id="266" r:id="rId6"/>
    <p:sldId id="258" r:id="rId7"/>
    <p:sldId id="259" r:id="rId8"/>
    <p:sldId id="260" r:id="rId9"/>
    <p:sldId id="262" r:id="rId10"/>
    <p:sldId id="261" r:id="rId11"/>
    <p:sldId id="263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973846-F559-41A8-A326-B29F6023650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58B1F241-335C-403E-B3DB-9BE4F76846F8}">
      <dgm:prSet/>
      <dgm:spPr/>
      <dgm:t>
        <a:bodyPr/>
        <a:lstStyle/>
        <a:p>
          <a:pPr rtl="1"/>
          <a:r>
            <a:rPr lang="ar-SA" dirty="0" err="1" smtClean="0"/>
            <a:t>لايستطيع</a:t>
          </a:r>
          <a:r>
            <a:rPr lang="ar-SA" dirty="0" smtClean="0"/>
            <a:t> النبات امتصاص النيتروجين </a:t>
          </a:r>
          <a:r>
            <a:rPr lang="ar-SA" dirty="0" err="1" smtClean="0"/>
            <a:t>الا</a:t>
          </a:r>
          <a:r>
            <a:rPr lang="ar-SA" dirty="0" smtClean="0"/>
            <a:t> على شكل </a:t>
          </a:r>
          <a:r>
            <a:rPr lang="ar-SA" dirty="0" err="1" smtClean="0"/>
            <a:t>امونيا</a:t>
          </a:r>
          <a:r>
            <a:rPr lang="ar-SA" dirty="0" smtClean="0"/>
            <a:t> حيث </a:t>
          </a:r>
          <a:r>
            <a:rPr lang="ar-SA" dirty="0" err="1" smtClean="0"/>
            <a:t>ان</a:t>
          </a:r>
          <a:r>
            <a:rPr lang="ar-SA" dirty="0" smtClean="0"/>
            <a:t> </a:t>
          </a:r>
          <a:r>
            <a:rPr lang="ar-SA" dirty="0" err="1" smtClean="0"/>
            <a:t>الامونيا</a:t>
          </a:r>
          <a:r>
            <a:rPr lang="ar-SA" dirty="0" smtClean="0"/>
            <a:t> </a:t>
          </a:r>
          <a:r>
            <a:rPr lang="ar-SA" dirty="0" err="1" smtClean="0"/>
            <a:t>مهمه</a:t>
          </a:r>
          <a:r>
            <a:rPr lang="ar-SA" dirty="0" smtClean="0"/>
            <a:t> لبناء </a:t>
          </a:r>
          <a:r>
            <a:rPr lang="ar-SA" dirty="0" err="1" smtClean="0"/>
            <a:t>الاحماض</a:t>
          </a:r>
          <a:r>
            <a:rPr lang="ar-SA" dirty="0" smtClean="0"/>
            <a:t> </a:t>
          </a:r>
          <a:r>
            <a:rPr lang="ar-SA" dirty="0" err="1" smtClean="0"/>
            <a:t>الامينية</a:t>
          </a:r>
          <a:r>
            <a:rPr lang="ar-SA" dirty="0" smtClean="0"/>
            <a:t> المختلفة</a:t>
          </a:r>
          <a:endParaRPr lang="ar-SA" dirty="0"/>
        </a:p>
      </dgm:t>
    </dgm:pt>
    <dgm:pt modelId="{F1AC8057-8773-4B6A-85CA-C8FD7867BD10}" type="parTrans" cxnId="{9C2F75B9-3545-49F0-A99F-36D6C872800A}">
      <dgm:prSet/>
      <dgm:spPr/>
      <dgm:t>
        <a:bodyPr/>
        <a:lstStyle/>
        <a:p>
          <a:pPr rtl="1"/>
          <a:endParaRPr lang="ar-SA"/>
        </a:p>
      </dgm:t>
    </dgm:pt>
    <dgm:pt modelId="{DC05FAE1-550C-4003-977C-09249D5C5A8F}" type="sibTrans" cxnId="{9C2F75B9-3545-49F0-A99F-36D6C872800A}">
      <dgm:prSet/>
      <dgm:spPr/>
      <dgm:t>
        <a:bodyPr/>
        <a:lstStyle/>
        <a:p>
          <a:pPr rtl="1"/>
          <a:endParaRPr lang="ar-SA"/>
        </a:p>
      </dgm:t>
    </dgm:pt>
    <dgm:pt modelId="{95188870-D74A-42AD-83BC-ACA61309A0EF}">
      <dgm:prSet/>
      <dgm:spPr/>
      <dgm:t>
        <a:bodyPr/>
        <a:lstStyle/>
        <a:p>
          <a:pPr rtl="1"/>
          <a:r>
            <a:rPr lang="ar-SA" dirty="0" err="1" smtClean="0"/>
            <a:t>ماهي</a:t>
          </a:r>
          <a:r>
            <a:rPr lang="ar-SA" dirty="0" smtClean="0"/>
            <a:t> </a:t>
          </a:r>
          <a:r>
            <a:rPr lang="ar-SA" dirty="0" err="1" smtClean="0"/>
            <a:t>الاميدات</a:t>
          </a:r>
          <a:r>
            <a:rPr lang="ar-SA" dirty="0" smtClean="0"/>
            <a:t> ؟ </a:t>
          </a:r>
        </a:p>
        <a:p>
          <a:pPr rtl="1"/>
          <a:r>
            <a:rPr lang="ar-SA" dirty="0" smtClean="0"/>
            <a:t>هي مركبات عضوية تحتوي على مجموعة وظيفية تسمى </a:t>
          </a:r>
          <a:r>
            <a:rPr lang="ar-SA" dirty="0" err="1" smtClean="0"/>
            <a:t>الاميد</a:t>
          </a:r>
          <a:r>
            <a:rPr lang="ar-SA" dirty="0" smtClean="0"/>
            <a:t> وهي عبارة عن مجموعة </a:t>
          </a:r>
          <a:r>
            <a:rPr lang="ar-SA" dirty="0" err="1" smtClean="0"/>
            <a:t>كربونيل</a:t>
          </a:r>
          <a:r>
            <a:rPr lang="ar-SA" dirty="0" smtClean="0"/>
            <a:t> متصلة بمجموعة </a:t>
          </a:r>
          <a:r>
            <a:rPr lang="ar-SA" dirty="0" err="1" smtClean="0"/>
            <a:t>امين</a:t>
          </a:r>
          <a:endParaRPr lang="ar-SA" dirty="0" smtClean="0"/>
        </a:p>
      </dgm:t>
    </dgm:pt>
    <dgm:pt modelId="{56ACA801-CB8A-482B-A5E2-CD75373C1D7B}" type="parTrans" cxnId="{CD39D297-7ABA-4A86-99D4-1347ED2B0275}">
      <dgm:prSet/>
      <dgm:spPr/>
      <dgm:t>
        <a:bodyPr/>
        <a:lstStyle/>
        <a:p>
          <a:pPr rtl="1"/>
          <a:endParaRPr lang="ar-SA"/>
        </a:p>
      </dgm:t>
    </dgm:pt>
    <dgm:pt modelId="{E4F56FF5-E711-4AFC-95B7-2FBB6CB37A65}" type="sibTrans" cxnId="{CD39D297-7ABA-4A86-99D4-1347ED2B0275}">
      <dgm:prSet/>
      <dgm:spPr/>
      <dgm:t>
        <a:bodyPr/>
        <a:lstStyle/>
        <a:p>
          <a:pPr rtl="1"/>
          <a:endParaRPr lang="ar-SA"/>
        </a:p>
      </dgm:t>
    </dgm:pt>
    <dgm:pt modelId="{0843D87B-DD79-4048-BFAF-BEA02BF01F92}" type="pres">
      <dgm:prSet presAssocID="{E1973846-F559-41A8-A326-B29F6023650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BD51AFDC-FDAB-4CD2-AD13-A4B84F28AD15}" type="pres">
      <dgm:prSet presAssocID="{58B1F241-335C-403E-B3DB-9BE4F76846F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3DB1506-B198-4CA0-A26D-A8262C7555BB}" type="pres">
      <dgm:prSet presAssocID="{DC05FAE1-550C-4003-977C-09249D5C5A8F}" presName="spacer" presStyleCnt="0"/>
      <dgm:spPr/>
    </dgm:pt>
    <dgm:pt modelId="{F66AA475-6762-4257-A366-4259B9FB4362}" type="pres">
      <dgm:prSet presAssocID="{95188870-D74A-42AD-83BC-ACA61309A0E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890C33E6-3B6F-444E-BDF9-3A31BD9E1034}" type="presOf" srcId="{58B1F241-335C-403E-B3DB-9BE4F76846F8}" destId="{BD51AFDC-FDAB-4CD2-AD13-A4B84F28AD15}" srcOrd="0" destOrd="0" presId="urn:microsoft.com/office/officeart/2005/8/layout/vList2"/>
    <dgm:cxn modelId="{9C2F75B9-3545-49F0-A99F-36D6C872800A}" srcId="{E1973846-F559-41A8-A326-B29F6023650A}" destId="{58B1F241-335C-403E-B3DB-9BE4F76846F8}" srcOrd="0" destOrd="0" parTransId="{F1AC8057-8773-4B6A-85CA-C8FD7867BD10}" sibTransId="{DC05FAE1-550C-4003-977C-09249D5C5A8F}"/>
    <dgm:cxn modelId="{CD39D297-7ABA-4A86-99D4-1347ED2B0275}" srcId="{E1973846-F559-41A8-A326-B29F6023650A}" destId="{95188870-D74A-42AD-83BC-ACA61309A0EF}" srcOrd="1" destOrd="0" parTransId="{56ACA801-CB8A-482B-A5E2-CD75373C1D7B}" sibTransId="{E4F56FF5-E711-4AFC-95B7-2FBB6CB37A65}"/>
    <dgm:cxn modelId="{E3389E89-E3D4-4740-9835-732891BBCD69}" type="presOf" srcId="{95188870-D74A-42AD-83BC-ACA61309A0EF}" destId="{F66AA475-6762-4257-A366-4259B9FB4362}" srcOrd="0" destOrd="0" presId="urn:microsoft.com/office/officeart/2005/8/layout/vList2"/>
    <dgm:cxn modelId="{84623F91-8387-4A48-8481-E625A25405C9}" type="presOf" srcId="{E1973846-F559-41A8-A326-B29F6023650A}" destId="{0843D87B-DD79-4048-BFAF-BEA02BF01F92}" srcOrd="0" destOrd="0" presId="urn:microsoft.com/office/officeart/2005/8/layout/vList2"/>
    <dgm:cxn modelId="{3DB3A7E2-E6A1-44B5-B45E-51B36F24CFEE}" type="presParOf" srcId="{0843D87B-DD79-4048-BFAF-BEA02BF01F92}" destId="{BD51AFDC-FDAB-4CD2-AD13-A4B84F28AD15}" srcOrd="0" destOrd="0" presId="urn:microsoft.com/office/officeart/2005/8/layout/vList2"/>
    <dgm:cxn modelId="{F4129E0D-7AE5-4AD7-96DB-DD43EF0867D5}" type="presParOf" srcId="{0843D87B-DD79-4048-BFAF-BEA02BF01F92}" destId="{43DB1506-B198-4CA0-A26D-A8262C7555BB}" srcOrd="1" destOrd="0" presId="urn:microsoft.com/office/officeart/2005/8/layout/vList2"/>
    <dgm:cxn modelId="{7BD167C0-6AD0-4B18-B920-827EF8907817}" type="presParOf" srcId="{0843D87B-DD79-4048-BFAF-BEA02BF01F92}" destId="{F66AA475-6762-4257-A366-4259B9FB436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2A9917-C7F3-44D3-A2B2-7C0BA04286B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AAD9BC6-A15E-4FC0-818B-E44B7FFB3625}">
      <dgm:prSet/>
      <dgm:spPr/>
      <dgm:t>
        <a:bodyPr/>
        <a:lstStyle/>
        <a:p>
          <a:pPr rtl="1"/>
          <a:r>
            <a:rPr lang="ar-SA" b="1" dirty="0" smtClean="0"/>
            <a:t>يعمل إنزيم </a:t>
          </a:r>
          <a:r>
            <a:rPr lang="ar-SA" b="1" dirty="0" err="1" smtClean="0"/>
            <a:t>اليورييز</a:t>
          </a:r>
          <a:r>
            <a:rPr lang="ar-SA" b="1" dirty="0" smtClean="0"/>
            <a:t> على الرابطة </a:t>
          </a:r>
          <a:r>
            <a:rPr lang="ar-SA" b="1" dirty="0" err="1" smtClean="0"/>
            <a:t>الأميدية</a:t>
          </a:r>
          <a:r>
            <a:rPr lang="ar-SA" b="1" dirty="0" smtClean="0"/>
            <a:t> ( </a:t>
          </a:r>
          <a:r>
            <a:rPr lang="ar-SA" b="1" dirty="0" err="1" smtClean="0"/>
            <a:t>الكربونيتروجينية</a:t>
          </a:r>
          <a:r>
            <a:rPr lang="ar-SA" b="1" dirty="0" smtClean="0"/>
            <a:t> ) حيث يحفز تحلل </a:t>
          </a:r>
          <a:r>
            <a:rPr lang="ar-SA" b="1" dirty="0" err="1" smtClean="0"/>
            <a:t>اليوريا</a:t>
          </a:r>
          <a:r>
            <a:rPr lang="ar-SA" b="1" dirty="0" smtClean="0"/>
            <a:t> إلى </a:t>
          </a:r>
          <a:r>
            <a:rPr lang="ar-SA" b="1" dirty="0" err="1" smtClean="0"/>
            <a:t>أمونيا</a:t>
          </a:r>
          <a:r>
            <a:rPr lang="ar-SA" b="1" dirty="0" smtClean="0"/>
            <a:t> وثاني </a:t>
          </a:r>
          <a:r>
            <a:rPr lang="ar-SA" b="1" dirty="0" err="1" smtClean="0"/>
            <a:t>اوكسيد</a:t>
          </a:r>
          <a:r>
            <a:rPr lang="ar-SA" b="1" dirty="0" smtClean="0"/>
            <a:t> الكربون.</a:t>
          </a:r>
          <a:endParaRPr lang="ar-SA" dirty="0"/>
        </a:p>
      </dgm:t>
    </dgm:pt>
    <dgm:pt modelId="{CC875BCF-E693-4431-8127-6D138A834746}" type="parTrans" cxnId="{96763952-9F86-43FB-9D8D-F00AF6D989D1}">
      <dgm:prSet/>
      <dgm:spPr/>
      <dgm:t>
        <a:bodyPr/>
        <a:lstStyle/>
        <a:p>
          <a:pPr rtl="1"/>
          <a:endParaRPr lang="ar-SA"/>
        </a:p>
      </dgm:t>
    </dgm:pt>
    <dgm:pt modelId="{80CC1075-FDA0-4538-8FB0-3882D341D814}" type="sibTrans" cxnId="{96763952-9F86-43FB-9D8D-F00AF6D989D1}">
      <dgm:prSet/>
      <dgm:spPr/>
      <dgm:t>
        <a:bodyPr/>
        <a:lstStyle/>
        <a:p>
          <a:pPr rtl="1"/>
          <a:endParaRPr lang="ar-SA"/>
        </a:p>
      </dgm:t>
    </dgm:pt>
    <dgm:pt modelId="{6124313C-7365-4A3F-88E2-27C19517A46C}">
      <dgm:prSet/>
      <dgm:spPr/>
      <dgm:t>
        <a:bodyPr/>
        <a:lstStyle/>
        <a:p>
          <a:pPr rtl="1"/>
          <a:r>
            <a:rPr lang="ar-SA" b="1" dirty="0" smtClean="0"/>
            <a:t>الفرق بين الرابطة </a:t>
          </a:r>
          <a:r>
            <a:rPr lang="ar-SA" b="1" dirty="0" err="1" smtClean="0"/>
            <a:t>الببتيدية</a:t>
          </a:r>
          <a:r>
            <a:rPr lang="ar-SA" b="1" dirty="0" smtClean="0"/>
            <a:t> والرابطة </a:t>
          </a:r>
          <a:r>
            <a:rPr lang="ar-SA" b="1" dirty="0" err="1" smtClean="0"/>
            <a:t>الأميدية</a:t>
          </a:r>
          <a:r>
            <a:rPr lang="ar-SA" b="1" dirty="0" smtClean="0"/>
            <a:t>:</a:t>
          </a:r>
          <a:endParaRPr lang="en-US" dirty="0"/>
        </a:p>
      </dgm:t>
    </dgm:pt>
    <dgm:pt modelId="{C1C7824E-6826-4826-BBB7-597E61CDE2F9}" type="parTrans" cxnId="{3BAB016B-C9D5-4E47-B393-92BD0D218AE9}">
      <dgm:prSet/>
      <dgm:spPr/>
      <dgm:t>
        <a:bodyPr/>
        <a:lstStyle/>
        <a:p>
          <a:pPr rtl="1"/>
          <a:endParaRPr lang="ar-SA"/>
        </a:p>
      </dgm:t>
    </dgm:pt>
    <dgm:pt modelId="{A9B0FA31-44F1-4E8C-B5D5-8371CEE11CBE}" type="sibTrans" cxnId="{3BAB016B-C9D5-4E47-B393-92BD0D218AE9}">
      <dgm:prSet/>
      <dgm:spPr/>
      <dgm:t>
        <a:bodyPr/>
        <a:lstStyle/>
        <a:p>
          <a:pPr rtl="1"/>
          <a:endParaRPr lang="ar-SA"/>
        </a:p>
      </dgm:t>
    </dgm:pt>
    <dgm:pt modelId="{D14A5367-BE72-47D6-BED5-C23F0B93CCFE}">
      <dgm:prSet/>
      <dgm:spPr/>
      <dgm:t>
        <a:bodyPr/>
        <a:lstStyle/>
        <a:p>
          <a:pPr rtl="1"/>
          <a:r>
            <a:rPr lang="ar-SA" b="1" dirty="0" smtClean="0"/>
            <a:t>الرابطة </a:t>
          </a:r>
          <a:r>
            <a:rPr lang="ar-SA" b="1" dirty="0" err="1" smtClean="0"/>
            <a:t>الببتيدية</a:t>
          </a:r>
          <a:r>
            <a:rPr lang="ar-SA" b="1" dirty="0" smtClean="0"/>
            <a:t> </a:t>
          </a:r>
          <a:endParaRPr lang="en-US" dirty="0"/>
        </a:p>
      </dgm:t>
    </dgm:pt>
    <dgm:pt modelId="{E437B482-4364-4B1D-9256-4EB974ECF8B8}" type="parTrans" cxnId="{A0A62108-A95A-4674-9666-81432D024D58}">
      <dgm:prSet/>
      <dgm:spPr/>
      <dgm:t>
        <a:bodyPr/>
        <a:lstStyle/>
        <a:p>
          <a:pPr rtl="1"/>
          <a:endParaRPr lang="ar-SA"/>
        </a:p>
      </dgm:t>
    </dgm:pt>
    <dgm:pt modelId="{E0CF6061-52BF-4E7E-83F3-6711F8514880}" type="sibTrans" cxnId="{A0A62108-A95A-4674-9666-81432D024D58}">
      <dgm:prSet/>
      <dgm:spPr/>
      <dgm:t>
        <a:bodyPr/>
        <a:lstStyle/>
        <a:p>
          <a:pPr rtl="1"/>
          <a:endParaRPr lang="ar-SA"/>
        </a:p>
      </dgm:t>
    </dgm:pt>
    <dgm:pt modelId="{007DEB3E-9E16-4880-B033-9055BDF42FBB}">
      <dgm:prSet/>
      <dgm:spPr/>
      <dgm:t>
        <a:bodyPr/>
        <a:lstStyle/>
        <a:p>
          <a:pPr rtl="1"/>
          <a:r>
            <a:rPr lang="ar-SA" b="1" dirty="0" smtClean="0"/>
            <a:t>الرابطة </a:t>
          </a:r>
          <a:r>
            <a:rPr lang="ar-SA" b="1" dirty="0" err="1" smtClean="0"/>
            <a:t>الأميدية</a:t>
          </a:r>
          <a:r>
            <a:rPr lang="ar-SA" b="1" dirty="0" smtClean="0"/>
            <a:t> </a:t>
          </a:r>
          <a:endParaRPr lang="en-US" dirty="0"/>
        </a:p>
      </dgm:t>
    </dgm:pt>
    <dgm:pt modelId="{964DB4AB-22C2-49F0-BE01-ABEB0B219E3A}" type="parTrans" cxnId="{E23FAB6F-F94D-4E7D-BE7F-12C3F64033C0}">
      <dgm:prSet/>
      <dgm:spPr/>
      <dgm:t>
        <a:bodyPr/>
        <a:lstStyle/>
        <a:p>
          <a:pPr rtl="1"/>
          <a:endParaRPr lang="ar-SA"/>
        </a:p>
      </dgm:t>
    </dgm:pt>
    <dgm:pt modelId="{31CF723D-A033-43E6-ACB8-5520D5D9754D}" type="sibTrans" cxnId="{E23FAB6F-F94D-4E7D-BE7F-12C3F64033C0}">
      <dgm:prSet/>
      <dgm:spPr/>
      <dgm:t>
        <a:bodyPr/>
        <a:lstStyle/>
        <a:p>
          <a:pPr rtl="1"/>
          <a:endParaRPr lang="ar-SA"/>
        </a:p>
      </dgm:t>
    </dgm:pt>
    <dgm:pt modelId="{3D126671-B23C-40F0-924B-0685CD932F91}" type="pres">
      <dgm:prSet presAssocID="{212A9917-C7F3-44D3-A2B2-7C0BA04286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7560D208-D048-48B1-A794-80460526A307}" type="pres">
      <dgm:prSet presAssocID="{FAAD9BC6-A15E-4FC0-818B-E44B7FFB362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58D286F-E4AD-41DE-94C8-7A3B2CFA4368}" type="pres">
      <dgm:prSet presAssocID="{80CC1075-FDA0-4538-8FB0-3882D341D814}" presName="spacer" presStyleCnt="0"/>
      <dgm:spPr/>
    </dgm:pt>
    <dgm:pt modelId="{61714E1B-E817-4FE6-BDB2-0E5554A659F3}" type="pres">
      <dgm:prSet presAssocID="{6124313C-7365-4A3F-88E2-27C19517A46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5660074-05C9-45C5-8753-FA027C1E2058}" type="pres">
      <dgm:prSet presAssocID="{A9B0FA31-44F1-4E8C-B5D5-8371CEE11CBE}" presName="spacer" presStyleCnt="0"/>
      <dgm:spPr/>
    </dgm:pt>
    <dgm:pt modelId="{F89A71FB-338E-49E6-A2A8-0B1888E51D3E}" type="pres">
      <dgm:prSet presAssocID="{D14A5367-BE72-47D6-BED5-C23F0B93CCF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51C8087-E628-492C-87F3-2FF8DEBB6668}" type="pres">
      <dgm:prSet presAssocID="{E0CF6061-52BF-4E7E-83F3-6711F8514880}" presName="spacer" presStyleCnt="0"/>
      <dgm:spPr/>
    </dgm:pt>
    <dgm:pt modelId="{F9573AA0-A9DC-4382-9D6F-DE1B89C0FEB7}" type="pres">
      <dgm:prSet presAssocID="{007DEB3E-9E16-4880-B033-9055BDF42FB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0A62108-A95A-4674-9666-81432D024D58}" srcId="{212A9917-C7F3-44D3-A2B2-7C0BA04286BA}" destId="{D14A5367-BE72-47D6-BED5-C23F0B93CCFE}" srcOrd="2" destOrd="0" parTransId="{E437B482-4364-4B1D-9256-4EB974ECF8B8}" sibTransId="{E0CF6061-52BF-4E7E-83F3-6711F8514880}"/>
    <dgm:cxn modelId="{96763952-9F86-43FB-9D8D-F00AF6D989D1}" srcId="{212A9917-C7F3-44D3-A2B2-7C0BA04286BA}" destId="{FAAD9BC6-A15E-4FC0-818B-E44B7FFB3625}" srcOrd="0" destOrd="0" parTransId="{CC875BCF-E693-4431-8127-6D138A834746}" sibTransId="{80CC1075-FDA0-4538-8FB0-3882D341D814}"/>
    <dgm:cxn modelId="{CBA46AB0-1C6E-4543-8230-D40ACF266A00}" type="presOf" srcId="{D14A5367-BE72-47D6-BED5-C23F0B93CCFE}" destId="{F89A71FB-338E-49E6-A2A8-0B1888E51D3E}" srcOrd="0" destOrd="0" presId="urn:microsoft.com/office/officeart/2005/8/layout/vList2"/>
    <dgm:cxn modelId="{93D1C1CE-44AA-4E68-B0F0-FF31BC9FFBCE}" type="presOf" srcId="{007DEB3E-9E16-4880-B033-9055BDF42FBB}" destId="{F9573AA0-A9DC-4382-9D6F-DE1B89C0FEB7}" srcOrd="0" destOrd="0" presId="urn:microsoft.com/office/officeart/2005/8/layout/vList2"/>
    <dgm:cxn modelId="{428E2E80-9546-46D5-8CC4-B4C5F02F3B51}" type="presOf" srcId="{FAAD9BC6-A15E-4FC0-818B-E44B7FFB3625}" destId="{7560D208-D048-48B1-A794-80460526A307}" srcOrd="0" destOrd="0" presId="urn:microsoft.com/office/officeart/2005/8/layout/vList2"/>
    <dgm:cxn modelId="{1C3CAA17-ECB5-467A-BE5F-B6734E3AA133}" type="presOf" srcId="{6124313C-7365-4A3F-88E2-27C19517A46C}" destId="{61714E1B-E817-4FE6-BDB2-0E5554A659F3}" srcOrd="0" destOrd="0" presId="urn:microsoft.com/office/officeart/2005/8/layout/vList2"/>
    <dgm:cxn modelId="{E23FAB6F-F94D-4E7D-BE7F-12C3F64033C0}" srcId="{212A9917-C7F3-44D3-A2B2-7C0BA04286BA}" destId="{007DEB3E-9E16-4880-B033-9055BDF42FBB}" srcOrd="3" destOrd="0" parTransId="{964DB4AB-22C2-49F0-BE01-ABEB0B219E3A}" sibTransId="{31CF723D-A033-43E6-ACB8-5520D5D9754D}"/>
    <dgm:cxn modelId="{718C2421-8F6A-401A-B93F-F945B8653C11}" type="presOf" srcId="{212A9917-C7F3-44D3-A2B2-7C0BA04286BA}" destId="{3D126671-B23C-40F0-924B-0685CD932F91}" srcOrd="0" destOrd="0" presId="urn:microsoft.com/office/officeart/2005/8/layout/vList2"/>
    <dgm:cxn modelId="{3BAB016B-C9D5-4E47-B393-92BD0D218AE9}" srcId="{212A9917-C7F3-44D3-A2B2-7C0BA04286BA}" destId="{6124313C-7365-4A3F-88E2-27C19517A46C}" srcOrd="1" destOrd="0" parTransId="{C1C7824E-6826-4826-BBB7-597E61CDE2F9}" sibTransId="{A9B0FA31-44F1-4E8C-B5D5-8371CEE11CBE}"/>
    <dgm:cxn modelId="{6F02FF20-9A77-4A60-B6B4-AE7D3437DE00}" type="presParOf" srcId="{3D126671-B23C-40F0-924B-0685CD932F91}" destId="{7560D208-D048-48B1-A794-80460526A307}" srcOrd="0" destOrd="0" presId="urn:microsoft.com/office/officeart/2005/8/layout/vList2"/>
    <dgm:cxn modelId="{F06C3772-ED85-4D9E-BC4B-8B8FC65A5E59}" type="presParOf" srcId="{3D126671-B23C-40F0-924B-0685CD932F91}" destId="{158D286F-E4AD-41DE-94C8-7A3B2CFA4368}" srcOrd="1" destOrd="0" presId="urn:microsoft.com/office/officeart/2005/8/layout/vList2"/>
    <dgm:cxn modelId="{17DCCDF4-7AFB-4470-8BC9-F48D2428FF76}" type="presParOf" srcId="{3D126671-B23C-40F0-924B-0685CD932F91}" destId="{61714E1B-E817-4FE6-BDB2-0E5554A659F3}" srcOrd="2" destOrd="0" presId="urn:microsoft.com/office/officeart/2005/8/layout/vList2"/>
    <dgm:cxn modelId="{5DF2A718-34F1-49F6-9973-ED73E5293604}" type="presParOf" srcId="{3D126671-B23C-40F0-924B-0685CD932F91}" destId="{B5660074-05C9-45C5-8753-FA027C1E2058}" srcOrd="3" destOrd="0" presId="urn:microsoft.com/office/officeart/2005/8/layout/vList2"/>
    <dgm:cxn modelId="{2E3CCB61-DBCE-4154-92B6-F64AF5527595}" type="presParOf" srcId="{3D126671-B23C-40F0-924B-0685CD932F91}" destId="{F89A71FB-338E-49E6-A2A8-0B1888E51D3E}" srcOrd="4" destOrd="0" presId="urn:microsoft.com/office/officeart/2005/8/layout/vList2"/>
    <dgm:cxn modelId="{7D0CAA15-1384-41C8-9A97-589BC21E2578}" type="presParOf" srcId="{3D126671-B23C-40F0-924B-0685CD932F91}" destId="{651C8087-E628-492C-87F3-2FF8DEBB6668}" srcOrd="5" destOrd="0" presId="urn:microsoft.com/office/officeart/2005/8/layout/vList2"/>
    <dgm:cxn modelId="{B45AFA11-4C07-4BE2-8826-BACFED0BBCF3}" type="presParOf" srcId="{3D126671-B23C-40F0-924B-0685CD932F91}" destId="{F9573AA0-A9DC-4382-9D6F-DE1B89C0FEB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FC9257-84EA-463A-8C18-AAA895A288A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ar-SA"/>
        </a:p>
      </dgm:t>
    </dgm:pt>
    <dgm:pt modelId="{F57C6886-25D9-409E-9908-34B61222486D}">
      <dgm:prSet/>
      <dgm:spPr/>
      <dgm:t>
        <a:bodyPr/>
        <a:lstStyle/>
        <a:p>
          <a:pPr rtl="1"/>
          <a:r>
            <a:rPr lang="ar-SA" b="1" dirty="0" smtClean="0"/>
            <a:t>طريقة العمل </a:t>
          </a:r>
          <a:endParaRPr lang="ar-SA" dirty="0"/>
        </a:p>
      </dgm:t>
    </dgm:pt>
    <dgm:pt modelId="{DFCE5C0A-16E1-45BA-9BE7-685A238F3750}" type="parTrans" cxnId="{42507BCF-0F16-4203-B912-3DCA9300B904}">
      <dgm:prSet/>
      <dgm:spPr/>
      <dgm:t>
        <a:bodyPr/>
        <a:lstStyle/>
        <a:p>
          <a:pPr rtl="1"/>
          <a:endParaRPr lang="ar-SA"/>
        </a:p>
      </dgm:t>
    </dgm:pt>
    <dgm:pt modelId="{2BAFF694-77C4-4334-A273-6CD9BD8D6E1B}" type="sibTrans" cxnId="{42507BCF-0F16-4203-B912-3DCA9300B904}">
      <dgm:prSet/>
      <dgm:spPr/>
      <dgm:t>
        <a:bodyPr/>
        <a:lstStyle/>
        <a:p>
          <a:pPr rtl="1"/>
          <a:endParaRPr lang="ar-SA"/>
        </a:p>
      </dgm:t>
    </dgm:pt>
    <dgm:pt modelId="{D71E3B76-AC20-451B-B632-974E200D0BB4}" type="pres">
      <dgm:prSet presAssocID="{7BFC9257-84EA-463A-8C18-AAA895A288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BE2E3764-944D-46BB-83CD-12F80CCC8273}" type="pres">
      <dgm:prSet presAssocID="{F57C6886-25D9-409E-9908-34B61222486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42507BCF-0F16-4203-B912-3DCA9300B904}" srcId="{7BFC9257-84EA-463A-8C18-AAA895A288AB}" destId="{F57C6886-25D9-409E-9908-34B61222486D}" srcOrd="0" destOrd="0" parTransId="{DFCE5C0A-16E1-45BA-9BE7-685A238F3750}" sibTransId="{2BAFF694-77C4-4334-A273-6CD9BD8D6E1B}"/>
    <dgm:cxn modelId="{B86385E4-1FCD-464B-B2A4-285B4EE1EC0B}" type="presOf" srcId="{7BFC9257-84EA-463A-8C18-AAA895A288AB}" destId="{D71E3B76-AC20-451B-B632-974E200D0BB4}" srcOrd="0" destOrd="0" presId="urn:microsoft.com/office/officeart/2005/8/layout/vList2"/>
    <dgm:cxn modelId="{289160AD-D8CA-4228-B869-F9B98D0E98E8}" type="presOf" srcId="{F57C6886-25D9-409E-9908-34B61222486D}" destId="{BE2E3764-944D-46BB-83CD-12F80CCC8273}" srcOrd="0" destOrd="0" presId="urn:microsoft.com/office/officeart/2005/8/layout/vList2"/>
    <dgm:cxn modelId="{683FD1CA-F7E6-4433-B306-5F808760320C}" type="presParOf" srcId="{D71E3B76-AC20-451B-B632-974E200D0BB4}" destId="{BE2E3764-944D-46BB-83CD-12F80CCC827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B7247B-55BA-4D5B-8B10-AD02D9F9909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ar-SA"/>
        </a:p>
      </dgm:t>
    </dgm:pt>
    <dgm:pt modelId="{CAF4FA45-3B44-4BA2-9E42-740E4777BC98}">
      <dgm:prSet/>
      <dgm:spPr/>
      <dgm:t>
        <a:bodyPr/>
        <a:lstStyle/>
        <a:p>
          <a:pPr rtl="1"/>
          <a:r>
            <a:rPr lang="ar-SA" b="1" dirty="0" smtClean="0"/>
            <a:t>في الأنبوبة الأولى نضع 2 مل من الإنزيم + 1 مل حمض </a:t>
          </a:r>
          <a:r>
            <a:rPr lang="ar-SA" b="1" dirty="0" err="1" smtClean="0"/>
            <a:t>الخليك</a:t>
          </a:r>
          <a:r>
            <a:rPr lang="ar-SA" b="1" dirty="0" smtClean="0"/>
            <a:t> + 3 نقاط أحمر </a:t>
          </a:r>
          <a:r>
            <a:rPr lang="ar-SA" b="1" dirty="0" err="1" smtClean="0"/>
            <a:t>الفينول</a:t>
          </a:r>
          <a:r>
            <a:rPr lang="ar-SA" b="1" dirty="0" smtClean="0"/>
            <a:t> + بلورات مادة التفاعل ( </a:t>
          </a:r>
          <a:r>
            <a:rPr lang="ar-SA" b="1" dirty="0" err="1" smtClean="0"/>
            <a:t>اليوريا</a:t>
          </a:r>
          <a:r>
            <a:rPr lang="ar-SA" b="1" dirty="0" smtClean="0"/>
            <a:t> ) كمية بسيطة</a:t>
          </a:r>
          <a:endParaRPr lang="en-US" dirty="0"/>
        </a:p>
      </dgm:t>
    </dgm:pt>
    <dgm:pt modelId="{619C988D-F89D-4DF9-9D15-700F346C4B57}" type="parTrans" cxnId="{4E3D9350-D8B0-4EBC-A341-5845423DC221}">
      <dgm:prSet/>
      <dgm:spPr/>
      <dgm:t>
        <a:bodyPr/>
        <a:lstStyle/>
        <a:p>
          <a:pPr rtl="1"/>
          <a:endParaRPr lang="ar-SA"/>
        </a:p>
      </dgm:t>
    </dgm:pt>
    <dgm:pt modelId="{3BD4F56D-5817-498E-A194-8E26DB1131C9}" type="sibTrans" cxnId="{4E3D9350-D8B0-4EBC-A341-5845423DC221}">
      <dgm:prSet/>
      <dgm:spPr/>
      <dgm:t>
        <a:bodyPr/>
        <a:lstStyle/>
        <a:p>
          <a:pPr rtl="1"/>
          <a:endParaRPr lang="ar-SA"/>
        </a:p>
      </dgm:t>
    </dgm:pt>
    <dgm:pt modelId="{37988CEF-3BD6-4462-BF40-84FA5D1539A2}">
      <dgm:prSet/>
      <dgm:spPr/>
      <dgm:t>
        <a:bodyPr/>
        <a:lstStyle/>
        <a:p>
          <a:pPr rtl="1"/>
          <a:r>
            <a:rPr lang="ar-SA" b="1" dirty="0" smtClean="0"/>
            <a:t>نضع في الأنبوبة الثانية ( الكنترول) 1مل حمض </a:t>
          </a:r>
          <a:r>
            <a:rPr lang="ar-SA" b="1" dirty="0" err="1" smtClean="0"/>
            <a:t>الخليك</a:t>
          </a:r>
          <a:r>
            <a:rPr lang="ar-SA" b="1" dirty="0" smtClean="0"/>
            <a:t> + 3 نقاط أحمر </a:t>
          </a:r>
          <a:r>
            <a:rPr lang="ar-SA" b="1" dirty="0" err="1" smtClean="0"/>
            <a:t>الفينول</a:t>
          </a:r>
          <a:r>
            <a:rPr lang="ar-SA" b="1" dirty="0" smtClean="0"/>
            <a:t> + بلورات مادة التفاعل </a:t>
          </a:r>
          <a:endParaRPr lang="en-US" dirty="0"/>
        </a:p>
      </dgm:t>
    </dgm:pt>
    <dgm:pt modelId="{3DEDD736-D83B-405D-B168-4DF83AE10D84}" type="parTrans" cxnId="{E967CCCE-F727-41D6-A339-298C7EA5E2E6}">
      <dgm:prSet/>
      <dgm:spPr/>
      <dgm:t>
        <a:bodyPr/>
        <a:lstStyle/>
        <a:p>
          <a:pPr rtl="1"/>
          <a:endParaRPr lang="ar-SA"/>
        </a:p>
      </dgm:t>
    </dgm:pt>
    <dgm:pt modelId="{954C751A-CFA0-4D9E-9BA6-E10685B3F3AB}" type="sibTrans" cxnId="{E967CCCE-F727-41D6-A339-298C7EA5E2E6}">
      <dgm:prSet/>
      <dgm:spPr/>
      <dgm:t>
        <a:bodyPr/>
        <a:lstStyle/>
        <a:p>
          <a:pPr rtl="1"/>
          <a:endParaRPr lang="ar-SA"/>
        </a:p>
      </dgm:t>
    </dgm:pt>
    <dgm:pt modelId="{9F4BC882-49AB-4AAE-A571-6B201D99AB11}">
      <dgm:prSet/>
      <dgm:spPr/>
      <dgm:t>
        <a:bodyPr/>
        <a:lstStyle/>
        <a:p>
          <a:pPr rtl="1"/>
          <a:r>
            <a:rPr lang="ar-SA" b="1" dirty="0" smtClean="0"/>
            <a:t>نضع الأنبوبتين في حمام مائي في درجة 35 – 40 </a:t>
          </a:r>
          <a:r>
            <a:rPr lang="ar-SA" b="1" dirty="0" err="1" smtClean="0"/>
            <a:t>م</a:t>
          </a:r>
          <a:r>
            <a:rPr lang="ar-SA" b="1" dirty="0" smtClean="0"/>
            <a:t> من 10 إلى 15 دقيقة حتى يتغير اللون.</a:t>
          </a:r>
          <a:endParaRPr lang="en-US" dirty="0"/>
        </a:p>
      </dgm:t>
    </dgm:pt>
    <dgm:pt modelId="{AA42C06E-52AE-4D32-B083-730ECED597CC}" type="parTrans" cxnId="{B6C43D34-6309-4425-8BF6-D20597A012D8}">
      <dgm:prSet/>
      <dgm:spPr/>
      <dgm:t>
        <a:bodyPr/>
        <a:lstStyle/>
        <a:p>
          <a:pPr rtl="1"/>
          <a:endParaRPr lang="ar-SA"/>
        </a:p>
      </dgm:t>
    </dgm:pt>
    <dgm:pt modelId="{2B9D9684-87B1-4305-826D-89AEB2C533B9}" type="sibTrans" cxnId="{B6C43D34-6309-4425-8BF6-D20597A012D8}">
      <dgm:prSet/>
      <dgm:spPr/>
      <dgm:t>
        <a:bodyPr/>
        <a:lstStyle/>
        <a:p>
          <a:pPr rtl="1"/>
          <a:endParaRPr lang="ar-SA"/>
        </a:p>
      </dgm:t>
    </dgm:pt>
    <dgm:pt modelId="{5BF75EE5-B95C-4CF9-9D82-38496DA0E0D4}" type="pres">
      <dgm:prSet presAssocID="{7EB7247B-55BA-4D5B-8B10-AD02D9F9909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C551CD62-A5CF-413B-91CD-A1EB5ED77254}" type="pres">
      <dgm:prSet presAssocID="{CAF4FA45-3B44-4BA2-9E42-740E4777BC9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947671E-35F9-4EEB-BA74-517BE58048FE}" type="pres">
      <dgm:prSet presAssocID="{3BD4F56D-5817-498E-A194-8E26DB1131C9}" presName="spacer" presStyleCnt="0"/>
      <dgm:spPr/>
    </dgm:pt>
    <dgm:pt modelId="{F673BC11-C504-457E-92A1-826AF315BBB1}" type="pres">
      <dgm:prSet presAssocID="{37988CEF-3BD6-4462-BF40-84FA5D1539A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7B40919-9AFE-48EF-89B1-02E1BE82FA5A}" type="pres">
      <dgm:prSet presAssocID="{954C751A-CFA0-4D9E-9BA6-E10685B3F3AB}" presName="spacer" presStyleCnt="0"/>
      <dgm:spPr/>
    </dgm:pt>
    <dgm:pt modelId="{6AF7506D-2522-489D-8E2F-4A77252F8A55}" type="pres">
      <dgm:prSet presAssocID="{9F4BC882-49AB-4AAE-A571-6B201D99AB1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4E3D9350-D8B0-4EBC-A341-5845423DC221}" srcId="{7EB7247B-55BA-4D5B-8B10-AD02D9F99097}" destId="{CAF4FA45-3B44-4BA2-9E42-740E4777BC98}" srcOrd="0" destOrd="0" parTransId="{619C988D-F89D-4DF9-9D15-700F346C4B57}" sibTransId="{3BD4F56D-5817-498E-A194-8E26DB1131C9}"/>
    <dgm:cxn modelId="{8B46E224-2AB4-415E-86A2-26E0BA66C32F}" type="presOf" srcId="{7EB7247B-55BA-4D5B-8B10-AD02D9F99097}" destId="{5BF75EE5-B95C-4CF9-9D82-38496DA0E0D4}" srcOrd="0" destOrd="0" presId="urn:microsoft.com/office/officeart/2005/8/layout/vList2"/>
    <dgm:cxn modelId="{B6C43D34-6309-4425-8BF6-D20597A012D8}" srcId="{7EB7247B-55BA-4D5B-8B10-AD02D9F99097}" destId="{9F4BC882-49AB-4AAE-A571-6B201D99AB11}" srcOrd="2" destOrd="0" parTransId="{AA42C06E-52AE-4D32-B083-730ECED597CC}" sibTransId="{2B9D9684-87B1-4305-826D-89AEB2C533B9}"/>
    <dgm:cxn modelId="{D82C1759-FE6A-42DE-AC1D-136E2F6B4205}" type="presOf" srcId="{37988CEF-3BD6-4462-BF40-84FA5D1539A2}" destId="{F673BC11-C504-457E-92A1-826AF315BBB1}" srcOrd="0" destOrd="0" presId="urn:microsoft.com/office/officeart/2005/8/layout/vList2"/>
    <dgm:cxn modelId="{D13AAE19-87BD-4073-A661-6CF45E377C29}" type="presOf" srcId="{CAF4FA45-3B44-4BA2-9E42-740E4777BC98}" destId="{C551CD62-A5CF-413B-91CD-A1EB5ED77254}" srcOrd="0" destOrd="0" presId="urn:microsoft.com/office/officeart/2005/8/layout/vList2"/>
    <dgm:cxn modelId="{E967CCCE-F727-41D6-A339-298C7EA5E2E6}" srcId="{7EB7247B-55BA-4D5B-8B10-AD02D9F99097}" destId="{37988CEF-3BD6-4462-BF40-84FA5D1539A2}" srcOrd="1" destOrd="0" parTransId="{3DEDD736-D83B-405D-B168-4DF83AE10D84}" sibTransId="{954C751A-CFA0-4D9E-9BA6-E10685B3F3AB}"/>
    <dgm:cxn modelId="{3648B196-B8D1-422A-AFA6-E30C6D3A3C07}" type="presOf" srcId="{9F4BC882-49AB-4AAE-A571-6B201D99AB11}" destId="{6AF7506D-2522-489D-8E2F-4A77252F8A55}" srcOrd="0" destOrd="0" presId="urn:microsoft.com/office/officeart/2005/8/layout/vList2"/>
    <dgm:cxn modelId="{B278F590-CE80-4964-8795-22A6903CE677}" type="presParOf" srcId="{5BF75EE5-B95C-4CF9-9D82-38496DA0E0D4}" destId="{C551CD62-A5CF-413B-91CD-A1EB5ED77254}" srcOrd="0" destOrd="0" presId="urn:microsoft.com/office/officeart/2005/8/layout/vList2"/>
    <dgm:cxn modelId="{BB8F6897-EA65-41B4-99D4-4C5BBD754426}" type="presParOf" srcId="{5BF75EE5-B95C-4CF9-9D82-38496DA0E0D4}" destId="{C947671E-35F9-4EEB-BA74-517BE58048FE}" srcOrd="1" destOrd="0" presId="urn:microsoft.com/office/officeart/2005/8/layout/vList2"/>
    <dgm:cxn modelId="{58E84CBA-84DD-4649-AE77-1C5959651A00}" type="presParOf" srcId="{5BF75EE5-B95C-4CF9-9D82-38496DA0E0D4}" destId="{F673BC11-C504-457E-92A1-826AF315BBB1}" srcOrd="2" destOrd="0" presId="urn:microsoft.com/office/officeart/2005/8/layout/vList2"/>
    <dgm:cxn modelId="{EDF1A598-6FBD-48B7-85BD-5E5A58696F93}" type="presParOf" srcId="{5BF75EE5-B95C-4CF9-9D82-38496DA0E0D4}" destId="{27B40919-9AFE-48EF-89B1-02E1BE82FA5A}" srcOrd="3" destOrd="0" presId="urn:microsoft.com/office/officeart/2005/8/layout/vList2"/>
    <dgm:cxn modelId="{74E2B027-008D-4EAD-AA51-BA235E7FA6A9}" type="presParOf" srcId="{5BF75EE5-B95C-4CF9-9D82-38496DA0E0D4}" destId="{6AF7506D-2522-489D-8E2F-4A77252F8A5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51AFDC-FDAB-4CD2-AD13-A4B84F28AD15}">
      <dsp:nvSpPr>
        <dsp:cNvPr id="0" name=""/>
        <dsp:cNvSpPr/>
      </dsp:nvSpPr>
      <dsp:spPr>
        <a:xfrm>
          <a:off x="0" y="514257"/>
          <a:ext cx="8229600" cy="17953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err="1" smtClean="0"/>
            <a:t>لايستطيع</a:t>
          </a:r>
          <a:r>
            <a:rPr lang="ar-SA" sz="3100" kern="1200" dirty="0" smtClean="0"/>
            <a:t> النبات امتصاص النيتروجين </a:t>
          </a:r>
          <a:r>
            <a:rPr lang="ar-SA" sz="3100" kern="1200" dirty="0" err="1" smtClean="0"/>
            <a:t>الا</a:t>
          </a:r>
          <a:r>
            <a:rPr lang="ar-SA" sz="3100" kern="1200" dirty="0" smtClean="0"/>
            <a:t> على شكل </a:t>
          </a:r>
          <a:r>
            <a:rPr lang="ar-SA" sz="3100" kern="1200" dirty="0" err="1" smtClean="0"/>
            <a:t>امونيا</a:t>
          </a:r>
          <a:r>
            <a:rPr lang="ar-SA" sz="3100" kern="1200" dirty="0" smtClean="0"/>
            <a:t> حيث </a:t>
          </a:r>
          <a:r>
            <a:rPr lang="ar-SA" sz="3100" kern="1200" dirty="0" err="1" smtClean="0"/>
            <a:t>ان</a:t>
          </a:r>
          <a:r>
            <a:rPr lang="ar-SA" sz="3100" kern="1200" dirty="0" smtClean="0"/>
            <a:t> </a:t>
          </a:r>
          <a:r>
            <a:rPr lang="ar-SA" sz="3100" kern="1200" dirty="0" err="1" smtClean="0"/>
            <a:t>الامونيا</a:t>
          </a:r>
          <a:r>
            <a:rPr lang="ar-SA" sz="3100" kern="1200" dirty="0" smtClean="0"/>
            <a:t> </a:t>
          </a:r>
          <a:r>
            <a:rPr lang="ar-SA" sz="3100" kern="1200" dirty="0" err="1" smtClean="0"/>
            <a:t>مهمه</a:t>
          </a:r>
          <a:r>
            <a:rPr lang="ar-SA" sz="3100" kern="1200" dirty="0" smtClean="0"/>
            <a:t> لبناء </a:t>
          </a:r>
          <a:r>
            <a:rPr lang="ar-SA" sz="3100" kern="1200" dirty="0" err="1" smtClean="0"/>
            <a:t>الاحماض</a:t>
          </a:r>
          <a:r>
            <a:rPr lang="ar-SA" sz="3100" kern="1200" dirty="0" smtClean="0"/>
            <a:t> </a:t>
          </a:r>
          <a:r>
            <a:rPr lang="ar-SA" sz="3100" kern="1200" dirty="0" err="1" smtClean="0"/>
            <a:t>الامينية</a:t>
          </a:r>
          <a:r>
            <a:rPr lang="ar-SA" sz="3100" kern="1200" dirty="0" smtClean="0"/>
            <a:t> المختلفة</a:t>
          </a:r>
          <a:endParaRPr lang="ar-SA" sz="3100" kern="1200" dirty="0"/>
        </a:p>
      </dsp:txBody>
      <dsp:txXfrm>
        <a:off x="87642" y="601899"/>
        <a:ext cx="8054316" cy="1620080"/>
      </dsp:txXfrm>
    </dsp:sp>
    <dsp:sp modelId="{F66AA475-6762-4257-A366-4259B9FB4362}">
      <dsp:nvSpPr>
        <dsp:cNvPr id="0" name=""/>
        <dsp:cNvSpPr/>
      </dsp:nvSpPr>
      <dsp:spPr>
        <a:xfrm>
          <a:off x="0" y="2398902"/>
          <a:ext cx="8229600" cy="17953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err="1" smtClean="0"/>
            <a:t>ماهي</a:t>
          </a:r>
          <a:r>
            <a:rPr lang="ar-SA" sz="3100" kern="1200" dirty="0" smtClean="0"/>
            <a:t> </a:t>
          </a:r>
          <a:r>
            <a:rPr lang="ar-SA" sz="3100" kern="1200" dirty="0" err="1" smtClean="0"/>
            <a:t>الاميدات</a:t>
          </a:r>
          <a:r>
            <a:rPr lang="ar-SA" sz="3100" kern="1200" dirty="0" smtClean="0"/>
            <a:t> ؟ </a:t>
          </a:r>
        </a:p>
        <a:p>
          <a:pPr lvl="0"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هي مركبات عضوية تحتوي على مجموعة وظيفية تسمى </a:t>
          </a:r>
          <a:r>
            <a:rPr lang="ar-SA" sz="3100" kern="1200" dirty="0" err="1" smtClean="0"/>
            <a:t>الاميد</a:t>
          </a:r>
          <a:r>
            <a:rPr lang="ar-SA" sz="3100" kern="1200" dirty="0" smtClean="0"/>
            <a:t> وهي عبارة عن مجموعة </a:t>
          </a:r>
          <a:r>
            <a:rPr lang="ar-SA" sz="3100" kern="1200" dirty="0" err="1" smtClean="0"/>
            <a:t>كربونيل</a:t>
          </a:r>
          <a:r>
            <a:rPr lang="ar-SA" sz="3100" kern="1200" dirty="0" smtClean="0"/>
            <a:t> متصلة بمجموعة </a:t>
          </a:r>
          <a:r>
            <a:rPr lang="ar-SA" sz="3100" kern="1200" dirty="0" err="1" smtClean="0"/>
            <a:t>امين</a:t>
          </a:r>
          <a:endParaRPr lang="ar-SA" sz="3100" kern="1200" dirty="0" smtClean="0"/>
        </a:p>
      </dsp:txBody>
      <dsp:txXfrm>
        <a:off x="87642" y="2486544"/>
        <a:ext cx="8054316" cy="16200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0D208-D048-48B1-A794-80460526A307}">
      <dsp:nvSpPr>
        <dsp:cNvPr id="0" name=""/>
        <dsp:cNvSpPr/>
      </dsp:nvSpPr>
      <dsp:spPr>
        <a:xfrm>
          <a:off x="0" y="71142"/>
          <a:ext cx="8229600" cy="1081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يعمل إنزيم </a:t>
          </a:r>
          <a:r>
            <a:rPr lang="ar-SA" sz="2800" b="1" kern="1200" dirty="0" err="1" smtClean="0"/>
            <a:t>اليورييز</a:t>
          </a:r>
          <a:r>
            <a:rPr lang="ar-SA" sz="2800" b="1" kern="1200" dirty="0" smtClean="0"/>
            <a:t> على الرابطة </a:t>
          </a:r>
          <a:r>
            <a:rPr lang="ar-SA" sz="2800" b="1" kern="1200" dirty="0" err="1" smtClean="0"/>
            <a:t>الأميدية</a:t>
          </a:r>
          <a:r>
            <a:rPr lang="ar-SA" sz="2800" b="1" kern="1200" dirty="0" smtClean="0"/>
            <a:t> ( </a:t>
          </a:r>
          <a:r>
            <a:rPr lang="ar-SA" sz="2800" b="1" kern="1200" dirty="0" err="1" smtClean="0"/>
            <a:t>الكربونيتروجينية</a:t>
          </a:r>
          <a:r>
            <a:rPr lang="ar-SA" sz="2800" b="1" kern="1200" dirty="0" smtClean="0"/>
            <a:t> ) حيث يحفز تحلل </a:t>
          </a:r>
          <a:r>
            <a:rPr lang="ar-SA" sz="2800" b="1" kern="1200" dirty="0" err="1" smtClean="0"/>
            <a:t>اليوريا</a:t>
          </a:r>
          <a:r>
            <a:rPr lang="ar-SA" sz="2800" b="1" kern="1200" dirty="0" smtClean="0"/>
            <a:t> إلى </a:t>
          </a:r>
          <a:r>
            <a:rPr lang="ar-SA" sz="2800" b="1" kern="1200" dirty="0" err="1" smtClean="0"/>
            <a:t>أمونيا</a:t>
          </a:r>
          <a:r>
            <a:rPr lang="ar-SA" sz="2800" b="1" kern="1200" dirty="0" smtClean="0"/>
            <a:t> وثاني </a:t>
          </a:r>
          <a:r>
            <a:rPr lang="ar-SA" sz="2800" b="1" kern="1200" dirty="0" err="1" smtClean="0"/>
            <a:t>اوكسيد</a:t>
          </a:r>
          <a:r>
            <a:rPr lang="ar-SA" sz="2800" b="1" kern="1200" dirty="0" smtClean="0"/>
            <a:t> الكربون.</a:t>
          </a:r>
          <a:endParaRPr lang="ar-SA" sz="2800" kern="1200" dirty="0"/>
        </a:p>
      </dsp:txBody>
      <dsp:txXfrm>
        <a:off x="52774" y="123916"/>
        <a:ext cx="8124052" cy="975532"/>
      </dsp:txXfrm>
    </dsp:sp>
    <dsp:sp modelId="{61714E1B-E817-4FE6-BDB2-0E5554A659F3}">
      <dsp:nvSpPr>
        <dsp:cNvPr id="0" name=""/>
        <dsp:cNvSpPr/>
      </dsp:nvSpPr>
      <dsp:spPr>
        <a:xfrm>
          <a:off x="0" y="1232862"/>
          <a:ext cx="8229600" cy="1081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الفرق بين الرابطة </a:t>
          </a:r>
          <a:r>
            <a:rPr lang="ar-SA" sz="2800" b="1" kern="1200" dirty="0" err="1" smtClean="0"/>
            <a:t>الببتيدية</a:t>
          </a:r>
          <a:r>
            <a:rPr lang="ar-SA" sz="2800" b="1" kern="1200" dirty="0" smtClean="0"/>
            <a:t> والرابطة </a:t>
          </a:r>
          <a:r>
            <a:rPr lang="ar-SA" sz="2800" b="1" kern="1200" dirty="0" err="1" smtClean="0"/>
            <a:t>الأميدية</a:t>
          </a:r>
          <a:r>
            <a:rPr lang="ar-SA" sz="2800" b="1" kern="1200" dirty="0" smtClean="0"/>
            <a:t>:</a:t>
          </a:r>
          <a:endParaRPr lang="en-US" sz="2800" kern="1200" dirty="0"/>
        </a:p>
      </dsp:txBody>
      <dsp:txXfrm>
        <a:off x="52774" y="1285636"/>
        <a:ext cx="8124052" cy="975532"/>
      </dsp:txXfrm>
    </dsp:sp>
    <dsp:sp modelId="{F89A71FB-338E-49E6-A2A8-0B1888E51D3E}">
      <dsp:nvSpPr>
        <dsp:cNvPr id="0" name=""/>
        <dsp:cNvSpPr/>
      </dsp:nvSpPr>
      <dsp:spPr>
        <a:xfrm>
          <a:off x="0" y="2394582"/>
          <a:ext cx="8229600" cy="1081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الرابطة </a:t>
          </a:r>
          <a:r>
            <a:rPr lang="ar-SA" sz="2800" b="1" kern="1200" dirty="0" err="1" smtClean="0"/>
            <a:t>الببتيدية</a:t>
          </a:r>
          <a:r>
            <a:rPr lang="ar-SA" sz="2800" b="1" kern="1200" dirty="0" smtClean="0"/>
            <a:t> </a:t>
          </a:r>
          <a:endParaRPr lang="en-US" sz="2800" kern="1200" dirty="0"/>
        </a:p>
      </dsp:txBody>
      <dsp:txXfrm>
        <a:off x="52774" y="2447356"/>
        <a:ext cx="8124052" cy="975532"/>
      </dsp:txXfrm>
    </dsp:sp>
    <dsp:sp modelId="{F9573AA0-A9DC-4382-9D6F-DE1B89C0FEB7}">
      <dsp:nvSpPr>
        <dsp:cNvPr id="0" name=""/>
        <dsp:cNvSpPr/>
      </dsp:nvSpPr>
      <dsp:spPr>
        <a:xfrm>
          <a:off x="0" y="3556302"/>
          <a:ext cx="8229600" cy="1081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الرابطة </a:t>
          </a:r>
          <a:r>
            <a:rPr lang="ar-SA" sz="2800" b="1" kern="1200" dirty="0" err="1" smtClean="0"/>
            <a:t>الأميدية</a:t>
          </a:r>
          <a:r>
            <a:rPr lang="ar-SA" sz="2800" b="1" kern="1200" dirty="0" smtClean="0"/>
            <a:t> </a:t>
          </a:r>
          <a:endParaRPr lang="en-US" sz="2800" kern="1200" dirty="0"/>
        </a:p>
      </dsp:txBody>
      <dsp:txXfrm>
        <a:off x="52774" y="3609076"/>
        <a:ext cx="8124052" cy="9755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2E3764-944D-46BB-83CD-12F80CCC8273}">
      <dsp:nvSpPr>
        <dsp:cNvPr id="0" name=""/>
        <dsp:cNvSpPr/>
      </dsp:nvSpPr>
      <dsp:spPr>
        <a:xfrm>
          <a:off x="0" y="9900"/>
          <a:ext cx="8229600" cy="11231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b="1" kern="1200" dirty="0" smtClean="0"/>
            <a:t>طريقة العمل </a:t>
          </a:r>
          <a:endParaRPr lang="ar-SA" sz="4800" kern="1200" dirty="0"/>
        </a:p>
      </dsp:txBody>
      <dsp:txXfrm>
        <a:off x="54830" y="64730"/>
        <a:ext cx="8119940" cy="10135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1CD62-A5CF-413B-91CD-A1EB5ED77254}">
      <dsp:nvSpPr>
        <dsp:cNvPr id="0" name=""/>
        <dsp:cNvSpPr/>
      </dsp:nvSpPr>
      <dsp:spPr>
        <a:xfrm>
          <a:off x="0" y="602862"/>
          <a:ext cx="8229600" cy="111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في الأنبوبة الأولى نضع 2 مل من الإنزيم + 1 مل حمض </a:t>
          </a:r>
          <a:r>
            <a:rPr lang="ar-SA" sz="2800" b="1" kern="1200" dirty="0" err="1" smtClean="0"/>
            <a:t>الخليك</a:t>
          </a:r>
          <a:r>
            <a:rPr lang="ar-SA" sz="2800" b="1" kern="1200" dirty="0" smtClean="0"/>
            <a:t> + 3 نقاط أحمر </a:t>
          </a:r>
          <a:r>
            <a:rPr lang="ar-SA" sz="2800" b="1" kern="1200" dirty="0" err="1" smtClean="0"/>
            <a:t>الفينول</a:t>
          </a:r>
          <a:r>
            <a:rPr lang="ar-SA" sz="2800" b="1" kern="1200" dirty="0" smtClean="0"/>
            <a:t> + بلورات مادة التفاعل ( </a:t>
          </a:r>
          <a:r>
            <a:rPr lang="ar-SA" sz="2800" b="1" kern="1200" dirty="0" err="1" smtClean="0"/>
            <a:t>اليوريا</a:t>
          </a:r>
          <a:r>
            <a:rPr lang="ar-SA" sz="2800" b="1" kern="1200" dirty="0" smtClean="0"/>
            <a:t> ) كمية بسيطة</a:t>
          </a:r>
          <a:endParaRPr lang="en-US" sz="2800" kern="1200" dirty="0"/>
        </a:p>
      </dsp:txBody>
      <dsp:txXfrm>
        <a:off x="54373" y="657235"/>
        <a:ext cx="8120854" cy="1005094"/>
      </dsp:txXfrm>
    </dsp:sp>
    <dsp:sp modelId="{F673BC11-C504-457E-92A1-826AF315BBB1}">
      <dsp:nvSpPr>
        <dsp:cNvPr id="0" name=""/>
        <dsp:cNvSpPr/>
      </dsp:nvSpPr>
      <dsp:spPr>
        <a:xfrm>
          <a:off x="0" y="1797342"/>
          <a:ext cx="8229600" cy="111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نضع في الأنبوبة الثانية ( الكنترول) 1مل حمض </a:t>
          </a:r>
          <a:r>
            <a:rPr lang="ar-SA" sz="2800" b="1" kern="1200" dirty="0" err="1" smtClean="0"/>
            <a:t>الخليك</a:t>
          </a:r>
          <a:r>
            <a:rPr lang="ar-SA" sz="2800" b="1" kern="1200" dirty="0" smtClean="0"/>
            <a:t> + 3 نقاط أحمر </a:t>
          </a:r>
          <a:r>
            <a:rPr lang="ar-SA" sz="2800" b="1" kern="1200" dirty="0" err="1" smtClean="0"/>
            <a:t>الفينول</a:t>
          </a:r>
          <a:r>
            <a:rPr lang="ar-SA" sz="2800" b="1" kern="1200" dirty="0" smtClean="0"/>
            <a:t> + بلورات مادة التفاعل </a:t>
          </a:r>
          <a:endParaRPr lang="en-US" sz="2800" kern="1200" dirty="0"/>
        </a:p>
      </dsp:txBody>
      <dsp:txXfrm>
        <a:off x="54373" y="1851715"/>
        <a:ext cx="8120854" cy="1005094"/>
      </dsp:txXfrm>
    </dsp:sp>
    <dsp:sp modelId="{6AF7506D-2522-489D-8E2F-4A77252F8A55}">
      <dsp:nvSpPr>
        <dsp:cNvPr id="0" name=""/>
        <dsp:cNvSpPr/>
      </dsp:nvSpPr>
      <dsp:spPr>
        <a:xfrm>
          <a:off x="0" y="2991822"/>
          <a:ext cx="8229600" cy="111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نضع الأنبوبتين في حمام مائي في درجة 35 – 40 </a:t>
          </a:r>
          <a:r>
            <a:rPr lang="ar-SA" sz="2800" b="1" kern="1200" dirty="0" err="1" smtClean="0"/>
            <a:t>م</a:t>
          </a:r>
          <a:r>
            <a:rPr lang="ar-SA" sz="2800" b="1" kern="1200" dirty="0" smtClean="0"/>
            <a:t> من 10 إلى 15 دقيقة حتى يتغير اللون.</a:t>
          </a:r>
          <a:endParaRPr lang="en-US" sz="2800" kern="1200" dirty="0"/>
        </a:p>
      </dsp:txBody>
      <dsp:txXfrm>
        <a:off x="54373" y="3046195"/>
        <a:ext cx="8120854" cy="1005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2/6/1438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2/6/1438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2/6/1438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2/6/1438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2/6/1438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2/6/1438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الأيقونة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2/6/1438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2/6/1438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تحلل البروتين بواسطة </a:t>
            </a:r>
            <a:r>
              <a:rPr lang="ar-SA" b="1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انزيم</a:t>
            </a:r>
            <a:r>
              <a:rPr lang="ar-SA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ar-SA" b="1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اليوريز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rease work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857232"/>
            <a:ext cx="6786610" cy="500066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lipas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680" y="1268760"/>
            <a:ext cx="5857916" cy="4071966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معلومة </a:t>
            </a:r>
            <a:r>
              <a:rPr lang="ar-SA" smtClean="0"/>
              <a:t>اضافية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الرابط </a:t>
            </a:r>
            <a:r>
              <a:rPr lang="ar-SA" dirty="0" err="1" smtClean="0"/>
              <a:t>البيبتيدي</a:t>
            </a:r>
            <a:r>
              <a:rPr lang="ar-SA" dirty="0" smtClean="0"/>
              <a:t> : وهي </a:t>
            </a:r>
            <a:r>
              <a:rPr lang="ar-SA" dirty="0" err="1" smtClean="0"/>
              <a:t>الاصرة</a:t>
            </a:r>
            <a:r>
              <a:rPr lang="ar-SA" dirty="0" smtClean="0"/>
              <a:t> التي تتشكل بين </a:t>
            </a:r>
            <a:r>
              <a:rPr lang="ar-SA" dirty="0" err="1" smtClean="0"/>
              <a:t>جزيئتين</a:t>
            </a:r>
            <a:r>
              <a:rPr lang="ar-SA" dirty="0" smtClean="0"/>
              <a:t> عندما تتفاعل مجموعة </a:t>
            </a:r>
            <a:r>
              <a:rPr lang="ar-SA" dirty="0" err="1" smtClean="0"/>
              <a:t>الكربوكسيل</a:t>
            </a:r>
            <a:r>
              <a:rPr lang="ar-SA" dirty="0" smtClean="0"/>
              <a:t> </a:t>
            </a:r>
            <a:r>
              <a:rPr lang="ar-SA" dirty="0" err="1" smtClean="0"/>
              <a:t>للجزيئة</a:t>
            </a:r>
            <a:r>
              <a:rPr lang="ar-SA" dirty="0" smtClean="0"/>
              <a:t> الأولى مع مجموعة </a:t>
            </a:r>
            <a:r>
              <a:rPr lang="ar-SA" dirty="0" err="1" smtClean="0"/>
              <a:t>الامينو</a:t>
            </a:r>
            <a:r>
              <a:rPr lang="ar-SA" dirty="0" smtClean="0"/>
              <a:t> </a:t>
            </a:r>
            <a:r>
              <a:rPr lang="ar-SA" dirty="0" err="1" smtClean="0"/>
              <a:t>للجزيئة</a:t>
            </a:r>
            <a:r>
              <a:rPr lang="ar-SA" dirty="0" smtClean="0"/>
              <a:t> الثانية محررة </a:t>
            </a:r>
            <a:r>
              <a:rPr lang="ar-SA" dirty="0" err="1" smtClean="0"/>
              <a:t>جزيئة</a:t>
            </a:r>
            <a:r>
              <a:rPr lang="ar-SA" dirty="0" smtClean="0"/>
              <a:t> الماء (</a:t>
            </a:r>
            <a:r>
              <a:rPr lang="en-US" dirty="0" smtClean="0"/>
              <a:t>H2O) </a:t>
            </a:r>
            <a:r>
              <a:rPr lang="ar-SA" dirty="0" smtClean="0"/>
              <a:t>ويدعى هذا التفاعل بالتآلف الجاف وكذلك يسمى (تفاعل التكثيف) ويحدث بين </a:t>
            </a:r>
            <a:r>
              <a:rPr lang="ar-SA" dirty="0" err="1" smtClean="0"/>
              <a:t>الاحماض</a:t>
            </a:r>
            <a:r>
              <a:rPr lang="ar-SA" dirty="0" smtClean="0"/>
              <a:t> </a:t>
            </a:r>
            <a:r>
              <a:rPr lang="ar-SA" dirty="0" err="1" smtClean="0"/>
              <a:t>الامينية</a:t>
            </a:r>
            <a:r>
              <a:rPr lang="ar-SA" dirty="0" smtClean="0"/>
              <a:t>. أن الآصرة الناتجة من هذا التفاعل وهي </a:t>
            </a:r>
            <a:r>
              <a:rPr lang="en-US" dirty="0" smtClean="0"/>
              <a:t>CO-NH </a:t>
            </a:r>
            <a:r>
              <a:rPr lang="ar-SA" dirty="0" smtClean="0"/>
              <a:t>تسمى </a:t>
            </a:r>
            <a:r>
              <a:rPr lang="ar-SA" dirty="0" err="1" smtClean="0"/>
              <a:t>الاصرة</a:t>
            </a:r>
            <a:r>
              <a:rPr lang="ar-SA" dirty="0" smtClean="0"/>
              <a:t> </a:t>
            </a:r>
            <a:r>
              <a:rPr lang="ar-SA" dirty="0" err="1" smtClean="0"/>
              <a:t>البيبتيدية</a:t>
            </a:r>
            <a:r>
              <a:rPr lang="ar-SA" dirty="0" smtClean="0"/>
              <a:t> وتدعى </a:t>
            </a:r>
            <a:r>
              <a:rPr lang="ar-SA" dirty="0" err="1" smtClean="0"/>
              <a:t>الجزيئة</a:t>
            </a:r>
            <a:r>
              <a:rPr lang="ar-SA" dirty="0" smtClean="0"/>
              <a:t> الناتجة </a:t>
            </a:r>
            <a:r>
              <a:rPr lang="ar-SA" dirty="0" err="1" smtClean="0"/>
              <a:t>بالأميد</a:t>
            </a:r>
            <a:r>
              <a:rPr lang="ar-SA" dirty="0" smtClean="0"/>
              <a:t>،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جزيء </a:t>
            </a:r>
            <a:r>
              <a:rPr lang="ar-SA" dirty="0" err="1" smtClean="0"/>
              <a:t>الاميد</a:t>
            </a:r>
            <a:endParaRPr lang="ar-SA" dirty="0"/>
          </a:p>
        </p:txBody>
      </p:sp>
      <p:pic>
        <p:nvPicPr>
          <p:cNvPr id="4" name="الاميدات" descr="الاميد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8935" y="1600200"/>
            <a:ext cx="5746129" cy="4708525"/>
          </a:xfrm>
        </p:spPr>
      </p:pic>
      <p:pic>
        <p:nvPicPr>
          <p:cNvPr id="7" name="Picture 2" descr="http://upload.wikimedia.org/wikipedia/commons/7/72/Amid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285728"/>
            <a:ext cx="1861912" cy="12620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إنزيم </a:t>
            </a:r>
            <a:r>
              <a:rPr lang="ar-SA" b="1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اليورييز</a:t>
            </a:r>
            <a:endParaRPr lang="ar-SA" dirty="0"/>
          </a:p>
        </p:txBody>
      </p:sp>
      <p:graphicFrame>
        <p:nvGraphicFramePr>
          <p:cNvPr id="7" name="عنصر نائب للمحتوى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1506" name="Picture 2" descr="1"/>
          <p:cNvPicPr>
            <a:picLocks noChangeAspect="1" noChangeArrowheads="1"/>
          </p:cNvPicPr>
          <p:nvPr/>
        </p:nvPicPr>
        <p:blipFill>
          <a:blip r:embed="rId7"/>
          <a:srcRect t="29529" b="25807"/>
          <a:stretch>
            <a:fillRect/>
          </a:stretch>
        </p:blipFill>
        <p:spPr bwMode="auto">
          <a:xfrm>
            <a:off x="3214678" y="4143380"/>
            <a:ext cx="2757498" cy="71438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1507" name="Picture 3" descr="2"/>
          <p:cNvPicPr>
            <a:picLocks noChangeAspect="1" noChangeArrowheads="1"/>
          </p:cNvPicPr>
          <p:nvPr/>
        </p:nvPicPr>
        <p:blipFill>
          <a:blip r:embed="rId8"/>
          <a:srcRect t="20000" b="20000"/>
          <a:stretch>
            <a:fillRect/>
          </a:stretch>
        </p:blipFill>
        <p:spPr bwMode="auto">
          <a:xfrm>
            <a:off x="3214678" y="5214950"/>
            <a:ext cx="2757498" cy="71438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Urease wor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8286807" cy="457203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تجربة الكشف عن عمل إنزيم </a:t>
            </a:r>
            <a:r>
              <a:rPr lang="ar-SA" b="1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اليورييز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الأدوات :</a:t>
            </a:r>
            <a:endParaRPr lang="en-US" dirty="0" smtClean="0"/>
          </a:p>
          <a:p>
            <a:pPr lvl="0"/>
            <a:r>
              <a:rPr lang="ar-SA" b="1" dirty="0" smtClean="0"/>
              <a:t>أنبوبتي اختبار</a:t>
            </a:r>
            <a:endParaRPr lang="en-US" dirty="0" smtClean="0"/>
          </a:p>
          <a:p>
            <a:pPr lvl="0"/>
            <a:r>
              <a:rPr lang="ar-SA" b="1" dirty="0" smtClean="0"/>
              <a:t>إنزيم </a:t>
            </a:r>
            <a:r>
              <a:rPr lang="ar-SA" b="1" dirty="0" err="1" smtClean="0"/>
              <a:t>اليورييز</a:t>
            </a:r>
            <a:endParaRPr lang="en-US" dirty="0" smtClean="0"/>
          </a:p>
          <a:p>
            <a:pPr lvl="0"/>
            <a:r>
              <a:rPr lang="ar-SA" b="1" dirty="0" smtClean="0"/>
              <a:t>بلورات </a:t>
            </a:r>
            <a:r>
              <a:rPr lang="ar-SA" b="1" dirty="0" err="1" smtClean="0"/>
              <a:t>اليوريا</a:t>
            </a:r>
            <a:endParaRPr lang="en-US" dirty="0" smtClean="0"/>
          </a:p>
          <a:p>
            <a:pPr lvl="0"/>
            <a:r>
              <a:rPr lang="ar-SA" b="1" dirty="0" smtClean="0"/>
              <a:t>حمض </a:t>
            </a:r>
            <a:r>
              <a:rPr lang="ar-SA" b="1" dirty="0" err="1" smtClean="0"/>
              <a:t>الخليك</a:t>
            </a:r>
            <a:endParaRPr lang="en-US" dirty="0" smtClean="0"/>
          </a:p>
          <a:p>
            <a:pPr lvl="0"/>
            <a:r>
              <a:rPr lang="ar-SA" b="1" dirty="0" smtClean="0"/>
              <a:t>كاشف أحمر </a:t>
            </a:r>
            <a:r>
              <a:rPr lang="ar-SA" b="1" dirty="0" err="1" smtClean="0"/>
              <a:t>الفينول</a:t>
            </a:r>
            <a:r>
              <a:rPr lang="ar-SA" b="1" dirty="0" smtClean="0"/>
              <a:t> ( </a:t>
            </a:r>
            <a:r>
              <a:rPr lang="en-US" b="1" dirty="0" smtClean="0"/>
              <a:t>Phenol red</a:t>
            </a:r>
            <a:r>
              <a:rPr lang="ar-SA" b="1" dirty="0" smtClean="0"/>
              <a:t> ) </a:t>
            </a:r>
            <a:endParaRPr lang="en-US" dirty="0" smtClean="0"/>
          </a:p>
          <a:p>
            <a:pPr lvl="0"/>
            <a:r>
              <a:rPr lang="ar-SA" b="1" dirty="0" smtClean="0"/>
              <a:t>حمام مائي 35 – 40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رسم تخطيطي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الألوان الخاصة بأحمر </a:t>
            </a:r>
            <a:r>
              <a:rPr lang="ar-SA" b="1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الفينول</a:t>
            </a:r>
            <a:r>
              <a:rPr lang="ar-SA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928662" y="1357298"/>
          <a:ext cx="7286680" cy="3796654"/>
        </p:xfrm>
        <a:graphic>
          <a:graphicData uri="http://schemas.openxmlformats.org/drawingml/2006/table">
            <a:tbl>
              <a:tblPr/>
              <a:tblGrid>
                <a:gridCol w="1357323"/>
                <a:gridCol w="1071570"/>
                <a:gridCol w="3380787"/>
                <a:gridCol w="1477000"/>
              </a:tblGrid>
              <a:tr h="386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Color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Symbol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Description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pH 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+++ 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لون فوشي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قد يكون هذا اللون فوشي أو زهري غامق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Fuschia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This may be fuchsia or "hot"pink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قاعدي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Alkaline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 . . . . . . 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++++ 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أحمر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قد يكون هذا اللون قريب من الخوخي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Red 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This may be a peach color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متعادل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Neutral 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++ 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أصفر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Yellow 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حمضي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Acid 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ذروة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321</TotalTime>
  <Words>229</Words>
  <Application>Microsoft Office PowerPoint</Application>
  <PresentationFormat>عرض على الشاشة (3:4)‏</PresentationFormat>
  <Paragraphs>51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ذروة</vt:lpstr>
      <vt:lpstr>تحلل البروتين بواسطة انزيم اليوريز</vt:lpstr>
      <vt:lpstr>عرض تقديمي في PowerPoint</vt:lpstr>
      <vt:lpstr>معلومة اضافية</vt:lpstr>
      <vt:lpstr>جزيء الاميد</vt:lpstr>
      <vt:lpstr>إنزيم اليورييز</vt:lpstr>
      <vt:lpstr>عرض تقديمي في PowerPoint</vt:lpstr>
      <vt:lpstr>تجربة الكشف عن عمل إنزيم اليورييز</vt:lpstr>
      <vt:lpstr>عرض تقديمي في PowerPoint</vt:lpstr>
      <vt:lpstr>الألوان الخاصة بأحمر الفينول :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إنزيمات التحلل المائي للأميدات ( إنزيم اليورييز)</dc:title>
  <cp:lastModifiedBy>pc</cp:lastModifiedBy>
  <cp:revision>41</cp:revision>
  <dcterms:modified xsi:type="dcterms:W3CDTF">2016-11-05T21:05:04Z</dcterms:modified>
</cp:coreProperties>
</file>