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66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12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0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5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2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9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804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0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77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68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78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8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27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2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1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924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35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5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06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5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C8F0-1D8C-4421-85AA-E72E98424F7F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34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5D7D-D2A9-496F-A7CE-4B5CBACD9DBE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1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9105-01C5-4606-8E21-AF0C22779447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79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2B61-66D3-451C-80B9-51206559FD84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62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3FD3-A017-479F-9C36-8A04F8F797B8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7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3F90-72ED-4D0D-8175-F91E47BE895B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7968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5FBB-9D12-4DEC-A822-09AED5D3538C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72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27D0-3350-43DE-975F-55EAEDD36163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7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86E3-D96B-4347-B412-4CD0A6EE6FA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25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BA2F-8859-4C0C-A269-080EF0CBAF25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1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2E0E-257A-44DE-A420-9DF34BC69C7D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14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27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50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40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49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DD1D-7642-41F2-9DE9-BE66A748174F}" type="datetimeFigureOut">
              <a:rPr lang="ar-SA" smtClean="0"/>
              <a:t>8/5/1443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D82E-21C7-40F0-8BD1-B9DBABD5C7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61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8/5/1443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B9E83-1B8B-4798-8524-503D6E215C98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arm6.static.flickr.com/5234/5907449015_db810a9db9_b.jpg" TargetMode="Externa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arm6.static.flickr.com/5234/5907449015_db810a9db9_b.jpg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hyperlink" Target="https://farm7.static.flickr.com/6126/5918520006_992b7bb431_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67744" y="2420888"/>
            <a:ext cx="471131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 smtClean="0">
                <a:solidFill>
                  <a:prstClr val="white"/>
                </a:solidFill>
              </a:rPr>
              <a:t>المعمل </a:t>
            </a:r>
            <a:r>
              <a:rPr lang="ar-SA" sz="8000" dirty="0" smtClean="0">
                <a:solidFill>
                  <a:prstClr val="white"/>
                </a:solidFill>
              </a:rPr>
              <a:t>5</a:t>
            </a:r>
            <a:endParaRPr lang="ar-SA" sz="8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4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3568" y="3573016"/>
            <a:ext cx="6337300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7030A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7030A0"/>
                </a:solidFill>
                <a:latin typeface="Arial"/>
              </a:rPr>
              <a:t> الدارج 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بوص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altLang="ar-SA" sz="3600" b="1" u="sng" kern="0" dirty="0" err="1">
                <a:solidFill>
                  <a:prstClr val="black"/>
                </a:solidFill>
                <a:latin typeface="Arial"/>
              </a:rPr>
              <a:t>australis</a:t>
            </a:r>
            <a:r>
              <a:rPr lang="ar-SA" altLang="ar-SA" sz="3600" b="1" kern="0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Ge: </a:t>
            </a:r>
            <a:r>
              <a:rPr lang="en-US" altLang="ar-SA" sz="3600" b="1" u="sng" kern="0" dirty="0" err="1">
                <a:solidFill>
                  <a:prstClr val="black"/>
                </a:solidFill>
                <a:latin typeface="Arial"/>
              </a:rPr>
              <a:t>Phragmites</a:t>
            </a:r>
            <a:endParaRPr lang="en-US" altLang="ar-SA" sz="3600" b="1" u="sng" kern="0" dirty="0">
              <a:solidFill>
                <a:prstClr val="black"/>
              </a:solidFill>
              <a:latin typeface="Arial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ar-SA" sz="3600" b="1" kern="0" dirty="0">
                <a:solidFill>
                  <a:srgbClr val="7030A0"/>
                </a:solidFill>
                <a:latin typeface="Arial"/>
              </a:rPr>
              <a:t>Fam</a:t>
            </a:r>
            <a:r>
              <a:rPr lang="en-US" altLang="ar-SA" sz="4000" b="1" dirty="0">
                <a:solidFill>
                  <a:srgbClr val="7030A0"/>
                </a:solidFill>
                <a:latin typeface="Arial" pitchFamily="34" charset="0"/>
              </a:rPr>
              <a:t> : </a:t>
            </a:r>
            <a:r>
              <a:rPr lang="en-US" altLang="ar-SA" sz="4000" b="1" dirty="0" err="1">
                <a:solidFill>
                  <a:prstClr val="black"/>
                </a:solidFill>
                <a:latin typeface="Arial" pitchFamily="34" charset="0"/>
              </a:rPr>
              <a:t>Gramineae</a:t>
            </a:r>
            <a:r>
              <a:rPr lang="ar-SA" altLang="ar-SA" sz="4000" dirty="0" err="1">
                <a:solidFill>
                  <a:srgbClr val="00B050"/>
                </a:solidFill>
                <a:latin typeface="Arial" pitchFamily="34" charset="0"/>
              </a:rPr>
              <a:t>النجيليه</a:t>
            </a:r>
            <a:r>
              <a:rPr lang="ar-SA" altLang="ar-SA" sz="4000" dirty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en-US" altLang="ar-SA" sz="36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416598" y="227546"/>
            <a:ext cx="549275" cy="92392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prstClr val="white"/>
                </a:solidFill>
                <a:latin typeface="Arial"/>
              </a:rPr>
              <a:t>5</a:t>
            </a:r>
            <a:endParaRPr lang="ar-SA" sz="5400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3" y="227545"/>
            <a:ext cx="3197511" cy="28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955"/>
            <a:ext cx="2266578" cy="282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167479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46085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9713"/>
            <a:ext cx="3168352" cy="282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632848" cy="20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15616" y="3284984"/>
            <a:ext cx="6337300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الدارج : </a:t>
            </a:r>
            <a:r>
              <a:rPr lang="ar-SA" altLang="ar-SA" sz="3600" b="1" kern="0" dirty="0" err="1">
                <a:solidFill>
                  <a:prstClr val="black"/>
                </a:solidFill>
                <a:latin typeface="Arial"/>
              </a:rPr>
              <a:t>الداتوره</a:t>
            </a: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600" b="1" u="sng" dirty="0">
                <a:solidFill>
                  <a:srgbClr val="000000"/>
                </a:solidFill>
                <a:latin typeface="Arial" pitchFamily="34" charset="0"/>
              </a:rPr>
              <a:t>Datura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stramonium</a:t>
            </a:r>
            <a:endParaRPr lang="en-US" altLang="ar-SA" sz="36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00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 err="1">
                <a:solidFill>
                  <a:srgbClr val="00B0F0"/>
                </a:solidFill>
                <a:latin typeface="Arial" pitchFamily="34" charset="0"/>
              </a:rPr>
              <a:t>الباذنجانيه</a:t>
            </a:r>
            <a:r>
              <a:rPr lang="ar-SA" altLang="ar-SA" sz="3600" b="1" dirty="0">
                <a:solidFill>
                  <a:srgbClr val="000000"/>
                </a:solidFill>
                <a:latin typeface="Arial" pitchFamily="34" charset="0"/>
              </a:rPr>
              <a:t>   </a:t>
            </a:r>
            <a:r>
              <a:rPr lang="en-US" altLang="ar-SA" sz="3600" b="1" dirty="0" err="1">
                <a:solidFill>
                  <a:srgbClr val="000000"/>
                </a:solidFill>
                <a:latin typeface="Arial" pitchFamily="34" charset="0"/>
              </a:rPr>
              <a:t>Solanaceae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Fam :</a:t>
            </a:r>
            <a:endParaRPr lang="ar-SA" altLang="ar-SA" sz="2400" b="1" kern="0" dirty="0">
              <a:solidFill>
                <a:srgbClr val="99CC00"/>
              </a:solidFill>
              <a:latin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>
                <a:solidFill>
                  <a:srgbClr val="00B0F0"/>
                </a:solidFill>
                <a:latin typeface="Arial"/>
              </a:rPr>
              <a:t>1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738"/>
            <a:ext cx="3962559" cy="277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11960" y="1930578"/>
            <a:ext cx="4572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أعشاب 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السيقان- خضراء اللون قوية وكبيرة وبريه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الأوراق- كبيرة معنقة بيضاوية الشكل متبادلة</a:t>
            </a:r>
            <a:r>
              <a:rPr lang="ar-SA" sz="2000" b="1" dirty="0">
                <a:solidFill>
                  <a:prstClr val="black"/>
                </a:solidFill>
              </a:rPr>
              <a:t> وعروقها واضحة</a:t>
            </a: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   </a:t>
            </a:r>
            <a:endParaRPr lang="en-US" altLang="ar-SA" sz="2000" b="1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2000" b="1" dirty="0">
                <a:solidFill>
                  <a:srgbClr val="000000"/>
                </a:solidFill>
                <a:latin typeface="Arial" pitchFamily="34" charset="0"/>
              </a:rPr>
              <a:t>الزهرة – كبيرة وبيضاء </a:t>
            </a:r>
            <a:r>
              <a:rPr lang="ar-SA" sz="2000" b="1" dirty="0">
                <a:solidFill>
                  <a:prstClr val="black"/>
                </a:solidFill>
              </a:rPr>
              <a:t>قمعي الشكل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prstClr val="black"/>
                </a:solidFill>
              </a:rPr>
              <a:t>ثمرة </a:t>
            </a:r>
            <a:r>
              <a:rPr lang="ar-SA" sz="2000" b="1" dirty="0" err="1">
                <a:solidFill>
                  <a:prstClr val="black"/>
                </a:solidFill>
              </a:rPr>
              <a:t>علبية</a:t>
            </a:r>
            <a:r>
              <a:rPr lang="ar-SA" sz="2000" b="1" dirty="0">
                <a:solidFill>
                  <a:prstClr val="black"/>
                </a:solidFill>
              </a:rPr>
              <a:t>، كبيرة الحجم، كروية مشوكة</a:t>
            </a:r>
            <a:endParaRPr lang="ar-SA" altLang="ar-SA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5" descr="دتورة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7" y="404615"/>
            <a:ext cx="3476625" cy="30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5" y="3705446"/>
            <a:ext cx="3274197" cy="273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528" y="3645024"/>
            <a:ext cx="6337300" cy="2862322"/>
          </a:xfrm>
          <a:prstGeom prst="rect">
            <a:avLst/>
          </a:prstGeom>
          <a:solidFill>
            <a:srgbClr val="FB97E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 err="1">
                <a:solidFill>
                  <a:srgbClr val="0070C0"/>
                </a:solidFill>
              </a:rPr>
              <a:t>الأسم</a:t>
            </a:r>
            <a:r>
              <a:rPr lang="ar-SA" altLang="ar-SA" sz="3600" b="1" dirty="0">
                <a:solidFill>
                  <a:srgbClr val="0070C0"/>
                </a:solidFill>
              </a:rPr>
              <a:t> الدارج : </a:t>
            </a:r>
            <a:r>
              <a:rPr lang="ar-SA" altLang="ar-SA" sz="3600" b="1" dirty="0" err="1">
                <a:solidFill>
                  <a:prstClr val="black"/>
                </a:solidFill>
              </a:rPr>
              <a:t>الشث</a:t>
            </a:r>
            <a:endParaRPr lang="ar-SA" altLang="ar-SA" sz="3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dirty="0">
                <a:solidFill>
                  <a:srgbClr val="0070C0"/>
                </a:solidFill>
              </a:rPr>
              <a:t>Ge :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</a:rPr>
              <a:t>Dodonaea</a:t>
            </a:r>
            <a:r>
              <a:rPr lang="en-US" sz="3600" b="1" dirty="0">
                <a:solidFill>
                  <a:prstClr val="black"/>
                </a:solidFill>
              </a:rPr>
              <a:t>  </a:t>
            </a:r>
            <a:r>
              <a:rPr lang="en-US" sz="3600" b="1" u="sng" dirty="0" err="1">
                <a:solidFill>
                  <a:prstClr val="black"/>
                </a:solidFill>
              </a:rPr>
              <a:t>viscosa</a:t>
            </a:r>
            <a:endParaRPr lang="en-US" sz="3600" b="1" u="sng" dirty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>
                <a:solidFill>
                  <a:srgbClr val="0070C0"/>
                </a:solidFill>
              </a:rPr>
              <a:t>  </a:t>
            </a:r>
            <a:r>
              <a:rPr lang="en-US" altLang="ar-SA" sz="3600" b="1" dirty="0">
                <a:solidFill>
                  <a:srgbClr val="0070C0"/>
                </a:solidFill>
              </a:rPr>
              <a:t>Fam :</a:t>
            </a:r>
            <a:r>
              <a:rPr lang="en-US" altLang="ar-SA" sz="3600" b="1" dirty="0" err="1">
                <a:solidFill>
                  <a:prstClr val="black"/>
                </a:solidFill>
              </a:rPr>
              <a:t>Sapindaceae</a:t>
            </a:r>
            <a:endParaRPr lang="ar-SA" altLang="ar-SA" sz="24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srgbClr val="00B0F0"/>
                </a:solidFill>
              </a:rPr>
              <a:t>2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960440" cy="251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5416"/>
            <a:ext cx="3214489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12885"/>
            <a:ext cx="2363867" cy="185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6" y="764704"/>
            <a:ext cx="3858626" cy="327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449694" y="3162224"/>
            <a:ext cx="4016801" cy="25340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شجيره</a:t>
            </a: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rgbClr val="FF0000"/>
                </a:solidFill>
              </a:rPr>
              <a:t>الاوراق</a:t>
            </a:r>
            <a:r>
              <a:rPr lang="ar-SA" b="1" dirty="0">
                <a:solidFill>
                  <a:prstClr val="black"/>
                </a:solidFill>
              </a:rPr>
              <a:t> رمحيه لامعه جالسه </a:t>
            </a: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rgbClr val="FF0000"/>
                </a:solidFill>
              </a:rPr>
              <a:t>الازهار</a:t>
            </a:r>
            <a:r>
              <a:rPr lang="ar-SA" b="1" dirty="0">
                <a:solidFill>
                  <a:prstClr val="black"/>
                </a:solidFill>
              </a:rPr>
              <a:t> صغيره ذات لون وردي مصفر موجوده في نورات عنقوديه</a:t>
            </a: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prstClr val="black"/>
                </a:solidFill>
              </a:rPr>
              <a:t> </a:t>
            </a:r>
            <a:r>
              <a:rPr lang="ar-SA" b="1" dirty="0" err="1">
                <a:solidFill>
                  <a:srgbClr val="FF0000"/>
                </a:solidFill>
              </a:rPr>
              <a:t>الثمره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prstClr val="black"/>
                </a:solidFill>
              </a:rPr>
              <a:t>مجنحه او جناحية الى 2 او 3 اجنحه تشبه ثمرة </a:t>
            </a:r>
            <a:r>
              <a:rPr lang="ar-SA" b="1" dirty="0" err="1">
                <a:solidFill>
                  <a:prstClr val="black"/>
                </a:solidFill>
              </a:rPr>
              <a:t>الحميض</a:t>
            </a:r>
            <a:r>
              <a:rPr lang="ar-SA" b="1" dirty="0">
                <a:solidFill>
                  <a:prstClr val="black"/>
                </a:solidFill>
              </a:rPr>
              <a:t> وبداخلها بذره واحده</a:t>
            </a:r>
          </a:p>
        </p:txBody>
      </p:sp>
      <p:sp>
        <p:nvSpPr>
          <p:cNvPr id="3" name="AutoShape 2" descr="نتيجة بحث الصور عن ‪Dodonaea  viscosa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60646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27238" y="3105150"/>
            <a:ext cx="6337300" cy="28622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 err="1">
                <a:solidFill>
                  <a:srgbClr val="FF0000"/>
                </a:solidFill>
              </a:rPr>
              <a:t>الأسم</a:t>
            </a:r>
            <a:r>
              <a:rPr lang="ar-SA" altLang="ar-SA" sz="3600" dirty="0">
                <a:solidFill>
                  <a:srgbClr val="FF0000"/>
                </a:solidFill>
              </a:rPr>
              <a:t> الدارج : </a:t>
            </a:r>
            <a:r>
              <a:rPr lang="ar-SA" sz="3600" dirty="0">
                <a:solidFill>
                  <a:srgbClr val="000000"/>
                </a:solidFill>
              </a:rPr>
              <a:t>حمحم</a:t>
            </a:r>
            <a:endParaRPr lang="ar-SA" altLang="ar-SA" sz="3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Ge :</a:t>
            </a:r>
            <a:r>
              <a:rPr lang="en-US" sz="3600" b="1" u="sng" dirty="0" err="1">
                <a:solidFill>
                  <a:srgbClr val="000000"/>
                </a:solidFill>
              </a:rPr>
              <a:t>Trichodesma</a:t>
            </a:r>
            <a:r>
              <a:rPr lang="en-US" sz="3600" dirty="0">
                <a:solidFill>
                  <a:srgbClr val="000000"/>
                </a:solidFill>
              </a:rPr>
              <a:t>  </a:t>
            </a:r>
            <a:r>
              <a:rPr lang="en-US" sz="3600" u="sng" dirty="0" err="1">
                <a:solidFill>
                  <a:srgbClr val="000000"/>
                </a:solidFill>
              </a:rPr>
              <a:t>africanum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>
                <a:solidFill>
                  <a:srgbClr val="FF0000"/>
                </a:solidFill>
              </a:rPr>
              <a:t>  </a:t>
            </a:r>
            <a:r>
              <a:rPr lang="en-US" altLang="ar-SA" sz="3600" dirty="0">
                <a:solidFill>
                  <a:srgbClr val="FF0000"/>
                </a:solidFill>
              </a:rPr>
              <a:t>Fam :</a:t>
            </a:r>
            <a:endParaRPr lang="ar-SA" altLang="ar-SA" sz="2400" dirty="0">
              <a:solidFill>
                <a:srgbClr val="99CC00"/>
              </a:solidFill>
            </a:endParaRPr>
          </a:p>
        </p:txBody>
      </p:sp>
      <p:sp>
        <p:nvSpPr>
          <p:cNvPr id="2051" name="مستطيل 1"/>
          <p:cNvSpPr>
            <a:spLocks noChangeArrowheads="1"/>
          </p:cNvSpPr>
          <p:nvPr/>
        </p:nvSpPr>
        <p:spPr bwMode="auto">
          <a:xfrm>
            <a:off x="3511550" y="5229225"/>
            <a:ext cx="2713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ar-SA">
                <a:solidFill>
                  <a:srgbClr val="7030A0"/>
                </a:solidFill>
              </a:rPr>
              <a:t>Boraginaceae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srgbClr val="00B0F0"/>
                </a:solidFill>
              </a:rPr>
              <a:t>3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2" name="Picture 4" descr="Trichodesma africanum (Salem Naser Al Shekaili) Tags: wild plants plant flora uae arabia unitedarabemirates boraginaceae arabianpeninsula نبات الاماراتالعربيةالمتحدة بري trichodesma الجزيرةالعربية trichodesmaafricanum نباتبري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613"/>
            <a:ext cx="31686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richodesma africanum (Salem Naser Al Shekaili) Tags: wild plants plant flora uae arabia unitedarabemirates boraginaceae arabianpeninsula نبات الاماراتالعربيةالمتحدة بري trichodesma الجزيرةالعربية trichodesmaafricanum نباتبري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4813"/>
            <a:ext cx="31686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Trichodesma hildebrandtii (Salem Naser Al Shekaili) Tags: flora oman plant salalah wild trichodesma نبات بري arabianpeninsula نباتبري الجزيرةالعربية hildebrandtii trichodesmahildebrandti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31686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356100" y="4403725"/>
            <a:ext cx="4319588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</a:rPr>
              <a:t>عشب لونه اخضر رمادي مغطى بشعيرات شوكيه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</a:rPr>
              <a:t>الاوراق صغيره جالسه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</a:rPr>
              <a:t>الازهار صغيره بيضاء مضلعه </a:t>
            </a:r>
            <a:r>
              <a:rPr lang="ar-SA" sz="2000" b="1" dirty="0" err="1">
                <a:solidFill>
                  <a:srgbClr val="000000"/>
                </a:solidFill>
              </a:rPr>
              <a:t>متجمعه</a:t>
            </a:r>
            <a:r>
              <a:rPr lang="ar-SA" sz="2000" b="1" dirty="0">
                <a:solidFill>
                  <a:srgbClr val="000000"/>
                </a:solidFill>
              </a:rPr>
              <a:t> في نورات متدليه مثل الاجراس</a:t>
            </a:r>
          </a:p>
        </p:txBody>
      </p:sp>
    </p:spTree>
    <p:extLst>
      <p:ext uri="{BB962C8B-B14F-4D97-AF65-F5344CB8AC3E}">
        <p14:creationId xmlns:p14="http://schemas.microsoft.com/office/powerpoint/2010/main" val="8521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5536" y="2924944"/>
            <a:ext cx="6030913" cy="3724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dirty="0" err="1">
                <a:solidFill>
                  <a:srgbClr val="FF0000"/>
                </a:solidFill>
              </a:rPr>
              <a:t>الأسم</a:t>
            </a:r>
            <a:r>
              <a:rPr lang="ar-SA" altLang="ar-SA" sz="3600" dirty="0">
                <a:solidFill>
                  <a:srgbClr val="FF0000"/>
                </a:solidFill>
              </a:rPr>
              <a:t> الدارج :</a:t>
            </a:r>
            <a:r>
              <a:rPr lang="ar-SA" altLang="ar-SA" sz="3600" dirty="0">
                <a:solidFill>
                  <a:srgbClr val="000000"/>
                </a:solidFill>
              </a:rPr>
              <a:t> </a:t>
            </a:r>
            <a:r>
              <a:rPr lang="ar-SA" altLang="ar-SA" sz="3600" dirty="0" err="1">
                <a:solidFill>
                  <a:srgbClr val="000000"/>
                </a:solidFill>
              </a:rPr>
              <a:t>الذفيرة</a:t>
            </a:r>
            <a:r>
              <a:rPr lang="ar-SA" altLang="ar-SA" sz="36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Ge :</a:t>
            </a:r>
            <a:r>
              <a:rPr lang="en-US" altLang="ar-SA" sz="3600" u="sng" dirty="0">
                <a:solidFill>
                  <a:srgbClr val="000000"/>
                </a:solidFill>
              </a:rPr>
              <a:t> </a:t>
            </a:r>
            <a:r>
              <a:rPr lang="en-US" altLang="ar-SA" sz="3600" u="sng" dirty="0" err="1">
                <a:solidFill>
                  <a:srgbClr val="000000"/>
                </a:solidFill>
              </a:rPr>
              <a:t>Lavandula</a:t>
            </a:r>
            <a:r>
              <a:rPr lang="en-US" altLang="ar-SA" sz="3600" dirty="0">
                <a:solidFill>
                  <a:srgbClr val="000000"/>
                </a:solidFill>
              </a:rPr>
              <a:t>  </a:t>
            </a:r>
            <a:r>
              <a:rPr lang="en-US" altLang="ar-SA" sz="3600" u="sng" dirty="0" err="1">
                <a:solidFill>
                  <a:srgbClr val="000000"/>
                </a:solidFill>
              </a:rPr>
              <a:t>pubescens</a:t>
            </a:r>
            <a:r>
              <a:rPr lang="en-US" altLang="ar-SA" sz="3600" dirty="0">
                <a:solidFill>
                  <a:srgbClr val="000000"/>
                </a:solidFill>
              </a:rPr>
              <a:t> </a:t>
            </a:r>
            <a:endParaRPr lang="en-US" altLang="ar-SA" sz="3600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dirty="0">
                <a:solidFill>
                  <a:srgbClr val="FF0000"/>
                </a:solidFill>
              </a:rPr>
              <a:t>Fam :</a:t>
            </a:r>
            <a:r>
              <a:rPr lang="en-US" altLang="ar-SA" sz="3600" dirty="0" err="1">
                <a:solidFill>
                  <a:srgbClr val="7030A0"/>
                </a:solidFill>
              </a:rPr>
              <a:t>Labiatae</a:t>
            </a:r>
            <a:endParaRPr lang="en-US" altLang="ar-SA" sz="3600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dirty="0">
                <a:solidFill>
                  <a:srgbClr val="99CC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dirty="0">
                <a:solidFill>
                  <a:srgbClr val="00B050"/>
                </a:solidFill>
              </a:rPr>
              <a:t>                </a:t>
            </a:r>
            <a:r>
              <a:rPr lang="ar-SA" altLang="ar-SA" sz="3200" b="1" dirty="0" err="1">
                <a:solidFill>
                  <a:srgbClr val="00B050"/>
                </a:solidFill>
              </a:rPr>
              <a:t>الشفويه</a:t>
            </a:r>
            <a:endParaRPr lang="en-US" altLang="ar-SA" sz="3200" b="1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053388" y="549275"/>
            <a:ext cx="547687" cy="92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srgbClr val="00B0F0"/>
                </a:solidFill>
              </a:rPr>
              <a:t>4</a:t>
            </a:r>
            <a:endParaRPr lang="ar-SA" sz="5400" dirty="0">
              <a:solidFill>
                <a:srgbClr val="00B0F0"/>
              </a:solidFill>
            </a:endParaRPr>
          </a:p>
        </p:txBody>
      </p:sp>
      <p:pic>
        <p:nvPicPr>
          <p:cNvPr id="10244" name="Picture 5" descr="الذفيرة أصل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032448" cy="24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855"/>
            <a:ext cx="305598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716463" y="1905000"/>
            <a:ext cx="399573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dirty="0">
                <a:solidFill>
                  <a:srgbClr val="000000"/>
                </a:solidFill>
              </a:rPr>
              <a:t>عشبي لونه أخضر ، مشعر له رائحه قويه مميزه</a:t>
            </a:r>
            <a:endParaRPr lang="en-US" altLang="ar-SA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dirty="0">
                <a:solidFill>
                  <a:srgbClr val="0000FF"/>
                </a:solidFill>
              </a:rPr>
              <a:t>الورقة :</a:t>
            </a:r>
            <a:r>
              <a:rPr lang="ar-SA" altLang="ar-SA" sz="2400" dirty="0">
                <a:solidFill>
                  <a:srgbClr val="000000"/>
                </a:solidFill>
              </a:rPr>
              <a:t> </a:t>
            </a:r>
            <a:r>
              <a:rPr lang="ar-SA" altLang="ar-SA" sz="2400" dirty="0" err="1">
                <a:solidFill>
                  <a:srgbClr val="000000"/>
                </a:solidFill>
              </a:rPr>
              <a:t>مفصصة</a:t>
            </a:r>
            <a:r>
              <a:rPr lang="ar-SA" altLang="ar-SA" sz="2400" dirty="0">
                <a:solidFill>
                  <a:srgbClr val="000000"/>
                </a:solidFill>
              </a:rPr>
              <a:t> تفصص عميق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dirty="0">
                <a:solidFill>
                  <a:srgbClr val="000000"/>
                </a:solidFill>
              </a:rPr>
              <a:t>وكل فص منها مفصص </a:t>
            </a:r>
            <a:r>
              <a:rPr lang="ar-SA" altLang="ar-SA" sz="2400" dirty="0" err="1">
                <a:solidFill>
                  <a:srgbClr val="000000"/>
                </a:solidFill>
              </a:rPr>
              <a:t>كذ</a:t>
            </a:r>
            <a:r>
              <a:rPr lang="ar-SA" altLang="ar-SA" sz="2400" dirty="0">
                <a:solidFill>
                  <a:srgbClr val="000000"/>
                </a:solidFill>
              </a:rPr>
              <a:t> لك </a:t>
            </a:r>
            <a:endParaRPr lang="en-US" altLang="ar-SA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400" dirty="0">
                <a:solidFill>
                  <a:srgbClr val="0000FF"/>
                </a:solidFill>
              </a:rPr>
              <a:t>الأزهار :</a:t>
            </a:r>
            <a:r>
              <a:rPr lang="ar-SA" altLang="ar-SA" sz="2400" dirty="0">
                <a:solidFill>
                  <a:srgbClr val="000000"/>
                </a:solidFill>
              </a:rPr>
              <a:t> بنفسجية متجمعة في قمة الفرع.</a:t>
            </a:r>
          </a:p>
        </p:txBody>
      </p:sp>
      <p:pic>
        <p:nvPicPr>
          <p:cNvPr id="11267" name="Picture 5" descr="الذفيرة أصل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52513"/>
            <a:ext cx="40322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178</Words>
  <Application>Microsoft Office PowerPoint</Application>
  <PresentationFormat>عرض على الشاشة (3:4)‏</PresentationFormat>
  <Paragraphs>48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نسق Office</vt:lpstr>
      <vt:lpstr>سمة Office</vt:lpstr>
      <vt:lpstr>1_سمة Office</vt:lpstr>
      <vt:lpstr>2_تصميم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2022-03-08T04:53:37Z</dcterms:created>
  <dcterms:modified xsi:type="dcterms:W3CDTF">2022-03-08T05:10:06Z</dcterms:modified>
</cp:coreProperties>
</file>