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3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5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7216C-AD5E-41F2-951F-2E75A0492A3A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3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8E90-F452-4A72-A38E-237443C0EA96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10FD3-245C-4788-9002-CD70DCBB1A88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AA69-E075-4C38-8D82-942B53EF285A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4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368D8-3236-436D-9566-A61A8AAB206B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91130-FB56-4398-BB70-113E86685DFA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07D3-4F32-45CF-9E80-F65105CDD973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5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2E982-DD11-4AC2-A664-1AC110A49B24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8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AB81-12B8-4CAB-9EE1-A70F51CEAC6A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CD15-8500-4711-BB68-F1BE7329A5CC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C784-D39C-48FC-84BC-775801203B78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2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11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1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6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3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9852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7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9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5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5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81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0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65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829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59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89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24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2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7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85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01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6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5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1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9678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65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27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4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2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6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34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8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1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29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217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39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30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9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0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9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95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5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62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97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80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9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4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921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34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47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619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62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460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11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97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550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4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51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47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88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2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08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56AB-1434-4ACF-9C51-41C5D451BC8B}" type="datetimeFigureOut">
              <a:rPr lang="ar-SA" smtClean="0"/>
              <a:t>7/26/1443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7DA0-DBE8-4165-B6B9-460E7CF794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5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0672C-396F-422A-8A11-C63176487D8D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7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E726-D9D7-46F7-95FE-AA0D75BAE51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439-EB5B-4001-B991-245C434939D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6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5B4-B22C-434E-9C3B-8A209B317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D252-5B4B-4220-BB33-0B52EE78F5E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5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 smtClean="0"/>
              <a:t>المعمل </a:t>
            </a:r>
            <a:r>
              <a:rPr lang="ar-SA" sz="8000" dirty="0" smtClean="0"/>
              <a:t>2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161461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140968"/>
            <a:ext cx="6337300" cy="29238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ar-SA" altLang="ar-SA" sz="3600" b="1" dirty="0" err="1">
                <a:solidFill>
                  <a:srgbClr val="000000"/>
                </a:solidFill>
                <a:latin typeface="Arial" pitchFamily="34" charset="0"/>
              </a:rPr>
              <a:t>الجربه</a:t>
            </a:r>
            <a:endParaRPr lang="ar-SA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Farsetia</a:t>
            </a:r>
            <a:r>
              <a:rPr lang="en-US" altLang="ar-SA" sz="3600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aegyptia</a:t>
            </a:r>
            <a:endParaRPr lang="en-US" altLang="ar-SA" sz="3600" b="1" u="sng" dirty="0">
              <a:solidFill>
                <a:srgbClr val="000000"/>
              </a:solidFill>
              <a:latin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ar-SA" altLang="ar-SA" sz="3600" kern="0" dirty="0" err="1">
                <a:solidFill>
                  <a:srgbClr val="00B050"/>
                </a:solidFill>
                <a:latin typeface="Arial"/>
              </a:rPr>
              <a:t>الصليبيه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 err="1">
                <a:solidFill>
                  <a:srgbClr val="000000"/>
                </a:solidFill>
                <a:latin typeface="Arial" pitchFamily="34" charset="0"/>
              </a:rPr>
              <a:t>Cruciferae</a:t>
            </a: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16416" y="404664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6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1" y="220147"/>
            <a:ext cx="4752528" cy="28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92" y="666056"/>
            <a:ext cx="32860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1452"/>
            <a:ext cx="4752528" cy="28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Nd9GcQFjDnz0-bOA91uVvms4oFFjF584Jcdwj05Y7f3rlWoMc0AAoH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3" y="273291"/>
            <a:ext cx="3193368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" y="3789040"/>
            <a:ext cx="3218318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69207" y="3991267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t"/>
            <a:r>
              <a:rPr lang="ar-SA" sz="2400" b="1" dirty="0">
                <a:solidFill>
                  <a:prstClr val="black"/>
                </a:solidFill>
                <a:latin typeface="arial"/>
              </a:rPr>
              <a:t>الشجيرة لها سوق دقيقة</a:t>
            </a:r>
            <a:r>
              <a:rPr lang="ar-SA" sz="2400" b="1" dirty="0">
                <a:solidFill>
                  <a:prstClr val="black"/>
                </a:solidFill>
              </a:rPr>
              <a:t> كثير التفرع خشبيه ولون النبات أخضر اشهب  </a:t>
            </a:r>
          </a:p>
          <a:p>
            <a:pPr fontAlgn="t"/>
            <a:r>
              <a:rPr lang="ar-SA" sz="2400" b="1" dirty="0" err="1">
                <a:solidFill>
                  <a:srgbClr val="FF0000"/>
                </a:solidFill>
              </a:rPr>
              <a:t>الآوراق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شريطية ضيقة</a:t>
            </a:r>
          </a:p>
          <a:p>
            <a:pPr fontAlgn="t"/>
            <a:r>
              <a:rPr lang="ar-SA" sz="2400" b="1" dirty="0">
                <a:solidFill>
                  <a:srgbClr val="FF0000"/>
                </a:solidFill>
              </a:rPr>
              <a:t>الأزهار</a:t>
            </a:r>
            <a:r>
              <a:rPr lang="ar-SA" sz="2400" b="1" dirty="0">
                <a:solidFill>
                  <a:prstClr val="black"/>
                </a:solidFill>
              </a:rPr>
              <a:t> بيضاء </a:t>
            </a:r>
            <a:r>
              <a:rPr lang="ar-SA" sz="2400" b="1" dirty="0" err="1">
                <a:solidFill>
                  <a:prstClr val="black"/>
                </a:solidFill>
              </a:rPr>
              <a:t>كريمية</a:t>
            </a:r>
            <a:r>
              <a:rPr lang="ar-SA" sz="2400" b="1" dirty="0">
                <a:solidFill>
                  <a:prstClr val="black"/>
                </a:solidFill>
              </a:rPr>
              <a:t> مع بنفسجي</a:t>
            </a:r>
          </a:p>
          <a:p>
            <a:pPr fontAlgn="t"/>
            <a:r>
              <a:rPr lang="ar-SA" sz="2400" b="1" dirty="0">
                <a:solidFill>
                  <a:srgbClr val="FF0000"/>
                </a:solidFill>
              </a:rPr>
              <a:t>الثمرة</a:t>
            </a:r>
            <a:r>
              <a:rPr lang="ar-SA" sz="2400" b="1" dirty="0">
                <a:solidFill>
                  <a:prstClr val="black"/>
                </a:solidFill>
              </a:rPr>
              <a:t> خردلة تشبه </a:t>
            </a:r>
            <a:r>
              <a:rPr lang="ar-SA" sz="2400" b="1" dirty="0" err="1">
                <a:solidFill>
                  <a:prstClr val="black"/>
                </a:solidFill>
              </a:rPr>
              <a:t>القربه</a:t>
            </a:r>
            <a:r>
              <a:rPr lang="ar-SA" sz="2400" b="1" dirty="0">
                <a:solidFill>
                  <a:prstClr val="black"/>
                </a:solidFill>
              </a:rPr>
              <a:t> وفي اعلاها نتوء صغير</a:t>
            </a:r>
          </a:p>
        </p:txBody>
      </p:sp>
    </p:spTree>
    <p:extLst>
      <p:ext uri="{BB962C8B-B14F-4D97-AF65-F5344CB8AC3E}">
        <p14:creationId xmlns:p14="http://schemas.microsoft.com/office/powerpoint/2010/main" val="1021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3573016"/>
            <a:ext cx="6337300" cy="2677656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7030A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حناء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altLang="ar-SA" sz="3600" b="1" u="sng" dirty="0">
                <a:solidFill>
                  <a:prstClr val="black"/>
                </a:solidFill>
                <a:latin typeface="Arial" pitchFamily="34" charset="0"/>
              </a:rPr>
              <a:t> Lawsonia</a:t>
            </a:r>
            <a:r>
              <a:rPr lang="en-US" altLang="ar-SA" sz="3600" b="1" dirty="0">
                <a:solidFill>
                  <a:prstClr val="black"/>
                </a:solidFill>
                <a:latin typeface="Arial" pitchFamily="34" charset="0"/>
              </a:rPr>
              <a:t>   </a:t>
            </a:r>
            <a:r>
              <a:rPr lang="en-US" altLang="ar-SA" sz="3600" b="1" u="sng" dirty="0" err="1">
                <a:solidFill>
                  <a:prstClr val="black"/>
                </a:solidFill>
                <a:latin typeface="Arial" pitchFamily="34" charset="0"/>
              </a:rPr>
              <a:t>inermis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7030A0"/>
                </a:solidFill>
                <a:latin typeface="Arial" pitchFamily="34" charset="0"/>
              </a:rPr>
              <a:t> :</a:t>
            </a:r>
            <a:r>
              <a:rPr lang="en-US" altLang="ar-SA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>
                <a:solidFill>
                  <a:prstClr val="black"/>
                </a:solidFill>
                <a:latin typeface="Arial" pitchFamily="34" charset="0"/>
              </a:rPr>
              <a:t>Lythraceae</a:t>
            </a:r>
            <a:r>
              <a:rPr lang="ar-SA" altLang="ar-SA" sz="3600" dirty="0" err="1">
                <a:solidFill>
                  <a:srgbClr val="00B050"/>
                </a:solidFill>
                <a:latin typeface="Arial" pitchFamily="34" charset="0"/>
              </a:rPr>
              <a:t>الحنائيه</a:t>
            </a:r>
            <a:r>
              <a:rPr lang="ar-SA" altLang="ar-SA" sz="3600" dirty="0">
                <a:solidFill>
                  <a:srgbClr val="00B050"/>
                </a:solidFill>
                <a:latin typeface="Arial" pitchFamily="34" charset="0"/>
              </a:rPr>
              <a:t>  </a:t>
            </a:r>
            <a:endParaRPr lang="en-US" altLang="ar-SA" sz="3600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prstClr val="white"/>
                </a:solidFill>
                <a:latin typeface="Arial"/>
              </a:rPr>
              <a:t>1</a:t>
            </a:r>
            <a:endParaRPr lang="ar-SA" sz="5400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04456" cy="29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581"/>
            <a:ext cx="4139952" cy="21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2160" y="478992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7360" y="552029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1" y="3607830"/>
            <a:ext cx="1987476" cy="25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658"/>
            <a:ext cx="2590800" cy="218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9" y="2819648"/>
            <a:ext cx="301344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3658"/>
            <a:ext cx="2620963" cy="27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291541" y="3933056"/>
            <a:ext cx="45720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شجيرة  غزيرة التفريع، يصل طولها إلى ثلاثة أمتار الأفرع جانبية خضراء اللون وتتحول إلى البنى عند النضج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أوراق</a:t>
            </a:r>
            <a:r>
              <a:rPr lang="ar-SA" sz="2000" b="1" dirty="0">
                <a:solidFill>
                  <a:prstClr val="black"/>
                </a:solidFill>
              </a:rPr>
              <a:t> الحناء بسيطة  </a:t>
            </a:r>
            <a:r>
              <a:rPr lang="ar-SA" sz="2000" b="1" dirty="0" err="1">
                <a:solidFill>
                  <a:prstClr val="black"/>
                </a:solidFill>
              </a:rPr>
              <a:t>بيضاويه</a:t>
            </a:r>
            <a:endParaRPr lang="ar-SA" sz="2000" b="1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srgbClr val="FF0000"/>
                </a:solidFill>
              </a:rPr>
              <a:t>والأزهار</a:t>
            </a:r>
            <a:r>
              <a:rPr lang="ar-SA" sz="2000" b="1" dirty="0">
                <a:solidFill>
                  <a:prstClr val="black"/>
                </a:solidFill>
              </a:rPr>
              <a:t> صغيرة بيضاء لها رائحة عطرية قوية ومميزة وهي في نورات عنقودية 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الثمرة</a:t>
            </a:r>
            <a:r>
              <a:rPr lang="ar-SA" sz="2000" b="1" dirty="0">
                <a:solidFill>
                  <a:prstClr val="black"/>
                </a:solidFill>
              </a:rPr>
              <a:t> علبة لونها احمر ولها زائده دقيقه تشبه </a:t>
            </a:r>
            <a:r>
              <a:rPr lang="ar-SA" sz="2000" b="1" dirty="0" err="1">
                <a:solidFill>
                  <a:prstClr val="black"/>
                </a:solidFill>
              </a:rPr>
              <a:t>الشوكه</a:t>
            </a:r>
            <a:r>
              <a:rPr lang="ar-SA" sz="2000" b="1" dirty="0">
                <a:solidFill>
                  <a:prstClr val="black"/>
                </a:solidFill>
              </a:rPr>
              <a:t> مميزه تخرج من رأس </a:t>
            </a:r>
            <a:r>
              <a:rPr lang="ar-SA" sz="2000" b="1" dirty="0" err="1">
                <a:solidFill>
                  <a:prstClr val="black"/>
                </a:solidFill>
              </a:rPr>
              <a:t>الثمره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2" y="5085184"/>
            <a:ext cx="3413808" cy="15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07" y="12797"/>
            <a:ext cx="233400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36810" y="3223865"/>
            <a:ext cx="6337300" cy="29238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dirty="0">
                <a:solidFill>
                  <a:srgbClr val="000000"/>
                </a:solidFill>
                <a:latin typeface="Arial" pitchFamily="34" charset="0"/>
              </a:rPr>
              <a:t> عنب </a:t>
            </a:r>
            <a:r>
              <a:rPr lang="ar-SA" altLang="ar-SA" sz="3600" dirty="0" err="1">
                <a:solidFill>
                  <a:srgbClr val="000000"/>
                </a:solidFill>
                <a:latin typeface="Arial" pitchFamily="34" charset="0"/>
              </a:rPr>
              <a:t>الذيب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altLang="ar-SA" sz="3600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u="sng" dirty="0">
                <a:solidFill>
                  <a:srgbClr val="000000"/>
                </a:solidFill>
                <a:latin typeface="Arial" pitchFamily="34" charset="0"/>
              </a:rPr>
              <a:t>Solanum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nigrum</a:t>
            </a: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00B050"/>
                </a:solidFill>
                <a:latin typeface="Arial"/>
              </a:rPr>
              <a:t>الباذنجانيه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Solanaceae</a:t>
            </a: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2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6" name="Picture 7" descr="ANd9GcRPV_1R4DKDMohU7S8Wz6PZ8Y2w_D3xv_2y-KTCMP2qF1ljmZW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845"/>
            <a:ext cx="2808312" cy="30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Nd9GcTzxFj-64MqiGt5wWrNXq8wuTYlRhlvWSLI1Y6StxDZg7ETgXT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35" y="305616"/>
            <a:ext cx="2808312" cy="30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8447" y="451413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8501" y="553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Nd9GcTzxFj-64MqiGt5wWrNXq8wuTYlRhlvWSLI1Y6StxDZg7ETgX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097039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ANd9GcRPV_1R4DKDMohU7S8Wz6PZ8Y2w_D3xv_2y-KTCMP2qF1ljmZW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8272"/>
            <a:ext cx="3456384" cy="27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ANd9GcS4K_QeffZ4RXYv0Mm1qwCfZV7VEx5iwBpxbl-U7IuAYS12D1O3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52807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07904" y="3767449"/>
            <a:ext cx="501461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</a:rPr>
              <a:t>نبات عشبي  سام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C000"/>
                </a:solidFill>
              </a:rPr>
              <a:t>أوراقه</a:t>
            </a:r>
            <a:r>
              <a:rPr lang="ar-SA" sz="2000" b="1" dirty="0">
                <a:solidFill>
                  <a:srgbClr val="000000"/>
                </a:solidFill>
              </a:rPr>
              <a:t> كبيرة بيضوية الشكل </a:t>
            </a:r>
            <a:r>
              <a:rPr lang="ar-SA" sz="2000" b="1" dirty="0" err="1">
                <a:solidFill>
                  <a:srgbClr val="000000"/>
                </a:solidFill>
              </a:rPr>
              <a:t>كامة</a:t>
            </a:r>
            <a:r>
              <a:rPr lang="ar-SA" sz="2000" b="1" dirty="0">
                <a:solidFill>
                  <a:srgbClr val="000000"/>
                </a:solidFill>
              </a:rPr>
              <a:t> الحواف مثلثة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</a:rPr>
              <a:t> </a:t>
            </a:r>
            <a:r>
              <a:rPr lang="ar-SA" sz="2000" b="1" dirty="0">
                <a:solidFill>
                  <a:srgbClr val="FFC000"/>
                </a:solidFill>
              </a:rPr>
              <a:t>أزهاره</a:t>
            </a:r>
            <a:r>
              <a:rPr lang="ar-SA" sz="2000" b="1" dirty="0">
                <a:solidFill>
                  <a:srgbClr val="000000"/>
                </a:solidFill>
              </a:rPr>
              <a:t> بيضاء اللون في نورات خيمية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</a:rPr>
              <a:t> </a:t>
            </a:r>
            <a:r>
              <a:rPr lang="ar-SA" sz="2000" b="1" dirty="0">
                <a:solidFill>
                  <a:srgbClr val="FFC000"/>
                </a:solidFill>
              </a:rPr>
              <a:t>ثمارها</a:t>
            </a:r>
            <a:r>
              <a:rPr lang="ar-SA" sz="2000" b="1" dirty="0">
                <a:solidFill>
                  <a:srgbClr val="000000"/>
                </a:solidFill>
              </a:rPr>
              <a:t> صغيرة الحجم كروية لبية سوداء اللون عند نضجها </a:t>
            </a:r>
            <a:endParaRPr lang="ar-S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4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911" y="3212976"/>
            <a:ext cx="6337300" cy="29238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kern="0" dirty="0">
                <a:solidFill>
                  <a:prstClr val="black"/>
                </a:solidFill>
                <a:latin typeface="Arial"/>
              </a:rPr>
              <a:t>قطين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sz="3600" b="1" u="sng" dirty="0">
                <a:solidFill>
                  <a:prstClr val="black"/>
                </a:solidFill>
                <a:latin typeface="Times New Roman"/>
              </a:rPr>
              <a:t>Bassia</a:t>
            </a:r>
            <a:r>
              <a:rPr lang="en-US" sz="3600" b="1" dirty="0">
                <a:solidFill>
                  <a:prstClr val="black"/>
                </a:solidFill>
                <a:latin typeface="Times New Roman"/>
              </a:rPr>
              <a:t>  </a:t>
            </a:r>
            <a:r>
              <a:rPr lang="en-US" sz="3600" b="1" u="sng" dirty="0" err="1">
                <a:solidFill>
                  <a:prstClr val="black"/>
                </a:solidFill>
                <a:latin typeface="Times New Roman"/>
              </a:rPr>
              <a:t>eriophora</a:t>
            </a:r>
            <a:endParaRPr lang="en-US" altLang="ar-SA" sz="3600" b="1" u="sng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00B050"/>
                </a:solidFill>
                <a:latin typeface="Arial"/>
              </a:rPr>
              <a:t>الرمراميه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sz="3600" b="1" dirty="0">
                <a:solidFill>
                  <a:prstClr val="black"/>
                </a:solidFill>
                <a:latin typeface="Times New Roman"/>
              </a:rPr>
              <a:t>Chenopodiaceae</a:t>
            </a: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952328" cy="24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620688"/>
            <a:ext cx="3024337" cy="24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4047" y="437011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5527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3" y="3758580"/>
            <a:ext cx="19958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9" y="419220"/>
            <a:ext cx="3851381" cy="315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58580"/>
            <a:ext cx="2143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417098" y="795789"/>
            <a:ext cx="4558275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نبات عشبي وسيقانه تتفرع من القاعدة والأفرع هشة  </a:t>
            </a:r>
          </a:p>
          <a:p>
            <a:pPr marL="53340">
              <a:lnSpc>
                <a:spcPct val="150000"/>
              </a:lnSpc>
            </a:pPr>
            <a:r>
              <a:rPr lang="ar-SA" sz="2000" b="1" dirty="0">
                <a:solidFill>
                  <a:srgbClr val="FFC000"/>
                </a:solidFill>
                <a:ea typeface="Calibri"/>
                <a:cs typeface="Times New Roman"/>
              </a:rPr>
              <a:t>أوراقه</a:t>
            </a: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 عريضة او </a:t>
            </a:r>
            <a:r>
              <a:rPr lang="ar-SA" sz="2000" b="1" dirty="0" err="1">
                <a:solidFill>
                  <a:prstClr val="black"/>
                </a:solidFill>
                <a:ea typeface="Calibri"/>
                <a:cs typeface="Times New Roman"/>
              </a:rPr>
              <a:t>سميكه</a:t>
            </a: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  اسطوانية الشكل</a:t>
            </a:r>
          </a:p>
          <a:p>
            <a:pPr marL="53340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SA" sz="2000" b="1" dirty="0" err="1">
                <a:solidFill>
                  <a:prstClr val="black"/>
                </a:solidFill>
                <a:ea typeface="Calibri"/>
                <a:cs typeface="Times New Roman"/>
              </a:rPr>
              <a:t>الأزهارصفراء</a:t>
            </a: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 صغيره  في سنابل كثيفه مختبئة في كتل قطنيه كثيفة بيضاء </a:t>
            </a:r>
          </a:p>
          <a:p>
            <a:pPr marL="53340">
              <a:lnSpc>
                <a:spcPct val="150000"/>
              </a:lnSpc>
            </a:pPr>
            <a:r>
              <a:rPr lang="ar-SA" sz="2000" b="1" dirty="0">
                <a:solidFill>
                  <a:srgbClr val="FFC000"/>
                </a:solidFill>
                <a:ea typeface="Calibri"/>
                <a:cs typeface="Times New Roman"/>
              </a:rPr>
              <a:t>الثمار</a:t>
            </a:r>
            <a:r>
              <a:rPr lang="ar-SA" sz="2000" b="1" dirty="0">
                <a:solidFill>
                  <a:prstClr val="black"/>
                </a:solidFill>
                <a:ea typeface="Calibri"/>
                <a:cs typeface="Times New Roman"/>
              </a:rPr>
              <a:t> صغيره لها شوكه قصيره مغطاه بكتله قطنيه</a:t>
            </a:r>
            <a:endParaRPr lang="en-US" sz="2000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4179"/>
            <a:ext cx="3528392" cy="279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9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>
                <a:solidFill>
                  <a:srgbClr val="00B0F0"/>
                </a:solidFill>
                <a:latin typeface="Arial"/>
              </a:rPr>
              <a:t>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0911" y="3212976"/>
            <a:ext cx="6337300" cy="29238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سم الفراخ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altLang="ar-SA" sz="3600" b="1" u="sng" kern="0" dirty="0">
                <a:solidFill>
                  <a:prstClr val="black"/>
                </a:solidFill>
                <a:latin typeface="Arial"/>
              </a:rPr>
              <a:t>withania</a:t>
            </a:r>
            <a:r>
              <a:rPr lang="en-US" altLang="ar-SA" sz="3600" b="1" kern="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US" altLang="ar-SA" sz="3600" b="1" u="sng" kern="0" dirty="0" err="1">
                <a:solidFill>
                  <a:prstClr val="black"/>
                </a:solidFill>
                <a:latin typeface="Arial"/>
              </a:rPr>
              <a:t>somnifera</a:t>
            </a:r>
            <a:endParaRPr lang="en-US" altLang="ar-SA" sz="3600" b="1" u="sng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4000" b="1" dirty="0">
                <a:solidFill>
                  <a:prstClr val="black"/>
                </a:solidFill>
                <a:latin typeface="Arial" pitchFamily="34" charset="0"/>
              </a:rPr>
              <a:t>Solanaceae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2736305" cy="24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620689"/>
            <a:ext cx="2897670" cy="24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0735" y="437011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4048" y="5648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2763763"/>
            <a:ext cx="486003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عشبة قائمة متخشبة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C000"/>
                </a:solidFill>
              </a:rPr>
              <a:t>الأوراق </a:t>
            </a:r>
            <a:r>
              <a:rPr lang="ar-SA" sz="2000" b="1" dirty="0">
                <a:solidFill>
                  <a:prstClr val="black"/>
                </a:solidFill>
              </a:rPr>
              <a:t>بيضية عريضة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srgbClr val="FFC000"/>
                </a:solidFill>
              </a:rPr>
              <a:t>الازهار</a:t>
            </a:r>
            <a:r>
              <a:rPr lang="ar-SA" sz="2000" b="1" dirty="0">
                <a:solidFill>
                  <a:prstClr val="black"/>
                </a:solidFill>
              </a:rPr>
              <a:t> خضراء الى صفراء في مجاميع من ابط الاوراق  </a:t>
            </a:r>
            <a:r>
              <a:rPr lang="ar-SA" sz="2000" b="1" dirty="0" err="1">
                <a:solidFill>
                  <a:prstClr val="black"/>
                </a:solidFill>
              </a:rPr>
              <a:t>ومترتبه</a:t>
            </a:r>
            <a:r>
              <a:rPr lang="ar-SA" sz="2000" b="1" dirty="0">
                <a:solidFill>
                  <a:prstClr val="black"/>
                </a:solidFill>
              </a:rPr>
              <a:t> بشكل متسلسل على الفروع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C000"/>
                </a:solidFill>
              </a:rPr>
              <a:t>الثمار</a:t>
            </a:r>
            <a:r>
              <a:rPr lang="ar-SA" sz="2000" b="1" dirty="0">
                <a:solidFill>
                  <a:prstClr val="black"/>
                </a:solidFill>
              </a:rPr>
              <a:t> لبيه كرويه صغيره خضراء داخل غلاف ثمري تصبح حمراء </a:t>
            </a:r>
            <a:r>
              <a:rPr lang="ar-SA" sz="2000" b="1" dirty="0" err="1">
                <a:solidFill>
                  <a:prstClr val="black"/>
                </a:solidFill>
              </a:rPr>
              <a:t>مسمرة</a:t>
            </a:r>
            <a:r>
              <a:rPr lang="ar-SA" sz="2000" b="1" dirty="0">
                <a:solidFill>
                  <a:prstClr val="black"/>
                </a:solidFill>
              </a:rPr>
              <a:t> عند التجفيف والغلاف </a:t>
            </a:r>
            <a:r>
              <a:rPr lang="ar-SA" sz="2000" b="1" dirty="0" err="1">
                <a:solidFill>
                  <a:prstClr val="black"/>
                </a:solidFill>
              </a:rPr>
              <a:t>الثمرى</a:t>
            </a:r>
            <a:r>
              <a:rPr lang="ar-SA" sz="2000" b="1" dirty="0">
                <a:solidFill>
                  <a:prstClr val="black"/>
                </a:solidFill>
              </a:rPr>
              <a:t> يصبح بنى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8" y="2758444"/>
            <a:ext cx="2658971" cy="21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1226"/>
            <a:ext cx="167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4" y="116632"/>
            <a:ext cx="4248472" cy="247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403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243</Words>
  <Application>Microsoft Office PowerPoint</Application>
  <PresentationFormat>عرض على الشاشة (3:4)‏</PresentationFormat>
  <Paragraphs>49</Paragraphs>
  <Slides>11</Slides>
  <Notes>0</Notes>
  <HiddenSlides>0</HiddenSlides>
  <MMClips>8</MMClips>
  <ScaleCrop>false</ScaleCrop>
  <HeadingPairs>
    <vt:vector size="4" baseType="variant">
      <vt:variant>
        <vt:lpstr>نسق</vt:lpstr>
      </vt:variant>
      <vt:variant>
        <vt:i4>8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نسق Office</vt:lpstr>
      <vt:lpstr>تصميم افتراضي</vt:lpstr>
      <vt:lpstr>1_نسق Office</vt:lpstr>
      <vt:lpstr>2_نسق Office</vt:lpstr>
      <vt:lpstr>3_نسق Office</vt:lpstr>
      <vt:lpstr>4_نسق Office</vt:lpstr>
      <vt:lpstr>5_نسق Office</vt:lpstr>
      <vt:lpstr>6_نسق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2022-02-08T04:47:49Z</dcterms:created>
  <dcterms:modified xsi:type="dcterms:W3CDTF">2022-02-27T06:27:31Z</dcterms:modified>
</cp:coreProperties>
</file>