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0" r:id="rId2"/>
    <p:sldId id="272" r:id="rId3"/>
    <p:sldId id="273" r:id="rId4"/>
    <p:sldId id="274" r:id="rId5"/>
    <p:sldId id="275" r:id="rId6"/>
    <p:sldId id="279" r:id="rId7"/>
    <p:sldId id="276" r:id="rId8"/>
    <p:sldId id="282" r:id="rId9"/>
    <p:sldId id="277" r:id="rId10"/>
    <p:sldId id="280" r:id="rId11"/>
    <p:sldId id="278" r:id="rId12"/>
    <p:sldId id="28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الأقاليم الحيوية والمجتمعات الحيوانية البرية" id="{2A25D8BF-8172-421B-A920-037F4E4F552C}">
          <p14:sldIdLst>
            <p14:sldId id="270"/>
            <p14:sldId id="272"/>
            <p14:sldId id="273"/>
            <p14:sldId id="274"/>
            <p14:sldId id="275"/>
            <p14:sldId id="279"/>
            <p14:sldId id="276"/>
            <p14:sldId id="282"/>
            <p14:sldId id="277"/>
            <p14:sldId id="280"/>
            <p14:sldId id="278"/>
            <p14:sldId id="28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118" autoAdjust="0"/>
    <p:restoredTop sz="94660"/>
  </p:normalViewPr>
  <p:slideViewPr>
    <p:cSldViewPr snapToGrid="0">
      <p:cViewPr varScale="1">
        <p:scale>
          <a:sx n="82" d="100"/>
          <a:sy n="82" d="100"/>
        </p:scale>
        <p:origin x="90" y="22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B52FE5-7B6A-4DB7-B51B-B45B4B49C5EB}"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320AC-1DEA-4021-8B67-0D279C574FE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032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B52FE5-7B6A-4DB7-B51B-B45B4B49C5EB}"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320AC-1DEA-4021-8B67-0D279C574FEC}" type="slidenum">
              <a:rPr lang="en-US" smtClean="0"/>
              <a:t>‹#›</a:t>
            </a:fld>
            <a:endParaRPr lang="en-US"/>
          </a:p>
        </p:txBody>
      </p:sp>
    </p:spTree>
    <p:extLst>
      <p:ext uri="{BB962C8B-B14F-4D97-AF65-F5344CB8AC3E}">
        <p14:creationId xmlns:p14="http://schemas.microsoft.com/office/powerpoint/2010/main" val="673724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B52FE5-7B6A-4DB7-B51B-B45B4B49C5EB}"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320AC-1DEA-4021-8B67-0D279C574FEC}" type="slidenum">
              <a:rPr lang="en-US" smtClean="0"/>
              <a:t>‹#›</a:t>
            </a:fld>
            <a:endParaRPr lang="en-US"/>
          </a:p>
        </p:txBody>
      </p:sp>
    </p:spTree>
    <p:extLst>
      <p:ext uri="{BB962C8B-B14F-4D97-AF65-F5344CB8AC3E}">
        <p14:creationId xmlns:p14="http://schemas.microsoft.com/office/powerpoint/2010/main" val="4183725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B52FE5-7B6A-4DB7-B51B-B45B4B49C5EB}"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320AC-1DEA-4021-8B67-0D279C574FEC}" type="slidenum">
              <a:rPr lang="en-US" smtClean="0"/>
              <a:t>‹#›</a:t>
            </a:fld>
            <a:endParaRPr lang="en-US"/>
          </a:p>
        </p:txBody>
      </p:sp>
    </p:spTree>
    <p:extLst>
      <p:ext uri="{BB962C8B-B14F-4D97-AF65-F5344CB8AC3E}">
        <p14:creationId xmlns:p14="http://schemas.microsoft.com/office/powerpoint/2010/main" val="2420926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B52FE5-7B6A-4DB7-B51B-B45B4B49C5EB}"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320AC-1DEA-4021-8B67-0D279C574FE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9179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B52FE5-7B6A-4DB7-B51B-B45B4B49C5EB}" type="datetimeFigureOut">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7320AC-1DEA-4021-8B67-0D279C574FEC}" type="slidenum">
              <a:rPr lang="en-US" smtClean="0"/>
              <a:t>‹#›</a:t>
            </a:fld>
            <a:endParaRPr lang="en-US"/>
          </a:p>
        </p:txBody>
      </p:sp>
    </p:spTree>
    <p:extLst>
      <p:ext uri="{BB962C8B-B14F-4D97-AF65-F5344CB8AC3E}">
        <p14:creationId xmlns:p14="http://schemas.microsoft.com/office/powerpoint/2010/main" val="3061666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B52FE5-7B6A-4DB7-B51B-B45B4B49C5EB}" type="datetimeFigureOut">
              <a:rPr lang="en-US" smtClean="0"/>
              <a:t>9/13/2021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7320AC-1DEA-4021-8B67-0D279C574FEC}" type="slidenum">
              <a:rPr lang="en-US" smtClean="0"/>
              <a:t>‹#›</a:t>
            </a:fld>
            <a:endParaRPr lang="en-US"/>
          </a:p>
        </p:txBody>
      </p:sp>
    </p:spTree>
    <p:extLst>
      <p:ext uri="{BB962C8B-B14F-4D97-AF65-F5344CB8AC3E}">
        <p14:creationId xmlns:p14="http://schemas.microsoft.com/office/powerpoint/2010/main" val="65716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B52FE5-7B6A-4DB7-B51B-B45B4B49C5EB}" type="datetimeFigureOut">
              <a:rPr lang="en-US" smtClean="0"/>
              <a:t>9/13/2021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7320AC-1DEA-4021-8B67-0D279C574FEC}" type="slidenum">
              <a:rPr lang="en-US" smtClean="0"/>
              <a:t>‹#›</a:t>
            </a:fld>
            <a:endParaRPr lang="en-US"/>
          </a:p>
        </p:txBody>
      </p:sp>
    </p:spTree>
    <p:extLst>
      <p:ext uri="{BB962C8B-B14F-4D97-AF65-F5344CB8AC3E}">
        <p14:creationId xmlns:p14="http://schemas.microsoft.com/office/powerpoint/2010/main" val="566843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0B52FE5-7B6A-4DB7-B51B-B45B4B49C5EB}" type="datetimeFigureOut">
              <a:rPr lang="en-US" smtClean="0"/>
              <a:t>9/13/2021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17320AC-1DEA-4021-8B67-0D279C574FEC}" type="slidenum">
              <a:rPr lang="en-US" smtClean="0"/>
              <a:t>‹#›</a:t>
            </a:fld>
            <a:endParaRPr lang="en-US"/>
          </a:p>
        </p:txBody>
      </p:sp>
    </p:spTree>
    <p:extLst>
      <p:ext uri="{BB962C8B-B14F-4D97-AF65-F5344CB8AC3E}">
        <p14:creationId xmlns:p14="http://schemas.microsoft.com/office/powerpoint/2010/main" val="3034194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0B52FE5-7B6A-4DB7-B51B-B45B4B49C5EB}" type="datetimeFigureOut">
              <a:rPr lang="en-US" smtClean="0"/>
              <a:t>9/13/2021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17320AC-1DEA-4021-8B67-0D279C574FEC}" type="slidenum">
              <a:rPr lang="en-US" smtClean="0"/>
              <a:t>‹#›</a:t>
            </a:fld>
            <a:endParaRPr lang="en-US"/>
          </a:p>
        </p:txBody>
      </p:sp>
    </p:spTree>
    <p:extLst>
      <p:ext uri="{BB962C8B-B14F-4D97-AF65-F5344CB8AC3E}">
        <p14:creationId xmlns:p14="http://schemas.microsoft.com/office/powerpoint/2010/main" val="2226308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B52FE5-7B6A-4DB7-B51B-B45B4B49C5EB}" type="datetimeFigureOut">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7320AC-1DEA-4021-8B67-0D279C574FEC}" type="slidenum">
              <a:rPr lang="en-US" smtClean="0"/>
              <a:t>‹#›</a:t>
            </a:fld>
            <a:endParaRPr lang="en-US"/>
          </a:p>
        </p:txBody>
      </p:sp>
    </p:spTree>
    <p:extLst>
      <p:ext uri="{BB962C8B-B14F-4D97-AF65-F5344CB8AC3E}">
        <p14:creationId xmlns:p14="http://schemas.microsoft.com/office/powerpoint/2010/main" val="3023925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0B52FE5-7B6A-4DB7-B51B-B45B4B49C5EB}" type="datetimeFigureOut">
              <a:rPr lang="en-US" smtClean="0"/>
              <a:t>9/13/2021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17320AC-1DEA-4021-8B67-0D279C574FE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MSIPCMContentMarking" descr="{&quot;HashCode&quot;:1951441951,&quot;Placement&quot;:&quot;Header&quot;}"/>
          <p:cNvSpPr txBox="1"/>
          <p:nvPr userDrawn="1"/>
        </p:nvSpPr>
        <p:spPr>
          <a:xfrm>
            <a:off x="0" y="0"/>
            <a:ext cx="1838494" cy="234315"/>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9FDF"/>
                </a:solidFill>
                <a:latin typeface="SABIC Typeface Headline Light" panose="020B0303060202020204" pitchFamily="34" charset="0"/>
              </a:rPr>
              <a:t>Classification: Internal Use</a:t>
            </a:r>
          </a:p>
        </p:txBody>
      </p:sp>
    </p:spTree>
    <p:extLst>
      <p:ext uri="{BB962C8B-B14F-4D97-AF65-F5344CB8AC3E}">
        <p14:creationId xmlns:p14="http://schemas.microsoft.com/office/powerpoint/2010/main" val="35913142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2728262" y="533016"/>
            <a:ext cx="10850880" cy="886691"/>
          </a:xfrm>
        </p:spPr>
        <p:txBody>
          <a:bodyPr>
            <a:noAutofit/>
          </a:bodyPr>
          <a:lstStyle/>
          <a:p>
            <a:pPr algn="ctr" rtl="1">
              <a:lnSpc>
                <a:spcPct val="100000"/>
              </a:lnSpc>
            </a:pPr>
            <a:r>
              <a:rPr lang="ar-SA" sz="4000" b="1" dirty="0">
                <a:solidFill>
                  <a:schemeClr val="tx1"/>
                </a:solidFill>
                <a:latin typeface="Segoe UI Semibold" panose="020B0702040204020203" pitchFamily="34" charset="0"/>
                <a:cs typeface="Segoe UI Semibold" panose="020B0702040204020203" pitchFamily="34" charset="0"/>
              </a:rPr>
              <a:t>الأقاليم الحيويــة </a:t>
            </a:r>
            <a:br>
              <a:rPr lang="ar-SA" sz="4000" b="1" dirty="0">
                <a:solidFill>
                  <a:schemeClr val="tx1"/>
                </a:solidFill>
                <a:latin typeface="Segoe UI Semibold" panose="020B0702040204020203" pitchFamily="34" charset="0"/>
                <a:cs typeface="Segoe UI Semibold" panose="020B0702040204020203" pitchFamily="34" charset="0"/>
              </a:rPr>
            </a:br>
            <a:r>
              <a:rPr lang="ar-SA" sz="4000" b="1" dirty="0">
                <a:solidFill>
                  <a:schemeClr val="tx1"/>
                </a:solidFill>
                <a:latin typeface="Segoe UI Semibold" panose="020B0702040204020203" pitchFamily="34" charset="0"/>
                <a:cs typeface="Segoe UI Semibold" panose="020B0702040204020203" pitchFamily="34" charset="0"/>
              </a:rPr>
              <a:t>والمجتمعات الحيوانيـــة البريـــة </a:t>
            </a:r>
          </a:p>
        </p:txBody>
      </p:sp>
      <p:pic>
        <p:nvPicPr>
          <p:cNvPr id="19" name="Picture Placeholder 18"/>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363525" y="2410691"/>
            <a:ext cx="4032011" cy="3462978"/>
          </a:xfrm>
          <a:prstGeom prst="rect">
            <a:avLst/>
          </a:prstGeom>
          <a:no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Text Placeholder 17"/>
          <p:cNvSpPr>
            <a:spLocks noGrp="1"/>
          </p:cNvSpPr>
          <p:nvPr>
            <p:ph type="body" sz="half" idx="2"/>
          </p:nvPr>
        </p:nvSpPr>
        <p:spPr>
          <a:xfrm>
            <a:off x="5015345" y="5282752"/>
            <a:ext cx="6378767" cy="1277505"/>
          </a:xfrm>
        </p:spPr>
        <p:txBody>
          <a:bodyPr>
            <a:noAutofit/>
          </a:bodyPr>
          <a:lstStyle/>
          <a:p>
            <a:pPr algn="ctr"/>
            <a:r>
              <a:rPr lang="ar-SA" sz="2800" b="1" dirty="0">
                <a:latin typeface="Segoe UI Semibold" panose="020B0702040204020203" pitchFamily="34" charset="0"/>
                <a:cs typeface="Segoe UI Semibold" panose="020B0702040204020203" pitchFamily="34" charset="0"/>
              </a:rPr>
              <a:t>مقرر: علم البيئة البرية (373 حين)</a:t>
            </a:r>
            <a:endParaRPr lang="en-US" sz="2800" b="1" dirty="0">
              <a:latin typeface="Segoe UI Semibold" panose="020B0702040204020203" pitchFamily="34" charset="0"/>
              <a:cs typeface="Segoe UI Semibold" panose="020B0702040204020203" pitchFamily="34" charset="0"/>
            </a:endParaRPr>
          </a:p>
          <a:p>
            <a:pPr algn="ctr"/>
            <a:r>
              <a:rPr lang="ar-SA" sz="2800" b="1" dirty="0">
                <a:latin typeface="Segoe UI Semibold" panose="020B0702040204020203" pitchFamily="34" charset="0"/>
                <a:cs typeface="Segoe UI Semibold" panose="020B0702040204020203" pitchFamily="34" charset="0"/>
              </a:rPr>
              <a:t>استاذ المقرر : </a:t>
            </a:r>
            <a:r>
              <a:rPr lang="ar-SA" sz="2800" b="1" dirty="0" err="1">
                <a:latin typeface="Segoe UI Semibold" panose="020B0702040204020203" pitchFamily="34" charset="0"/>
                <a:cs typeface="Segoe UI Semibold" panose="020B0702040204020203" pitchFamily="34" charset="0"/>
              </a:rPr>
              <a:t>أ.د</a:t>
            </a:r>
            <a:r>
              <a:rPr lang="ar-SA" sz="2800" b="1" dirty="0">
                <a:latin typeface="Segoe UI Semibold" panose="020B0702040204020203" pitchFamily="34" charset="0"/>
                <a:cs typeface="Segoe UI Semibold" panose="020B0702040204020203" pitchFamily="34" charset="0"/>
              </a:rPr>
              <a:t>. محمد بن خالد السعدون</a:t>
            </a:r>
            <a:endParaRPr lang="ar-SA" sz="2000" dirty="0">
              <a:latin typeface="Segoe UI Semibold" panose="020B0702040204020203" pitchFamily="34" charset="0"/>
              <a:cs typeface="Segoe UI Semibold" panose="020B0702040204020203" pitchFamily="34" charset="0"/>
            </a:endParaRPr>
          </a:p>
          <a:p>
            <a:pPr algn="ctr"/>
            <a:r>
              <a:rPr lang="ar-SA" sz="2000" dirty="0">
                <a:latin typeface="Segoe UI Semibold" panose="020B0702040204020203" pitchFamily="34" charset="0"/>
                <a:cs typeface="Segoe UI Semibold" panose="020B0702040204020203" pitchFamily="34" charset="0"/>
              </a:rPr>
              <a:t>كلية العلوم - قسم علم الحيوان</a:t>
            </a:r>
          </a:p>
          <a:p>
            <a:pPr algn="ctr"/>
            <a:endParaRPr lang="ar-SA" sz="20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p:txBody>
      </p:sp>
      <p:sp>
        <p:nvSpPr>
          <p:cNvPr id="15" name="Subtitle 14"/>
          <p:cNvSpPr>
            <a:spLocks noGrp="1"/>
          </p:cNvSpPr>
          <p:nvPr>
            <p:ph idx="4294967295"/>
          </p:nvPr>
        </p:nvSpPr>
        <p:spPr>
          <a:xfrm>
            <a:off x="4228553" y="1576141"/>
            <a:ext cx="8189281" cy="1077796"/>
          </a:xfrm>
        </p:spPr>
        <p:txBody>
          <a:bodyPr>
            <a:noAutofit/>
          </a:bodyPr>
          <a:lstStyle/>
          <a:p>
            <a:pPr marL="0" indent="0" algn="ctr">
              <a:lnSpc>
                <a:spcPct val="100000"/>
              </a:lnSpc>
              <a:spcBef>
                <a:spcPts val="0"/>
              </a:spcBef>
              <a:spcAft>
                <a:spcPts val="0"/>
              </a:spcAft>
              <a:buNone/>
            </a:pPr>
            <a:r>
              <a:rPr lang="en-US" sz="2800" b="1" dirty="0">
                <a:solidFill>
                  <a:schemeClr val="accent1"/>
                </a:solidFill>
                <a:latin typeface="Segoe UI Semibold" panose="020B0702040204020203" pitchFamily="34" charset="0"/>
                <a:ea typeface="+mj-ea"/>
                <a:cs typeface="Segoe UI Semibold" panose="020B0702040204020203" pitchFamily="34" charset="0"/>
              </a:rPr>
              <a:t>Biotic Biomes </a:t>
            </a:r>
            <a:endParaRPr lang="ar-SA" sz="2800" b="1" dirty="0">
              <a:solidFill>
                <a:schemeClr val="accent1"/>
              </a:solidFill>
              <a:latin typeface="Segoe UI Semibold" panose="020B0702040204020203" pitchFamily="34" charset="0"/>
              <a:ea typeface="+mj-ea"/>
              <a:cs typeface="Segoe UI Semibold" panose="020B0702040204020203" pitchFamily="34" charset="0"/>
            </a:endParaRPr>
          </a:p>
          <a:p>
            <a:pPr marL="0" indent="0" algn="ctr">
              <a:lnSpc>
                <a:spcPct val="100000"/>
              </a:lnSpc>
              <a:spcBef>
                <a:spcPts val="0"/>
              </a:spcBef>
              <a:spcAft>
                <a:spcPts val="0"/>
              </a:spcAft>
              <a:buNone/>
            </a:pPr>
            <a:r>
              <a:rPr lang="en-US" sz="2800" b="1" dirty="0">
                <a:solidFill>
                  <a:schemeClr val="accent1"/>
                </a:solidFill>
                <a:latin typeface="Segoe UI Semibold" panose="020B0702040204020203" pitchFamily="34" charset="0"/>
                <a:ea typeface="+mj-ea"/>
                <a:cs typeface="Segoe UI Semibold" panose="020B0702040204020203" pitchFamily="34" charset="0"/>
              </a:rPr>
              <a:t>&amp; </a:t>
            </a:r>
            <a:endParaRPr lang="ar-SA" sz="2800" b="1" dirty="0">
              <a:solidFill>
                <a:schemeClr val="accent1"/>
              </a:solidFill>
              <a:latin typeface="Segoe UI Semibold" panose="020B0702040204020203" pitchFamily="34" charset="0"/>
              <a:ea typeface="+mj-ea"/>
              <a:cs typeface="Segoe UI Semibold" panose="020B0702040204020203" pitchFamily="34" charset="0"/>
            </a:endParaRPr>
          </a:p>
          <a:p>
            <a:pPr marL="0" indent="0" algn="ctr">
              <a:lnSpc>
                <a:spcPct val="100000"/>
              </a:lnSpc>
              <a:spcBef>
                <a:spcPts val="0"/>
              </a:spcBef>
              <a:spcAft>
                <a:spcPts val="0"/>
              </a:spcAft>
              <a:buNone/>
            </a:pPr>
            <a:r>
              <a:rPr lang="en-US" sz="2800" b="1" dirty="0">
                <a:solidFill>
                  <a:schemeClr val="accent1"/>
                </a:solidFill>
                <a:latin typeface="Segoe UI Semibold" panose="020B0702040204020203" pitchFamily="34" charset="0"/>
                <a:ea typeface="+mj-ea"/>
                <a:cs typeface="Segoe UI Semibold" panose="020B0702040204020203" pitchFamily="34" charset="0"/>
              </a:rPr>
              <a:t>Terrestrial Animals Communities </a:t>
            </a:r>
          </a:p>
        </p:txBody>
      </p:sp>
      <p:sp>
        <p:nvSpPr>
          <p:cNvPr id="2" name="Rectangle 1"/>
          <p:cNvSpPr/>
          <p:nvPr/>
        </p:nvSpPr>
        <p:spPr>
          <a:xfrm>
            <a:off x="304800" y="1661556"/>
            <a:ext cx="4142509"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800" b="1" dirty="0">
                <a:ln w="0"/>
                <a:effectLst>
                  <a:outerShdw blurRad="38100" dist="19050" dir="2700000" algn="tl" rotWithShape="0">
                    <a:schemeClr val="dk1">
                      <a:alpha val="40000"/>
                    </a:schemeClr>
                  </a:outerShdw>
                </a:effectLst>
                <a:latin typeface="Segoe UI Semibold" panose="020B0702040204020203" pitchFamily="34" charset="0"/>
                <a:cs typeface="Segoe UI Semibold" panose="020B0702040204020203" pitchFamily="34" charset="0"/>
              </a:rPr>
              <a:t>Lecture ( 2 )</a:t>
            </a:r>
          </a:p>
        </p:txBody>
      </p:sp>
      <p:sp>
        <p:nvSpPr>
          <p:cNvPr id="8" name="Content Placeholder 2"/>
          <p:cNvSpPr txBox="1">
            <a:spLocks/>
          </p:cNvSpPr>
          <p:nvPr/>
        </p:nvSpPr>
        <p:spPr>
          <a:xfrm>
            <a:off x="6944255" y="3374721"/>
            <a:ext cx="5059680" cy="2547999"/>
          </a:xfrm>
          <a:prstGeom prst="rect">
            <a:avLst/>
          </a:prstGeom>
          <a:noFill/>
        </p:spPr>
        <p:style>
          <a:lnRef idx="0">
            <a:scrgbClr r="0" g="0" b="0"/>
          </a:lnRef>
          <a:fillRef idx="1001">
            <a:schemeClr val="lt1"/>
          </a:fillRef>
          <a:effectRef idx="0">
            <a:scrgbClr r="0" g="0" b="0"/>
          </a:effectRef>
          <a:fontRef idx="minor">
            <a:schemeClr val="accent1"/>
          </a:fontRef>
        </p:style>
        <p:txBody>
          <a:bodyPr vert="horz" lIns="0" tIns="45720" rIns="0" bIns="45720" rtlCol="0" anchor="t">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3200" kern="1200">
                <a:solidFill>
                  <a:schemeClr val="accent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800" kern="1200">
                <a:solidFill>
                  <a:schemeClr val="accent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accent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9pPr>
          </a:lstStyle>
          <a:p>
            <a:pPr algn="r" rtl="1">
              <a:lnSpc>
                <a:spcPct val="100000"/>
              </a:lnSpc>
            </a:pPr>
            <a:r>
              <a:rPr lang="ar-SA" sz="2000" b="1" dirty="0">
                <a:latin typeface="Segoe UI Semibold" panose="020B0702040204020203" pitchFamily="34" charset="0"/>
                <a:cs typeface="Segoe UI Semibold" panose="020B0702040204020203" pitchFamily="34" charset="0"/>
              </a:rPr>
              <a:t>المحتويات:</a:t>
            </a:r>
            <a:endParaRPr lang="en-US" sz="2000" b="1" dirty="0">
              <a:latin typeface="Segoe UI Semibold" panose="020B0702040204020203" pitchFamily="34" charset="0"/>
              <a:cs typeface="Segoe UI Semibold" panose="020B0702040204020203" pitchFamily="34" charset="0"/>
            </a:endParaRPr>
          </a:p>
          <a:p>
            <a:pPr algn="r" rtl="1">
              <a:lnSpc>
                <a:spcPct val="100000"/>
              </a:lnSpc>
              <a:buFont typeface="Wingdings" panose="05000000000000000000" pitchFamily="2" charset="2"/>
              <a:buChar char="q"/>
            </a:pPr>
            <a:r>
              <a:rPr lang="ar-SA" sz="2000" dirty="0">
                <a:solidFill>
                  <a:schemeClr val="tx1"/>
                </a:solidFill>
                <a:latin typeface="Segoe UI Semibold" panose="020B0702040204020203" pitchFamily="34" charset="0"/>
                <a:cs typeface="Segoe UI Semibold" panose="020B0702040204020203" pitchFamily="34" charset="0"/>
              </a:rPr>
              <a:t>مقدمة</a:t>
            </a:r>
            <a:endParaRPr lang="en-US" sz="2000" dirty="0">
              <a:solidFill>
                <a:schemeClr val="tx1"/>
              </a:solidFill>
              <a:latin typeface="Segoe UI Semibold" panose="020B0702040204020203" pitchFamily="34" charset="0"/>
              <a:cs typeface="Segoe UI Semibold" panose="020B0702040204020203" pitchFamily="34" charset="0"/>
            </a:endParaRPr>
          </a:p>
          <a:p>
            <a:pPr algn="r" rtl="1">
              <a:lnSpc>
                <a:spcPct val="100000"/>
              </a:lnSpc>
              <a:buFont typeface="Wingdings" panose="05000000000000000000" pitchFamily="2" charset="2"/>
              <a:buChar char="q"/>
            </a:pPr>
            <a:r>
              <a:rPr lang="ar-SA" sz="2000" dirty="0">
                <a:solidFill>
                  <a:schemeClr val="tx1"/>
                </a:solidFill>
                <a:latin typeface="Segoe UI Semibold" panose="020B0702040204020203" pitchFamily="34" charset="0"/>
                <a:cs typeface="Segoe UI Semibold" panose="020B0702040204020203" pitchFamily="34" charset="0"/>
              </a:rPr>
              <a:t>الأقاليم الحيوية</a:t>
            </a:r>
          </a:p>
          <a:p>
            <a:pPr algn="r" rtl="1">
              <a:lnSpc>
                <a:spcPct val="100000"/>
              </a:lnSpc>
            </a:pPr>
            <a:endParaRPr lang="ar-SA" sz="2000" dirty="0">
              <a:solidFill>
                <a:schemeClr val="tx1"/>
              </a:solidFill>
              <a:latin typeface="Segoe UI Semibold" panose="020B0702040204020203" pitchFamily="34" charset="0"/>
              <a:cs typeface="Segoe UI Semibold" panose="020B0702040204020203" pitchFamily="34" charset="0"/>
            </a:endParaRPr>
          </a:p>
          <a:p>
            <a:pPr algn="r" rtl="1">
              <a:lnSpc>
                <a:spcPct val="100000"/>
              </a:lnSpc>
              <a:buFont typeface="Wingdings" panose="05000000000000000000" pitchFamily="2" charset="2"/>
              <a:buChar char="q"/>
            </a:pPr>
            <a:endParaRPr lang="ar-SA" sz="2000" dirty="0">
              <a:solidFill>
                <a:schemeClr val="tx1">
                  <a:lumMod val="75000"/>
                  <a:lumOff val="25000"/>
                </a:schemeClr>
              </a:solidFill>
              <a:latin typeface="Segoe UI Semibold" panose="020B0702040204020203" pitchFamily="34" charset="0"/>
              <a:cs typeface="Segoe UI Semibold" panose="020B0702040204020203" pitchFamily="34" charset="0"/>
            </a:endParaRPr>
          </a:p>
          <a:p>
            <a:pPr algn="r" rtl="1">
              <a:lnSpc>
                <a:spcPct val="100000"/>
              </a:lnSpc>
              <a:buFont typeface="Wingdings" panose="05000000000000000000" pitchFamily="2" charset="2"/>
              <a:buChar char="q"/>
            </a:pPr>
            <a:endParaRPr lang="ar-SA" sz="2000" dirty="0">
              <a:solidFill>
                <a:schemeClr val="tx1">
                  <a:lumMod val="75000"/>
                  <a:lumOff val="25000"/>
                </a:schemeClr>
              </a:solidFill>
              <a:latin typeface="Segoe UI Semibold" panose="020B0702040204020203" pitchFamily="34" charset="0"/>
              <a:cs typeface="Segoe UI Semibold" panose="020B0702040204020203" pitchFamily="34" charset="0"/>
            </a:endParaRPr>
          </a:p>
          <a:p>
            <a:pPr algn="r" rtl="1">
              <a:lnSpc>
                <a:spcPct val="100000"/>
              </a:lnSpc>
              <a:buFont typeface="Wingdings" panose="05000000000000000000" pitchFamily="2" charset="2"/>
              <a:buChar char="q"/>
            </a:pPr>
            <a:endParaRPr lang="en-US" sz="2000" dirty="0">
              <a:solidFill>
                <a:schemeClr val="tx1">
                  <a:lumMod val="75000"/>
                  <a:lumOff val="25000"/>
                </a:schemeClr>
              </a:solidFill>
              <a:latin typeface="Segoe UI Semibold" panose="020B0702040204020203" pitchFamily="34" charset="0"/>
              <a:cs typeface="Segoe UI Semibold" panose="020B0702040204020203" pitchFamily="34" charset="0"/>
            </a:endParaRPr>
          </a:p>
        </p:txBody>
      </p:sp>
      <p:sp>
        <p:nvSpPr>
          <p:cNvPr id="9" name="Content Placeholder 2"/>
          <p:cNvSpPr txBox="1">
            <a:spLocks/>
          </p:cNvSpPr>
          <p:nvPr/>
        </p:nvSpPr>
        <p:spPr>
          <a:xfrm>
            <a:off x="4164797" y="2956119"/>
            <a:ext cx="5323543" cy="2725724"/>
          </a:xfrm>
          <a:prstGeom prst="rect">
            <a:avLst/>
          </a:prstGeom>
          <a:noFill/>
        </p:spPr>
        <p:style>
          <a:lnRef idx="0">
            <a:scrgbClr r="0" g="0" b="0"/>
          </a:lnRef>
          <a:fillRef idx="1001">
            <a:schemeClr val="lt1"/>
          </a:fillRef>
          <a:effectRef idx="0">
            <a:scrgbClr r="0" g="0" b="0"/>
          </a:effectRef>
          <a:fontRef idx="minor">
            <a:schemeClr val="accent1"/>
          </a:fontRef>
        </p:style>
        <p:txBody>
          <a:bodyPr vert="horz" lIns="457200" tIns="457200" rIns="0" bIns="45720" rtlCol="0" anchor="t">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3200" kern="1200">
                <a:solidFill>
                  <a:schemeClr val="accent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800" kern="1200">
                <a:solidFill>
                  <a:schemeClr val="accent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accent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9pPr>
          </a:lstStyle>
          <a:p>
            <a:pPr>
              <a:lnSpc>
                <a:spcPct val="100000"/>
              </a:lnSpc>
            </a:pPr>
            <a:r>
              <a:rPr lang="en-US" sz="2000" b="1" dirty="0">
                <a:latin typeface="Segoe UI Semibold" panose="020B0702040204020203" pitchFamily="34" charset="0"/>
                <a:cs typeface="Segoe UI Semibold" panose="020B0702040204020203" pitchFamily="34" charset="0"/>
              </a:rPr>
              <a:t>Contents:</a:t>
            </a:r>
            <a:endParaRPr lang="ar-SA" sz="2000" b="1" dirty="0">
              <a:latin typeface="Segoe UI Semibold" panose="020B0702040204020203" pitchFamily="34" charset="0"/>
              <a:cs typeface="Segoe UI Semibold" panose="020B0702040204020203" pitchFamily="34" charset="0"/>
            </a:endParaRPr>
          </a:p>
          <a:p>
            <a:pPr>
              <a:lnSpc>
                <a:spcPct val="100000"/>
              </a:lnSpc>
              <a:buFont typeface="Wingdings" panose="05000000000000000000" pitchFamily="2" charset="2"/>
              <a:buChar char="q"/>
            </a:pPr>
            <a:r>
              <a:rPr lang="en-US" sz="2000" dirty="0">
                <a:solidFill>
                  <a:schemeClr val="tx1"/>
                </a:solidFill>
                <a:latin typeface="Segoe UI Semibold" panose="020B0702040204020203" pitchFamily="34" charset="0"/>
                <a:cs typeface="Segoe UI Semibold" panose="020B0702040204020203" pitchFamily="34" charset="0"/>
              </a:rPr>
              <a:t>Introduction</a:t>
            </a:r>
          </a:p>
          <a:p>
            <a:pPr>
              <a:lnSpc>
                <a:spcPct val="100000"/>
              </a:lnSpc>
              <a:buFont typeface="Wingdings" panose="05000000000000000000" pitchFamily="2" charset="2"/>
              <a:buChar char="q"/>
            </a:pPr>
            <a:r>
              <a:rPr lang="en-US" sz="2000" dirty="0">
                <a:solidFill>
                  <a:schemeClr val="tx1"/>
                </a:solidFill>
                <a:latin typeface="Segoe UI Semibold" panose="020B0702040204020203" pitchFamily="34" charset="0"/>
                <a:cs typeface="Segoe UI Semibold" panose="020B0702040204020203" pitchFamily="34" charset="0"/>
              </a:rPr>
              <a:t>Biological Biomes</a:t>
            </a:r>
            <a:endParaRPr lang="ar-SA" sz="2000" dirty="0">
              <a:solidFill>
                <a:schemeClr val="tx1"/>
              </a:solidFill>
              <a:latin typeface="Segoe UI Semibold" panose="020B0702040204020203" pitchFamily="34" charset="0"/>
              <a:cs typeface="Segoe UI Semibold" panose="020B0702040204020203" pitchFamily="34" charset="0"/>
            </a:endParaRPr>
          </a:p>
          <a:p>
            <a:pPr algn="r" rtl="1">
              <a:lnSpc>
                <a:spcPct val="100000"/>
              </a:lnSpc>
            </a:pPr>
            <a:endParaRPr lang="ar-SA" sz="2000" dirty="0">
              <a:solidFill>
                <a:schemeClr val="tx1">
                  <a:lumMod val="65000"/>
                  <a:lumOff val="35000"/>
                </a:schemeClr>
              </a:solidFill>
              <a:latin typeface="Segoe UI Semibold" panose="020B0702040204020203" pitchFamily="34" charset="0"/>
              <a:cs typeface="Segoe UI Semibold" panose="020B0702040204020203" pitchFamily="34" charset="0"/>
            </a:endParaRPr>
          </a:p>
          <a:p>
            <a:pPr algn="r" rtl="1">
              <a:lnSpc>
                <a:spcPct val="100000"/>
              </a:lnSpc>
              <a:buFont typeface="Wingdings" panose="05000000000000000000" pitchFamily="2" charset="2"/>
              <a:buChar char="q"/>
            </a:pPr>
            <a:endParaRPr lang="en-US" sz="2000" dirty="0">
              <a:solidFill>
                <a:schemeClr val="tx1">
                  <a:lumMod val="65000"/>
                  <a:lumOff val="35000"/>
                </a:schemeClr>
              </a:solidFill>
              <a:latin typeface="Segoe UI Semibold" panose="020B0702040204020203" pitchFamily="34" charset="0"/>
              <a:cs typeface="Segoe UI Semibold" panose="020B0702040204020203" pitchFamily="34" charset="0"/>
            </a:endParaRPr>
          </a:p>
        </p:txBody>
      </p:sp>
      <p:sp>
        <p:nvSpPr>
          <p:cNvPr id="11" name="Rectangle 10"/>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2" name="Picture Placeholder 4"/>
          <p:cNvPicPr>
            <a:picLocks noChangeAspect="1"/>
          </p:cNvPicPr>
          <p:nvPr/>
        </p:nvPicPr>
        <p:blipFill>
          <a:blip r:embed="rId3">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Tree>
    <p:extLst>
      <p:ext uri="{BB962C8B-B14F-4D97-AF65-F5344CB8AC3E}">
        <p14:creationId xmlns:p14="http://schemas.microsoft.com/office/powerpoint/2010/main" val="629876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bold" panose="020B0702040204020203" pitchFamily="34" charset="0"/>
                <a:cs typeface="Segoe UI Semibold" panose="020B0702040204020203" pitchFamily="34" charset="0"/>
              </a:rPr>
              <a:t>الأقاليم الحيوية</a:t>
            </a:r>
            <a:r>
              <a:rPr lang="en-US" sz="3600" b="1" dirty="0">
                <a:solidFill>
                  <a:schemeClr val="accent1"/>
                </a:solidFill>
                <a:latin typeface="Segoe UI Semibold" panose="020B0702040204020203" pitchFamily="34" charset="0"/>
                <a:cs typeface="Segoe UI Semibold" panose="020B0702040204020203" pitchFamily="34" charset="0"/>
              </a:rPr>
              <a:t>                             </a:t>
            </a:r>
            <a:r>
              <a:rPr lang="ar-SA" sz="3600" b="1" dirty="0">
                <a:solidFill>
                  <a:schemeClr val="accent1"/>
                </a:solidFill>
                <a:latin typeface="Segoe UI Semibold" panose="020B0702040204020203" pitchFamily="34" charset="0"/>
                <a:cs typeface="Segoe UI Semibold" panose="020B0702040204020203" pitchFamily="34" charset="0"/>
              </a:rPr>
              <a:t> </a:t>
            </a:r>
            <a:r>
              <a:rPr lang="en-US" sz="3600" b="1" dirty="0">
                <a:solidFill>
                  <a:schemeClr val="accent1"/>
                </a:solidFill>
                <a:latin typeface="Segoe UI Semibold" panose="020B0702040204020203" pitchFamily="34" charset="0"/>
                <a:cs typeface="Segoe UI Semibold" panose="020B0702040204020203" pitchFamily="34" charset="0"/>
              </a:rPr>
              <a:t>Biological Biomes</a:t>
            </a:r>
          </a:p>
        </p:txBody>
      </p:sp>
      <p:sp>
        <p:nvSpPr>
          <p:cNvPr id="16" name="Rectangle 1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8"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3" name="Rectangle 2"/>
          <p:cNvSpPr/>
          <p:nvPr/>
        </p:nvSpPr>
        <p:spPr>
          <a:xfrm>
            <a:off x="4585855" y="1712492"/>
            <a:ext cx="6685827" cy="4339650"/>
          </a:xfrm>
          <a:prstGeom prst="rect">
            <a:avLst/>
          </a:prstGeom>
        </p:spPr>
        <p:txBody>
          <a:bodyPr wrap="square">
            <a:spAutoFit/>
          </a:bodyPr>
          <a:lstStyle/>
          <a:p>
            <a:pPr algn="just" rtl="1"/>
            <a:endParaRPr lang="en-US" sz="1400" dirty="0">
              <a:latin typeface="Times New Roman" panose="02020603050405020304" pitchFamily="18" charset="0"/>
              <a:ea typeface="Times New Roman" panose="02020603050405020304" pitchFamily="18" charset="0"/>
            </a:endParaRPr>
          </a:p>
          <a:p>
            <a:pPr algn="just" rtl="1"/>
            <a:r>
              <a:rPr lang="ar-SA" b="1"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4 - الغابات الاستوائية المطيرة </a:t>
            </a:r>
            <a:r>
              <a:rPr lang="en-US" b="1"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Tropical rain forests	</a:t>
            </a:r>
            <a:r>
              <a:rPr lang="ar-SA" b="1"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a:t>
            </a:r>
          </a:p>
          <a:p>
            <a:pPr algn="just" rtl="1"/>
            <a:endParaRPr lang="en-US"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endParaRPr>
          </a:p>
          <a:p>
            <a:pPr marL="285750" indent="-285750" algn="justLow" rtl="1">
              <a:buClr>
                <a:schemeClr val="accent1"/>
              </a:buClr>
              <a:buFont typeface="Wingdings" panose="05000000000000000000" pitchFamily="2" charset="2"/>
              <a:buChar char="q"/>
            </a:pP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عبارة عن مجتمع احيائي طالما أثار الخيال البشري وادراكه ايضا وتوجد مثل هذه الغابات ضمن مدار السرطان ومدار الجدي (بين خطي عرض 27 و 23</a:t>
            </a:r>
            <a:r>
              <a:rPr lang="en-US" sz="1400" dirty="0">
                <a:latin typeface="Segoe UI Semibold" panose="020B0702040204020203" pitchFamily="34" charset="0"/>
                <a:ea typeface="Times New Roman" panose="02020603050405020304" pitchFamily="18" charset="0"/>
                <a:cs typeface="Segoe UI Semibold" panose="020B0702040204020203" pitchFamily="34" charset="0"/>
              </a:rPr>
              <a:t>º</a:t>
            </a: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م شمالاً وجنوباً) في مناطق يكون فيها معدل سقوط الأمطار أكثر من 80 و 100 بوصة سنوياً ( 200 سم في السنة ). وقد يكون لهذه الغابات موسم جفاف واحد أو اكثر سنوياً يكون هطول الأمطار فيه أقل من 5 بوصه شهرياً. ويعد ثراء الأنواع وتباينها الميزة البارزة للمجتمع الأحيائي في الغابة الاستوائية المطيرة. ففي كل مجموعة كبيرة للنبات والحيوان تقريباً توجد أنواع أكثر من تلك الموجودة في غابات المنطقة المعتدلة. </a:t>
            </a:r>
          </a:p>
          <a:p>
            <a:pPr algn="justLow" rtl="1">
              <a:buClr>
                <a:schemeClr val="accent1"/>
              </a:buClr>
            </a:pPr>
            <a:r>
              <a:rPr lang="ar-SA" sz="1400"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مثال على التنوع الحيوي في الغابات الاستوائية المطيرة:</a:t>
            </a:r>
          </a:p>
          <a:p>
            <a:pPr marL="285750" indent="-285750" algn="justLow" rtl="1">
              <a:buClr>
                <a:schemeClr val="accent1"/>
              </a:buClr>
              <a:buFont typeface="Wingdings" panose="05000000000000000000" pitchFamily="2" charset="2"/>
              <a:buChar char="q"/>
            </a:pP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فقد أظهرت دراسة لجزيرة بار وكولورادو في منطقة قناة بنما الواقعة على مساحة 6 أميال مربعة بأنها يحتوي على : أشجار (1200 نوع) ، حشرات (30.000 نوع) طيور (310 نوع) ، برمائيات (32 نوع)، زواحف (68 نوع) ، ثدييات (70 نوع). تكون أشجار هذه الغابات عملاقة تسمى (الباسقات) التي يتجاوز طولها 60 م تمنع وصول الضوء إلى أرضية الغابة.</a:t>
            </a:r>
          </a:p>
          <a:p>
            <a:pPr algn="justLow" rtl="1"/>
            <a:r>
              <a:rPr lang="ar-SA" sz="1600" dirty="0">
                <a:solidFill>
                  <a:schemeClr val="accent1"/>
                </a:solidFill>
                <a:effectLst/>
                <a:latin typeface="Segoe UI Semibold" panose="020B0702040204020203" pitchFamily="34" charset="0"/>
                <a:ea typeface="Times New Roman" panose="02020603050405020304" pitchFamily="18" charset="0"/>
                <a:cs typeface="Segoe UI Semibold" panose="020B0702040204020203" pitchFamily="34" charset="0"/>
              </a:rPr>
              <a:t>تأثير الانسان على </a:t>
            </a:r>
            <a:r>
              <a:rPr lang="ar-SA" sz="1600" b="1"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الغابات الاستوائية المطيرة :</a:t>
            </a:r>
            <a:endParaRPr lang="ar-SA" b="1"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endParaRPr>
          </a:p>
          <a:p>
            <a:pPr marL="285750" indent="-285750" algn="justLow" rtl="1">
              <a:buClr>
                <a:schemeClr val="accent1"/>
              </a:buClr>
              <a:buFont typeface="Wingdings" panose="05000000000000000000" pitchFamily="2" charset="2"/>
              <a:buChar char="q"/>
            </a:pP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قطع الغابات للحصول على أراضي زراعية أو رعوية أو أخشاب.</a:t>
            </a:r>
          </a:p>
          <a:p>
            <a:pPr marL="285750" indent="-285750" algn="justLow" rtl="1">
              <a:buClr>
                <a:schemeClr val="accent1"/>
              </a:buClr>
              <a:buFont typeface="Wingdings" panose="05000000000000000000" pitchFamily="2" charset="2"/>
              <a:buChar char="q"/>
            </a:pP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ساهم الانسان في تعرية التربة وهذا بدوره أدى إلى فقدان التنوع الحيوي.</a:t>
            </a:r>
          </a:p>
          <a:p>
            <a:pPr marL="285750" indent="-285750" algn="justLow" rtl="1">
              <a:buClr>
                <a:schemeClr val="accent1"/>
              </a:buClr>
              <a:buFont typeface="Wingdings" panose="05000000000000000000" pitchFamily="2" charset="2"/>
              <a:buChar char="q"/>
            </a:pP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إزال الغطاء النباتي أدى إلى زيادة الفيضانات.</a:t>
            </a:r>
            <a:endParaRPr lang="en-US" sz="1400" dirty="0">
              <a:latin typeface="Segoe UI Semibold" panose="020B0702040204020203" pitchFamily="34" charset="0"/>
              <a:ea typeface="Times New Roman" panose="02020603050405020304" pitchFamily="18" charset="0"/>
              <a:cs typeface="Segoe UI Semibold" panose="020B0702040204020203"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136" y="3910810"/>
            <a:ext cx="3425264" cy="21990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046" y="1918123"/>
            <a:ext cx="3456207" cy="1761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ounded Rectangle 7"/>
          <p:cNvSpPr/>
          <p:nvPr/>
        </p:nvSpPr>
        <p:spPr>
          <a:xfrm>
            <a:off x="4378036" y="2382982"/>
            <a:ext cx="7135091" cy="371301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justLow"/>
            <a:endParaRPr lang="en-US" dirty="0"/>
          </a:p>
        </p:txBody>
      </p:sp>
    </p:spTree>
    <p:extLst>
      <p:ext uri="{BB962C8B-B14F-4D97-AF65-F5344CB8AC3E}">
        <p14:creationId xmlns:p14="http://schemas.microsoft.com/office/powerpoint/2010/main" val="2030045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bold" panose="020B0702040204020203" pitchFamily="34" charset="0"/>
                <a:cs typeface="Segoe UI Semibold" panose="020B0702040204020203" pitchFamily="34" charset="0"/>
              </a:rPr>
              <a:t>الأقاليم الحيوية</a:t>
            </a:r>
            <a:r>
              <a:rPr lang="en-US" sz="3600" b="1" dirty="0">
                <a:solidFill>
                  <a:schemeClr val="accent1"/>
                </a:solidFill>
                <a:latin typeface="Segoe UI Semibold" panose="020B0702040204020203" pitchFamily="34" charset="0"/>
                <a:cs typeface="Segoe UI Semibold" panose="020B0702040204020203" pitchFamily="34" charset="0"/>
              </a:rPr>
              <a:t>                             </a:t>
            </a:r>
            <a:r>
              <a:rPr lang="ar-SA" sz="3600" b="1" dirty="0">
                <a:solidFill>
                  <a:schemeClr val="accent1"/>
                </a:solidFill>
                <a:latin typeface="Segoe UI Semibold" panose="020B0702040204020203" pitchFamily="34" charset="0"/>
                <a:cs typeface="Segoe UI Semibold" panose="020B0702040204020203" pitchFamily="34" charset="0"/>
              </a:rPr>
              <a:t> </a:t>
            </a:r>
            <a:r>
              <a:rPr lang="en-US" sz="3600" b="1" dirty="0">
                <a:solidFill>
                  <a:schemeClr val="accent1"/>
                </a:solidFill>
                <a:latin typeface="Segoe UI Semibold" panose="020B0702040204020203" pitchFamily="34" charset="0"/>
                <a:cs typeface="Segoe UI Semibold" panose="020B0702040204020203" pitchFamily="34" charset="0"/>
              </a:rPr>
              <a:t>Biological Biomes</a:t>
            </a:r>
          </a:p>
        </p:txBody>
      </p:sp>
      <p:sp>
        <p:nvSpPr>
          <p:cNvPr id="16" name="Rectangle 1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8"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4" name="Rectangle 3"/>
          <p:cNvSpPr/>
          <p:nvPr/>
        </p:nvSpPr>
        <p:spPr>
          <a:xfrm>
            <a:off x="5070764" y="1991541"/>
            <a:ext cx="6292243" cy="3939540"/>
          </a:xfrm>
          <a:prstGeom prst="rect">
            <a:avLst/>
          </a:prstGeom>
        </p:spPr>
        <p:txBody>
          <a:bodyPr wrap="square">
            <a:spAutoFit/>
          </a:bodyPr>
          <a:lstStyle/>
          <a:p>
            <a:pPr algn="just" rtl="1"/>
            <a:r>
              <a:rPr lang="ar-SA"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5 - الحشائش </a:t>
            </a:r>
            <a:r>
              <a:rPr lang="en-US"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Grasslands</a:t>
            </a:r>
            <a:r>
              <a:rPr lang="ar-SA"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 :</a:t>
            </a:r>
            <a:endParaRPr lang="en-US"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endParaRPr>
          </a:p>
          <a:p>
            <a:pPr algn="just" rtl="1"/>
            <a:r>
              <a:rPr lang="ar-SA" sz="1400" b="1" dirty="0">
                <a:latin typeface="Arial" panose="020B0604020202020204" pitchFamily="34" charset="0"/>
                <a:ea typeface="Times New Roman" panose="02020603050405020304" pitchFamily="18" charset="0"/>
                <a:cs typeface="Simplified Arabic"/>
              </a:rPr>
              <a:t> </a:t>
            </a:r>
            <a:endParaRPr lang="en-US" sz="1600" dirty="0">
              <a:latin typeface="Times New Roman" panose="02020603050405020304" pitchFamily="18" charset="0"/>
              <a:ea typeface="Times New Roman" panose="02020603050405020304" pitchFamily="18" charset="0"/>
            </a:endParaRPr>
          </a:p>
          <a:p>
            <a:pPr algn="just" rtl="1"/>
            <a:r>
              <a:rPr lang="ar-SA" sz="1600"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    أ- حشائش الأقاليم المعتدلة </a:t>
            </a:r>
            <a:r>
              <a:rPr lang="en-US" sz="1600"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Temperate grasslands</a:t>
            </a:r>
            <a:r>
              <a:rPr lang="ar-SA" sz="1600"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a:t>
            </a:r>
          </a:p>
          <a:p>
            <a:pPr algn="just" rtl="1"/>
            <a:endParaRPr lang="en-US"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endParaRPr>
          </a:p>
          <a:p>
            <a:pPr marL="285750" indent="-285750" algn="justLow" rtl="1">
              <a:buClr>
                <a:schemeClr val="accent1"/>
              </a:buClr>
              <a:buFont typeface="Wingdings" panose="05000000000000000000" pitchFamily="2" charset="2"/>
              <a:buChar char="q"/>
            </a:pP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يبلغ معدل سقوط الأمطار في هذا الإقليم 250 – 750 ملم ( 25 – 150 سم في السنة ) في كل عام من فصل الشتاء وهذه الكميه هي أعلى مما يوجد في الصحاري لكنها لا تكفي للغابات ويشمل هذا الإقليم البراري </a:t>
            </a:r>
            <a:r>
              <a:rPr lang="en-US" sz="1400" dirty="0">
                <a:latin typeface="Segoe UI Semibold" panose="020B0702040204020203" pitchFamily="34" charset="0"/>
                <a:ea typeface="Times New Roman" panose="02020603050405020304" pitchFamily="18" charset="0"/>
                <a:cs typeface="Segoe UI Semibold" panose="020B0702040204020203" pitchFamily="34" charset="0"/>
              </a:rPr>
              <a:t>Prairies</a:t>
            </a: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 في أمريكا الشمالية والسهول العظمي وأراضي الحشائش الجافه والسهول الأسيوية والأفريقية في أمريكا الجنوبية. ومن النباتات المميزة النجيليات في البراري ويمكن أن يصل ارتفاعها إلى مترين وتكون التربة سميكة وغنية بالمواد العضوية.</a:t>
            </a:r>
            <a:endParaRPr lang="en-US" sz="1400" dirty="0">
              <a:latin typeface="Segoe UI Semibold" panose="020B0702040204020203" pitchFamily="34" charset="0"/>
              <a:ea typeface="Times New Roman" panose="02020603050405020304" pitchFamily="18" charset="0"/>
              <a:cs typeface="Segoe UI Semibold" panose="020B0702040204020203" pitchFamily="34" charset="0"/>
            </a:endParaRPr>
          </a:p>
          <a:p>
            <a:pPr marL="285750" indent="-285750" algn="justLow" rtl="1">
              <a:buClr>
                <a:schemeClr val="accent1"/>
              </a:buClr>
              <a:buFont typeface="Wingdings" panose="05000000000000000000" pitchFamily="2" charset="2"/>
              <a:buChar char="q"/>
            </a:pP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وفي البلاد العربية تتميز هذه المناطق بأمطار تقل عن 250 ميللتر في السنه وتنتشر فيها النباتات مثل القمح والشيح. كما توجد احياناً بعض الأشجار في المناطق الجبلية مثل البطم والأجاص البري واللوز البري.</a:t>
            </a:r>
            <a:endParaRPr lang="en-US" sz="1400" dirty="0">
              <a:latin typeface="Segoe UI Semibold" panose="020B0702040204020203" pitchFamily="34" charset="0"/>
              <a:ea typeface="Times New Roman" panose="02020603050405020304" pitchFamily="18" charset="0"/>
              <a:cs typeface="Segoe UI Semibold" panose="020B0702040204020203" pitchFamily="34" charset="0"/>
            </a:endParaRPr>
          </a:p>
          <a:p>
            <a:pPr marL="285750" indent="-285750" algn="justLow" rtl="1">
              <a:buClr>
                <a:schemeClr val="accent1"/>
              </a:buClr>
              <a:buFont typeface="Wingdings" panose="05000000000000000000" pitchFamily="2" charset="2"/>
              <a:buChar char="q"/>
            </a:pP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وتتميز هذه المناطق بأنها غنية بالحيوانات العاشبة كبيره الحجم مثل الغزال والحصان البري والظبي في العالم القديم والبقر الوحشي في أمريكا الشمالية. والحيوانات آكلة اللحوم تكون عادة صغيرة الحجم مثل الثعلب والبوم. كما وتوجد أنواع عديده من القوارض والثدييات التي تتميز بقدرتها على القفز والحركة السريعة. </a:t>
            </a:r>
            <a:endParaRPr lang="en-US" sz="1400" dirty="0">
              <a:latin typeface="Segoe UI Semibold" panose="020B0702040204020203" pitchFamily="34" charset="0"/>
              <a:ea typeface="Times New Roman" panose="02020603050405020304" pitchFamily="18" charset="0"/>
              <a:cs typeface="Segoe UI Semibold" panose="020B0702040204020203"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779" y="3861249"/>
            <a:ext cx="3425058" cy="23178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2378" t="5836" r="2376" b="3739"/>
          <a:stretch/>
        </p:blipFill>
        <p:spPr>
          <a:xfrm>
            <a:off x="1246181" y="1914330"/>
            <a:ext cx="3450510" cy="17432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ounded Rectangle 8"/>
          <p:cNvSpPr/>
          <p:nvPr/>
        </p:nvSpPr>
        <p:spPr>
          <a:xfrm>
            <a:off x="4918365" y="2382982"/>
            <a:ext cx="6511636" cy="371301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justLow"/>
            <a:endParaRPr lang="en-US" dirty="0"/>
          </a:p>
        </p:txBody>
      </p:sp>
    </p:spTree>
    <p:extLst>
      <p:ext uri="{BB962C8B-B14F-4D97-AF65-F5344CB8AC3E}">
        <p14:creationId xmlns:p14="http://schemas.microsoft.com/office/powerpoint/2010/main" val="3597512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bold" panose="020B0702040204020203" pitchFamily="34" charset="0"/>
                <a:cs typeface="Segoe UI Semibold" panose="020B0702040204020203" pitchFamily="34" charset="0"/>
              </a:rPr>
              <a:t>الأقاليم الحيوية</a:t>
            </a:r>
            <a:r>
              <a:rPr lang="en-US" sz="3600" b="1" dirty="0">
                <a:solidFill>
                  <a:schemeClr val="accent1"/>
                </a:solidFill>
                <a:latin typeface="Segoe UI Semibold" panose="020B0702040204020203" pitchFamily="34" charset="0"/>
                <a:cs typeface="Segoe UI Semibold" panose="020B0702040204020203" pitchFamily="34" charset="0"/>
              </a:rPr>
              <a:t>                             </a:t>
            </a:r>
            <a:r>
              <a:rPr lang="ar-SA" sz="3600" b="1" dirty="0">
                <a:solidFill>
                  <a:schemeClr val="accent1"/>
                </a:solidFill>
                <a:latin typeface="Segoe UI Semibold" panose="020B0702040204020203" pitchFamily="34" charset="0"/>
                <a:cs typeface="Segoe UI Semibold" panose="020B0702040204020203" pitchFamily="34" charset="0"/>
              </a:rPr>
              <a:t> </a:t>
            </a:r>
            <a:r>
              <a:rPr lang="en-US" sz="3600" b="1" dirty="0">
                <a:solidFill>
                  <a:schemeClr val="accent1"/>
                </a:solidFill>
                <a:latin typeface="Segoe UI Semibold" panose="020B0702040204020203" pitchFamily="34" charset="0"/>
                <a:cs typeface="Segoe UI Semibold" panose="020B0702040204020203" pitchFamily="34" charset="0"/>
              </a:rPr>
              <a:t>Biological Biomes</a:t>
            </a:r>
          </a:p>
        </p:txBody>
      </p:sp>
      <p:sp>
        <p:nvSpPr>
          <p:cNvPr id="16" name="Rectangle 1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8"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4" name="Rectangle 3"/>
          <p:cNvSpPr/>
          <p:nvPr/>
        </p:nvSpPr>
        <p:spPr>
          <a:xfrm>
            <a:off x="6636328" y="1912059"/>
            <a:ext cx="4420422" cy="4062651"/>
          </a:xfrm>
          <a:prstGeom prst="rect">
            <a:avLst/>
          </a:prstGeom>
        </p:spPr>
        <p:txBody>
          <a:bodyPr wrap="square">
            <a:spAutoFit/>
          </a:bodyPr>
          <a:lstStyle/>
          <a:p>
            <a:pPr algn="just" rtl="1"/>
            <a:r>
              <a:rPr lang="ar-SA" sz="1400" b="1" dirty="0">
                <a:latin typeface="Arial" panose="020B0604020202020204" pitchFamily="34" charset="0"/>
                <a:ea typeface="Times New Roman" panose="02020603050405020304" pitchFamily="18" charset="0"/>
                <a:cs typeface="Simplified Arabic"/>
              </a:rPr>
              <a:t> </a:t>
            </a:r>
            <a:endParaRPr lang="en-US" sz="1400" dirty="0">
              <a:latin typeface="Times New Roman" panose="02020603050405020304" pitchFamily="18" charset="0"/>
              <a:ea typeface="Times New Roman" panose="02020603050405020304" pitchFamily="18" charset="0"/>
            </a:endParaRPr>
          </a:p>
          <a:p>
            <a:pPr algn="just" rtl="1"/>
            <a:r>
              <a:rPr lang="ar-SA" sz="1400" dirty="0">
                <a:latin typeface="Times New Roman" panose="02020603050405020304" pitchFamily="18" charset="0"/>
                <a:ea typeface="Times New Roman" panose="02020603050405020304" pitchFamily="18" charset="0"/>
                <a:cs typeface="Simplified Arabic"/>
              </a:rPr>
              <a:t> </a:t>
            </a:r>
            <a:endParaRPr lang="en-US" sz="1400" dirty="0">
              <a:latin typeface="Times New Roman" panose="02020603050405020304" pitchFamily="18" charset="0"/>
              <a:ea typeface="Times New Roman" panose="02020603050405020304" pitchFamily="18" charset="0"/>
            </a:endParaRPr>
          </a:p>
          <a:p>
            <a:pPr algn="just" rtl="1"/>
            <a:r>
              <a:rPr lang="ar-SA" sz="1600" b="1"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ب- حشائش الأقاليم الاستوائية (</a:t>
            </a:r>
            <a:r>
              <a:rPr lang="ar-SA" sz="1600" b="1" dirty="0" err="1">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السفانا</a:t>
            </a:r>
            <a:r>
              <a:rPr lang="ar-SA" sz="1600" b="1"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 </a:t>
            </a:r>
            <a:r>
              <a:rPr lang="en-US" sz="1600" b="1"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Savannah</a:t>
            </a:r>
            <a:r>
              <a:rPr lang="ar-SA" sz="1600" b="1"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a:t>
            </a:r>
          </a:p>
          <a:p>
            <a:pPr algn="just" rtl="1"/>
            <a:endParaRPr lang="en-US"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endParaRPr>
          </a:p>
          <a:p>
            <a:pPr marL="285750" indent="-285750" algn="justLow" rtl="1">
              <a:buClr>
                <a:schemeClr val="accent1"/>
              </a:buClr>
              <a:buFont typeface="Wingdings" panose="05000000000000000000" pitchFamily="2" charset="2"/>
              <a:buChar char="q"/>
            </a:pP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تعتبر بيئة </a:t>
            </a:r>
            <a:r>
              <a:rPr lang="ar-SA" sz="1400" dirty="0" err="1">
                <a:latin typeface="Segoe UI Semibold" panose="020B0702040204020203" pitchFamily="34" charset="0"/>
                <a:ea typeface="Times New Roman" panose="02020603050405020304" pitchFamily="18" charset="0"/>
                <a:cs typeface="Segoe UI Semibold" panose="020B0702040204020203" pitchFamily="34" charset="0"/>
              </a:rPr>
              <a:t>السفانا</a:t>
            </a: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 بيئة انتقالية بين الغابات المدارية وأراضي الحشائش. ومعدل هطول الأمطار في هذا الإقليم متأرجح وقد يصل أحياناً إلى 1250 ملم، ويمر على </a:t>
            </a:r>
            <a:r>
              <a:rPr lang="ar-SA" sz="1400" dirty="0" err="1">
                <a:latin typeface="Segoe UI Semibold" panose="020B0702040204020203" pitchFamily="34" charset="0"/>
                <a:ea typeface="Times New Roman" panose="02020603050405020304" pitchFamily="18" charset="0"/>
                <a:cs typeface="Segoe UI Semibold" panose="020B0702040204020203" pitchFamily="34" charset="0"/>
              </a:rPr>
              <a:t>السفانا</a:t>
            </a: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 صيف جاف طويل يمنع تكون الغابات حيث تتكرر الحرائق خلال الصيف، وتوجد </a:t>
            </a:r>
            <a:r>
              <a:rPr lang="ar-SA" sz="1400" dirty="0" err="1">
                <a:latin typeface="Segoe UI Semibold" panose="020B0702040204020203" pitchFamily="34" charset="0"/>
                <a:ea typeface="Times New Roman" panose="02020603050405020304" pitchFamily="18" charset="0"/>
                <a:cs typeface="Segoe UI Semibold" panose="020B0702040204020203" pitchFamily="34" charset="0"/>
              </a:rPr>
              <a:t>السفانا</a:t>
            </a: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 بشكل واضح في شرقي افريقيا، واستراليا وامريكا الجنوبية، وتعتبر هذه البيئة من أهم مناطق الرعي في العالم حيث تمثل الحشائش النمط النباتي السائد وقد يصل ارتفاعها إلى مترين. وأهم الحيوانات الظبي والغزال والحمار الوحشي والزرافات والجاموس الأمريكي والفيلة والأسود والفهود، كما توجد طيور راكضه مثل النعامة </a:t>
            </a:r>
            <a:r>
              <a:rPr lang="en-US" sz="1400" dirty="0">
                <a:latin typeface="Segoe UI Semibold" panose="020B0702040204020203" pitchFamily="34" charset="0"/>
                <a:ea typeface="Times New Roman" panose="02020603050405020304" pitchFamily="18" charset="0"/>
                <a:cs typeface="Segoe UI Semibold" panose="020B0702040204020203" pitchFamily="34" charset="0"/>
              </a:rPr>
              <a:t>Ostrich</a:t>
            </a: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 في افريقيا </a:t>
            </a:r>
            <a:r>
              <a:rPr lang="ar-SA" sz="1400" dirty="0" err="1">
                <a:latin typeface="Segoe UI Semibold" panose="020B0702040204020203" pitchFamily="34" charset="0"/>
                <a:ea typeface="Times New Roman" panose="02020603050405020304" pitchFamily="18" charset="0"/>
                <a:cs typeface="Segoe UI Semibold" panose="020B0702040204020203" pitchFamily="34" charset="0"/>
              </a:rPr>
              <a:t>والناندو</a:t>
            </a: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 </a:t>
            </a:r>
            <a:r>
              <a:rPr lang="en-US" sz="1400" dirty="0" err="1">
                <a:latin typeface="Segoe UI Semibold" panose="020B0702040204020203" pitchFamily="34" charset="0"/>
                <a:ea typeface="Times New Roman" panose="02020603050405020304" pitchFamily="18" charset="0"/>
                <a:cs typeface="Segoe UI Semibold" panose="020B0702040204020203" pitchFamily="34" charset="0"/>
              </a:rPr>
              <a:t>Nandou</a:t>
            </a: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 في امريكا، وتوجد الحشرات كالنمل والجراد بشكل واسع.</a:t>
            </a:r>
          </a:p>
          <a:p>
            <a:pPr algn="justLow" rtl="1">
              <a:buClr>
                <a:schemeClr val="accent1"/>
              </a:buClr>
            </a:pPr>
            <a:endParaRPr lang="ar-SA" sz="1400" dirty="0">
              <a:latin typeface="Segoe UI Semibold" panose="020B0702040204020203" pitchFamily="34" charset="0"/>
              <a:ea typeface="Times New Roman" panose="02020603050405020304" pitchFamily="18" charset="0"/>
              <a:cs typeface="Segoe UI Semibold" panose="020B0702040204020203"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0200" y="2410190"/>
            <a:ext cx="4753727" cy="18570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ounded Rectangle 6"/>
          <p:cNvSpPr/>
          <p:nvPr/>
        </p:nvSpPr>
        <p:spPr>
          <a:xfrm>
            <a:off x="1177637" y="1925782"/>
            <a:ext cx="9989128" cy="417021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justLow"/>
            <a:endParaRPr lang="en-US" dirty="0"/>
          </a:p>
        </p:txBody>
      </p:sp>
      <p:sp>
        <p:nvSpPr>
          <p:cNvPr id="5" name="Rectangle 4"/>
          <p:cNvSpPr/>
          <p:nvPr/>
        </p:nvSpPr>
        <p:spPr>
          <a:xfrm>
            <a:off x="1385455" y="4574601"/>
            <a:ext cx="5195455" cy="984885"/>
          </a:xfrm>
          <a:prstGeom prst="rect">
            <a:avLst/>
          </a:prstGeom>
        </p:spPr>
        <p:txBody>
          <a:bodyPr wrap="square">
            <a:spAutoFit/>
          </a:bodyPr>
          <a:lstStyle/>
          <a:p>
            <a:pPr algn="just" rtl="1"/>
            <a:r>
              <a:rPr lang="ar-SA" sz="1600"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تأثير الانسان على الحشائش:</a:t>
            </a:r>
          </a:p>
          <a:p>
            <a:pPr marL="285750" indent="-285750" algn="justLow" rtl="1">
              <a:buClr>
                <a:schemeClr val="accent1"/>
              </a:buClr>
              <a:buFont typeface="Wingdings" panose="05000000000000000000" pitchFamily="2" charset="2"/>
              <a:buChar char="q"/>
            </a:pP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حولها إلى أراضي زراعية لزراعة محاصيل الذرة القمح وحبوب الصويا.</a:t>
            </a:r>
          </a:p>
          <a:p>
            <a:pPr marL="285750" indent="-285750" algn="justLow" rtl="1">
              <a:buClr>
                <a:schemeClr val="accent1"/>
              </a:buClr>
              <a:buFont typeface="Wingdings" panose="05000000000000000000" pitchFamily="2" charset="2"/>
              <a:buChar char="q"/>
            </a:pP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ساهم في الرعي الجائر عند تربية الأبقار والأغنام والماعز مما أدى إلى تصحر المنطقة وانجراف التربة.</a:t>
            </a:r>
            <a:endParaRPr lang="en-US" sz="1400" dirty="0">
              <a:latin typeface="Segoe UI Semibold" panose="020B0702040204020203" pitchFamily="34" charset="0"/>
              <a:ea typeface="Times New Roman" panose="02020603050405020304" pitchFamily="18" charset="0"/>
              <a:cs typeface="Segoe UI Semibold" panose="020B0702040204020203" pitchFamily="34" charset="0"/>
            </a:endParaRPr>
          </a:p>
        </p:txBody>
      </p:sp>
    </p:spTree>
    <p:extLst>
      <p:ext uri="{BB962C8B-B14F-4D97-AF65-F5344CB8AC3E}">
        <p14:creationId xmlns:p14="http://schemas.microsoft.com/office/powerpoint/2010/main" val="3817068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bold" panose="020B0702040204020203" pitchFamily="34" charset="0"/>
                <a:cs typeface="Segoe UI Semibold" panose="020B0702040204020203" pitchFamily="34" charset="0"/>
              </a:rPr>
              <a:t>مقدمة</a:t>
            </a:r>
            <a:r>
              <a:rPr lang="en-US" sz="3600" b="1" dirty="0">
                <a:solidFill>
                  <a:schemeClr val="accent1"/>
                </a:solidFill>
                <a:latin typeface="Segoe UI Semibold" panose="020B0702040204020203" pitchFamily="34" charset="0"/>
                <a:cs typeface="Segoe UI Semibold" panose="020B0702040204020203" pitchFamily="34" charset="0"/>
              </a:rPr>
              <a:t>                                                  </a:t>
            </a:r>
            <a:r>
              <a:rPr lang="ar-SA" sz="3600" b="1" dirty="0">
                <a:solidFill>
                  <a:schemeClr val="accent1"/>
                </a:solidFill>
                <a:latin typeface="Segoe UI Semibold" panose="020B0702040204020203" pitchFamily="34" charset="0"/>
                <a:cs typeface="Segoe UI Semibold" panose="020B0702040204020203" pitchFamily="34" charset="0"/>
              </a:rPr>
              <a:t> </a:t>
            </a:r>
            <a:r>
              <a:rPr lang="en-US" sz="3600" b="1" dirty="0">
                <a:solidFill>
                  <a:schemeClr val="accent1"/>
                </a:solidFill>
                <a:latin typeface="Segoe UI Semibold" panose="020B0702040204020203" pitchFamily="34" charset="0"/>
                <a:cs typeface="Segoe UI Semibold" panose="020B0702040204020203" pitchFamily="34" charset="0"/>
              </a:rPr>
              <a:t>Introduction</a:t>
            </a:r>
          </a:p>
        </p:txBody>
      </p:sp>
      <p:sp>
        <p:nvSpPr>
          <p:cNvPr id="16" name="Rectangle 1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8"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4" name="Rectangle 3"/>
          <p:cNvSpPr/>
          <p:nvPr/>
        </p:nvSpPr>
        <p:spPr>
          <a:xfrm>
            <a:off x="1106905" y="2116934"/>
            <a:ext cx="10015086" cy="4570482"/>
          </a:xfrm>
          <a:prstGeom prst="rect">
            <a:avLst/>
          </a:prstGeom>
        </p:spPr>
        <p:txBody>
          <a:bodyPr wrap="square">
            <a:spAutoFit/>
          </a:bodyPr>
          <a:lstStyle/>
          <a:p>
            <a:pPr indent="457200" algn="justLow" rtl="1">
              <a:lnSpc>
                <a:spcPct val="150000"/>
              </a:lnSpc>
            </a:pPr>
            <a:r>
              <a:rPr lang="ar-SA" sz="2000" b="1"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تتباين الأراضي البرية في النواحي التالية:</a:t>
            </a:r>
          </a:p>
          <a:p>
            <a:pPr marL="285750" indent="-285750" algn="justLow" rtl="1">
              <a:lnSpc>
                <a:spcPct val="150000"/>
              </a:lnSpc>
              <a:buClr>
                <a:schemeClr val="accent1"/>
              </a:buClr>
              <a:buFont typeface="Wingdings" panose="05000000000000000000" pitchFamily="2" charset="2"/>
              <a:buChar char="q"/>
            </a:pPr>
            <a:r>
              <a:rPr lang="ar-SA" b="1" kern="0" dirty="0">
                <a:latin typeface="Segoe UI Semibold" panose="020B0702040204020203" pitchFamily="34" charset="0"/>
                <a:cs typeface="Segoe UI Semibold" panose="020B0702040204020203" pitchFamily="34" charset="0"/>
              </a:rPr>
              <a:t>تتفاعل العديد من العوامل الفيزيائية والمناخية والبيولوجية مع بعضها البعض وينتج عنه ظروف بيئية متنوعة في القارات . تتباين الأراضي في:-</a:t>
            </a:r>
            <a:endParaRPr lang="en-US" dirty="0">
              <a:latin typeface="Segoe UI Semibold" panose="020B0702040204020203" pitchFamily="34" charset="0"/>
              <a:ea typeface="Times New Roman" panose="02020603050405020304" pitchFamily="18" charset="0"/>
              <a:cs typeface="Segoe UI Semibold" panose="020B0702040204020203" pitchFamily="34" charset="0"/>
            </a:endParaRPr>
          </a:p>
          <a:p>
            <a:pPr algn="justLow" rtl="1">
              <a:lnSpc>
                <a:spcPct val="150000"/>
              </a:lnSpc>
            </a:pPr>
            <a:r>
              <a:rPr lang="ar-SA" sz="1700" dirty="0">
                <a:latin typeface="Segoe UI Semibold" panose="020B0702040204020203" pitchFamily="34" charset="0"/>
                <a:ea typeface="Times New Roman" panose="02020603050405020304" pitchFamily="18" charset="0"/>
                <a:cs typeface="Segoe UI Semibold" panose="020B0702040204020203" pitchFamily="34" charset="0"/>
              </a:rPr>
              <a:t>1  -	الطبيعة الكيمائية والتركيب الفيزيائي للتربة (الرمال / الصخور).</a:t>
            </a:r>
            <a:endParaRPr lang="en-US" sz="1700" dirty="0">
              <a:latin typeface="Segoe UI Semibold" panose="020B0702040204020203" pitchFamily="34" charset="0"/>
              <a:ea typeface="Times New Roman" panose="02020603050405020304" pitchFamily="18" charset="0"/>
              <a:cs typeface="Segoe UI Semibold" panose="020B0702040204020203" pitchFamily="34" charset="0"/>
            </a:endParaRPr>
          </a:p>
          <a:p>
            <a:pPr marL="457200" marR="0" indent="-457200" algn="justLow" rtl="1">
              <a:lnSpc>
                <a:spcPct val="150000"/>
              </a:lnSpc>
              <a:spcBef>
                <a:spcPts val="0"/>
              </a:spcBef>
              <a:spcAft>
                <a:spcPts val="0"/>
              </a:spcAft>
            </a:pPr>
            <a:r>
              <a:rPr lang="ar-SA" sz="1700" dirty="0">
                <a:latin typeface="Segoe UI Semibold" panose="020B0702040204020203" pitchFamily="34" charset="0"/>
                <a:ea typeface="Times New Roman" panose="02020603050405020304" pitchFamily="18" charset="0"/>
                <a:cs typeface="Segoe UI Semibold" panose="020B0702040204020203" pitchFamily="34" charset="0"/>
              </a:rPr>
              <a:t>2  -	الطبوغرافيا </a:t>
            </a:r>
            <a:r>
              <a:rPr lang="en-US" sz="1700" dirty="0">
                <a:latin typeface="Segoe UI Semibold" panose="020B0702040204020203" pitchFamily="34" charset="0"/>
                <a:ea typeface="Times New Roman" panose="02020603050405020304" pitchFamily="18" charset="0"/>
                <a:cs typeface="Segoe UI Semibold" panose="020B0702040204020203" pitchFamily="34" charset="0"/>
              </a:rPr>
              <a:t>(Topography)</a:t>
            </a:r>
            <a:r>
              <a:rPr lang="ar-SA" sz="1700" dirty="0">
                <a:latin typeface="Segoe UI Semibold" panose="020B0702040204020203" pitchFamily="34" charset="0"/>
                <a:ea typeface="Times New Roman" panose="02020603050405020304" pitchFamily="18" charset="0"/>
                <a:cs typeface="Segoe UI Semibold" panose="020B0702040204020203" pitchFamily="34" charset="0"/>
              </a:rPr>
              <a:t> وتتضمن السهول، التلال ، الأراضي المتقلبة ، الوديان ، الجبال.</a:t>
            </a:r>
            <a:endParaRPr lang="en-US" sz="1700" dirty="0">
              <a:latin typeface="Segoe UI Semibold" panose="020B0702040204020203" pitchFamily="34" charset="0"/>
              <a:ea typeface="Times New Roman" panose="02020603050405020304" pitchFamily="18" charset="0"/>
              <a:cs typeface="Segoe UI Semibold" panose="020B0702040204020203" pitchFamily="34" charset="0"/>
            </a:endParaRPr>
          </a:p>
          <a:p>
            <a:pPr marL="457200" marR="0" indent="-457200" algn="justLow" rtl="1">
              <a:lnSpc>
                <a:spcPct val="150000"/>
              </a:lnSpc>
              <a:spcBef>
                <a:spcPts val="0"/>
              </a:spcBef>
              <a:spcAft>
                <a:spcPts val="0"/>
              </a:spcAft>
            </a:pPr>
            <a:r>
              <a:rPr lang="ar-SA" sz="1700" dirty="0">
                <a:latin typeface="Segoe UI Semibold" panose="020B0702040204020203" pitchFamily="34" charset="0"/>
                <a:ea typeface="Times New Roman" panose="02020603050405020304" pitchFamily="18" charset="0"/>
                <a:cs typeface="Segoe UI Semibold" panose="020B0702040204020203" pitchFamily="34" charset="0"/>
              </a:rPr>
              <a:t>3  -	الارتفاع عن سطح البـحر </a:t>
            </a:r>
            <a:r>
              <a:rPr lang="en-US" sz="1700" dirty="0">
                <a:latin typeface="Segoe UI Semibold" panose="020B0702040204020203" pitchFamily="34" charset="0"/>
                <a:ea typeface="Times New Roman" panose="02020603050405020304" pitchFamily="18" charset="0"/>
                <a:cs typeface="Segoe UI Semibold" panose="020B0702040204020203" pitchFamily="34" charset="0"/>
              </a:rPr>
              <a:t>(Altitude)</a:t>
            </a:r>
            <a:r>
              <a:rPr lang="ar-SA" sz="1700" dirty="0">
                <a:latin typeface="Segoe UI Semibold" panose="020B0702040204020203" pitchFamily="34" charset="0"/>
                <a:ea typeface="Times New Roman" panose="02020603050405020304" pitchFamily="18" charset="0"/>
                <a:cs typeface="Segoe UI Semibold" panose="020B0702040204020203" pitchFamily="34" charset="0"/>
              </a:rPr>
              <a:t> مـن وادي الموت حتى. قمـة </a:t>
            </a:r>
            <a:r>
              <a:rPr lang="ar-SA" sz="1700" dirty="0" err="1">
                <a:latin typeface="Segoe UI Semibold" panose="020B0702040204020203" pitchFamily="34" charset="0"/>
                <a:ea typeface="Times New Roman" panose="02020603050405020304" pitchFamily="18" charset="0"/>
                <a:cs typeface="Segoe UI Semibold" panose="020B0702040204020203" pitchFamily="34" charset="0"/>
              </a:rPr>
              <a:t>افيـرست</a:t>
            </a:r>
            <a:r>
              <a:rPr lang="ar-SA" sz="1700" dirty="0">
                <a:latin typeface="Segoe UI Semibold" panose="020B0702040204020203" pitchFamily="34" charset="0"/>
                <a:ea typeface="Times New Roman" panose="02020603050405020304" pitchFamily="18" charset="0"/>
                <a:cs typeface="Segoe UI Semibold" panose="020B0702040204020203" pitchFamily="34" charset="0"/>
              </a:rPr>
              <a:t> ( 8.536م).</a:t>
            </a:r>
            <a:endParaRPr lang="en-US" sz="1700" dirty="0">
              <a:latin typeface="Segoe UI Semibold" panose="020B0702040204020203" pitchFamily="34" charset="0"/>
              <a:ea typeface="Times New Roman" panose="02020603050405020304" pitchFamily="18" charset="0"/>
              <a:cs typeface="Segoe UI Semibold" panose="020B0702040204020203" pitchFamily="34" charset="0"/>
            </a:endParaRPr>
          </a:p>
          <a:p>
            <a:pPr marL="457200" marR="0" indent="-457200" algn="justLow" rtl="1">
              <a:lnSpc>
                <a:spcPct val="150000"/>
              </a:lnSpc>
              <a:spcBef>
                <a:spcPts val="0"/>
              </a:spcBef>
              <a:spcAft>
                <a:spcPts val="0"/>
              </a:spcAft>
            </a:pPr>
            <a:r>
              <a:rPr lang="ar-SA" sz="1700" dirty="0">
                <a:latin typeface="Segoe UI Semibold" panose="020B0702040204020203" pitchFamily="34" charset="0"/>
                <a:ea typeface="Times New Roman" panose="02020603050405020304" pitchFamily="18" charset="0"/>
                <a:cs typeface="Segoe UI Semibold" panose="020B0702040204020203" pitchFamily="34" charset="0"/>
              </a:rPr>
              <a:t>4  -	تتراوح درجات الحرارة من درجة التجمد حتى 60</a:t>
            </a:r>
            <a:r>
              <a:rPr lang="en-US" sz="1700" baseline="30000" dirty="0">
                <a:latin typeface="Segoe UI Semibold" panose="020B0702040204020203" pitchFamily="34" charset="0"/>
                <a:ea typeface="Times New Roman" panose="02020603050405020304" pitchFamily="18" charset="0"/>
                <a:cs typeface="Segoe UI Semibold" panose="020B0702040204020203" pitchFamily="34" charset="0"/>
              </a:rPr>
              <a:t>º</a:t>
            </a:r>
            <a:r>
              <a:rPr lang="ar-SA" sz="1700" dirty="0">
                <a:latin typeface="Segoe UI Semibold" panose="020B0702040204020203" pitchFamily="34" charset="0"/>
                <a:ea typeface="Times New Roman" panose="02020603050405020304" pitchFamily="18" charset="0"/>
                <a:cs typeface="Segoe UI Semibold" panose="020B0702040204020203" pitchFamily="34" charset="0"/>
              </a:rPr>
              <a:t>م في بعض الصحاري.</a:t>
            </a:r>
            <a:endParaRPr lang="en-US" sz="1700" dirty="0">
              <a:latin typeface="Segoe UI Semibold" panose="020B0702040204020203" pitchFamily="34" charset="0"/>
              <a:ea typeface="Times New Roman" panose="02020603050405020304" pitchFamily="18" charset="0"/>
              <a:cs typeface="Segoe UI Semibold" panose="020B0702040204020203" pitchFamily="34" charset="0"/>
            </a:endParaRPr>
          </a:p>
          <a:p>
            <a:pPr marR="457200" indent="-457200" algn="justLow" rtl="1">
              <a:lnSpc>
                <a:spcPct val="150000"/>
              </a:lnSpc>
            </a:pPr>
            <a:r>
              <a:rPr lang="ar-SA" sz="1700" dirty="0">
                <a:latin typeface="Segoe UI Semibold" panose="020B0702040204020203" pitchFamily="34" charset="0"/>
                <a:ea typeface="Times New Roman" panose="02020603050405020304" pitchFamily="18" charset="0"/>
                <a:cs typeface="Segoe UI Semibold" panose="020B0702040204020203" pitchFamily="34" charset="0"/>
              </a:rPr>
              <a:t>5  -	تختلف الرطوبة من أمطار تبلغ 500 بوصه (12.7م) في الأماكن الاستوائية إلى نسبة ضئيلة في الصحاري.</a:t>
            </a:r>
            <a:endParaRPr lang="en-US" sz="1700" dirty="0">
              <a:latin typeface="Segoe UI Semibold" panose="020B0702040204020203" pitchFamily="34" charset="0"/>
              <a:ea typeface="Times New Roman" panose="02020603050405020304" pitchFamily="18" charset="0"/>
              <a:cs typeface="Segoe UI Semibold" panose="020B0702040204020203" pitchFamily="34" charset="0"/>
            </a:endParaRPr>
          </a:p>
          <a:p>
            <a:pPr marL="457200" marR="0" indent="-457200" algn="justLow" rtl="1">
              <a:lnSpc>
                <a:spcPct val="150000"/>
              </a:lnSpc>
              <a:spcBef>
                <a:spcPts val="0"/>
              </a:spcBef>
              <a:spcAft>
                <a:spcPts val="0"/>
              </a:spcAft>
            </a:pPr>
            <a:r>
              <a:rPr lang="ar-SA" sz="1700" dirty="0">
                <a:latin typeface="Segoe UI Semibold" panose="020B0702040204020203" pitchFamily="34" charset="0"/>
                <a:ea typeface="Times New Roman" panose="02020603050405020304" pitchFamily="18" charset="0"/>
                <a:cs typeface="Segoe UI Semibold" panose="020B0702040204020203" pitchFamily="34" charset="0"/>
              </a:rPr>
              <a:t>6  -	تؤثر الرياح على الحرارة والرطوبة للهواء والتربة.</a:t>
            </a:r>
            <a:endParaRPr lang="en-US" sz="1700" dirty="0">
              <a:latin typeface="Segoe UI Semibold" panose="020B0702040204020203" pitchFamily="34" charset="0"/>
              <a:ea typeface="Times New Roman" panose="02020603050405020304" pitchFamily="18" charset="0"/>
              <a:cs typeface="Segoe UI Semibold" panose="020B0702040204020203" pitchFamily="34" charset="0"/>
            </a:endParaRPr>
          </a:p>
          <a:p>
            <a:pPr marL="457200" marR="0" indent="-457200" algn="justLow" rtl="1">
              <a:lnSpc>
                <a:spcPct val="150000"/>
              </a:lnSpc>
              <a:spcBef>
                <a:spcPts val="0"/>
              </a:spcBef>
              <a:spcAft>
                <a:spcPts val="0"/>
              </a:spcAft>
            </a:pPr>
            <a:r>
              <a:rPr lang="ar-SA" dirty="0">
                <a:latin typeface="Segoe UI Semibold" panose="020B0702040204020203" pitchFamily="34" charset="0"/>
                <a:ea typeface="Times New Roman" panose="02020603050405020304" pitchFamily="18" charset="0"/>
                <a:cs typeface="Segoe UI Semibold" panose="020B0702040204020203" pitchFamily="34" charset="0"/>
              </a:rPr>
              <a:t> </a:t>
            </a:r>
            <a:endParaRPr lang="en-US" dirty="0">
              <a:latin typeface="Segoe UI Semibold" panose="020B0702040204020203" pitchFamily="34" charset="0"/>
              <a:ea typeface="Times New Roman" panose="02020603050405020304" pitchFamily="18" charset="0"/>
              <a:cs typeface="Segoe UI Semibold" panose="020B0702040204020203" pitchFamily="34" charset="0"/>
            </a:endParaRPr>
          </a:p>
          <a:p>
            <a:pPr algn="justLow" rtl="1">
              <a:lnSpc>
                <a:spcPct val="150000"/>
              </a:lnSpc>
            </a:pPr>
            <a:r>
              <a:rPr lang="ar-SA" dirty="0">
                <a:latin typeface="Segoe UI Semibold" panose="020B0702040204020203" pitchFamily="34" charset="0"/>
                <a:ea typeface="Times New Roman" panose="02020603050405020304" pitchFamily="18" charset="0"/>
                <a:cs typeface="Segoe UI Semibold" panose="020B0702040204020203" pitchFamily="34" charset="0"/>
              </a:rPr>
              <a:t>	</a:t>
            </a:r>
            <a:endParaRPr lang="en-US" dirty="0">
              <a:effectLst/>
              <a:latin typeface="Segoe UI Semibold" panose="020B0702040204020203" pitchFamily="34" charset="0"/>
              <a:ea typeface="Times New Roman" panose="02020603050405020304" pitchFamily="18" charset="0"/>
              <a:cs typeface="Segoe UI Semibold" panose="020B0702040204020203" pitchFamily="34" charset="0"/>
            </a:endParaRPr>
          </a:p>
        </p:txBody>
      </p:sp>
      <p:sp>
        <p:nvSpPr>
          <p:cNvPr id="8" name="Rounded Rectangle 7"/>
          <p:cNvSpPr/>
          <p:nvPr/>
        </p:nvSpPr>
        <p:spPr>
          <a:xfrm>
            <a:off x="1080655" y="1887990"/>
            <a:ext cx="10068608" cy="427217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justLow"/>
            <a:endParaRPr lang="en-US" dirty="0"/>
          </a:p>
        </p:txBody>
      </p:sp>
    </p:spTree>
    <p:extLst>
      <p:ext uri="{BB962C8B-B14F-4D97-AF65-F5344CB8AC3E}">
        <p14:creationId xmlns:p14="http://schemas.microsoft.com/office/powerpoint/2010/main" val="2787824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bold" panose="020B0702040204020203" pitchFamily="34" charset="0"/>
                <a:cs typeface="Segoe UI Semibold" panose="020B0702040204020203" pitchFamily="34" charset="0"/>
              </a:rPr>
              <a:t>مقدمة</a:t>
            </a:r>
            <a:r>
              <a:rPr lang="en-US" sz="3600" b="1" dirty="0">
                <a:solidFill>
                  <a:schemeClr val="accent1"/>
                </a:solidFill>
                <a:latin typeface="Segoe UI Semibold" panose="020B0702040204020203" pitchFamily="34" charset="0"/>
                <a:cs typeface="Segoe UI Semibold" panose="020B0702040204020203" pitchFamily="34" charset="0"/>
              </a:rPr>
              <a:t>                                                  </a:t>
            </a:r>
            <a:r>
              <a:rPr lang="ar-SA" sz="3600" b="1" dirty="0">
                <a:solidFill>
                  <a:schemeClr val="accent1"/>
                </a:solidFill>
                <a:latin typeface="Segoe UI Semibold" panose="020B0702040204020203" pitchFamily="34" charset="0"/>
                <a:cs typeface="Segoe UI Semibold" panose="020B0702040204020203" pitchFamily="34" charset="0"/>
              </a:rPr>
              <a:t> </a:t>
            </a:r>
            <a:r>
              <a:rPr lang="en-US" sz="3600" b="1" dirty="0">
                <a:solidFill>
                  <a:schemeClr val="accent1"/>
                </a:solidFill>
                <a:latin typeface="Segoe UI Semibold" panose="020B0702040204020203" pitchFamily="34" charset="0"/>
                <a:cs typeface="Segoe UI Semibold" panose="020B0702040204020203" pitchFamily="34" charset="0"/>
              </a:rPr>
              <a:t>Introduction</a:t>
            </a:r>
          </a:p>
        </p:txBody>
      </p:sp>
      <p:sp>
        <p:nvSpPr>
          <p:cNvPr id="16" name="Rectangle 1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8"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4" name="Rectangle 3"/>
          <p:cNvSpPr/>
          <p:nvPr/>
        </p:nvSpPr>
        <p:spPr>
          <a:xfrm>
            <a:off x="1267328" y="2315560"/>
            <a:ext cx="9735952" cy="3600986"/>
          </a:xfrm>
          <a:prstGeom prst="rect">
            <a:avLst/>
          </a:prstGeom>
        </p:spPr>
        <p:txBody>
          <a:bodyPr wrap="square">
            <a:spAutoFit/>
          </a:bodyPr>
          <a:lstStyle/>
          <a:p>
            <a:pPr marL="457200" marR="0" indent="-457200" algn="justLow" rtl="1">
              <a:spcBef>
                <a:spcPts val="0"/>
              </a:spcBef>
              <a:spcAft>
                <a:spcPts val="0"/>
              </a:spcAft>
            </a:pP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 </a:t>
            </a:r>
            <a:r>
              <a:rPr lang="ar-SA" sz="1600"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ماهي الظروف التي تتعرض لها الحيوانات التي تعيش على سطح الأرض وتلك التي تعيش تحت الأرض ؟</a:t>
            </a:r>
            <a:endParaRPr lang="en-US" sz="1600"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endParaRPr>
          </a:p>
          <a:p>
            <a:pPr marL="285750" indent="-285750" algn="justLow" rtl="1">
              <a:buClr>
                <a:schemeClr val="accent1"/>
              </a:buClr>
              <a:buFont typeface="Wingdings" panose="05000000000000000000" pitchFamily="2" charset="2"/>
              <a:buChar char="q"/>
            </a:pP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تتعرض الحيوانات التي تعيش على سطح الأرض وكذلك تلك التي تعيش أعلى قليلاً من هذا السطح مثل الحيوانات التي تطير في الهواء أو الحيوانات التي تقضي حياتها فوق الأشجار كل هذه الحيوانات تتعرض دائماً لتغيرات فجائية فيما يتعلق بدرجة الحرارة وكمية الماء كما أنها أيضا معرضه لتغيرات دورية فيما يتعلق بالضوء وذلك ناتج عن تتابع الليل والنهار أو تغير الفصول، الحيوانات التي تعيش تحت الأرض بأنها عادة لا تكون معرضة لمثل هذه التغيرات الفجائية في درجة الحرارة كما تكون في </a:t>
            </a:r>
            <a:r>
              <a:rPr lang="ar-SA" sz="1400" dirty="0" err="1">
                <a:latin typeface="Segoe UI Semibold" panose="020B0702040204020203" pitchFamily="34" charset="0"/>
                <a:ea typeface="Times New Roman" panose="02020603050405020304" pitchFamily="18" charset="0"/>
                <a:cs typeface="Segoe UI Semibold" panose="020B0702040204020203" pitchFamily="34" charset="0"/>
              </a:rPr>
              <a:t>مآمن</a:t>
            </a: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 من الجفاف.</a:t>
            </a:r>
          </a:p>
          <a:p>
            <a:pPr algn="justLow" rtl="1"/>
            <a:endParaRPr lang="ar-SA" sz="1400" dirty="0">
              <a:latin typeface="Segoe UI Semibold" panose="020B0702040204020203" pitchFamily="34" charset="0"/>
              <a:ea typeface="Times New Roman" panose="02020603050405020304" pitchFamily="18" charset="0"/>
              <a:cs typeface="Segoe UI Semibold" panose="020B0702040204020203" pitchFamily="34" charset="0"/>
            </a:endParaRPr>
          </a:p>
          <a:p>
            <a:pPr algn="justLow" rtl="1"/>
            <a:r>
              <a:rPr lang="ar-SA" sz="1600"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بماذا تمتاز الحيوانات الأرضية عن الحيوانات المائية ؟</a:t>
            </a:r>
          </a:p>
          <a:p>
            <a:pPr marL="285750" indent="-285750" algn="justLow" rtl="1">
              <a:buClr>
                <a:schemeClr val="accent1"/>
              </a:buClr>
              <a:buFont typeface="Wingdings" panose="05000000000000000000" pitchFamily="2" charset="2"/>
              <a:buChar char="q"/>
            </a:pP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الملاحظ أن الحيوانات الأرضية تمتاز عن النوعين السابقين (الحيوانات البحرية وحيوانات الماء العذب) بأن المصادر الغذائية المتاحة لها أكثر كما ونوعاً كما أنها تعيش في </a:t>
            </a:r>
            <a:r>
              <a:rPr lang="ar-SA" sz="1400" dirty="0" err="1">
                <a:latin typeface="Segoe UI Semibold" panose="020B0702040204020203" pitchFamily="34" charset="0"/>
                <a:ea typeface="Times New Roman" panose="02020603050405020304" pitchFamily="18" charset="0"/>
                <a:cs typeface="Segoe UI Semibold" panose="020B0702040204020203" pitchFamily="34" charset="0"/>
              </a:rPr>
              <a:t>جوغني</a:t>
            </a: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 بالمحتوى </a:t>
            </a:r>
            <a:r>
              <a:rPr lang="ar-SA" sz="1400" dirty="0" err="1">
                <a:latin typeface="Segoe UI Semibold" panose="020B0702040204020203" pitchFamily="34" charset="0"/>
                <a:ea typeface="Times New Roman" panose="02020603050405020304" pitchFamily="18" charset="0"/>
                <a:cs typeface="Segoe UI Semibold" panose="020B0702040204020203" pitchFamily="34" charset="0"/>
              </a:rPr>
              <a:t>الأوكسجيني</a:t>
            </a: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 أكثر من الحيوانات السابقة وأيضاً الضغط الواقع عليها أي على أجسامها اقل من الضغط الذي تتحمله أجسام الحيوانات المائية ،</a:t>
            </a:r>
            <a:endParaRPr lang="en-US" sz="1400" dirty="0">
              <a:latin typeface="Segoe UI Semibold" panose="020B0702040204020203" pitchFamily="34" charset="0"/>
              <a:ea typeface="Times New Roman" panose="02020603050405020304" pitchFamily="18" charset="0"/>
              <a:cs typeface="Segoe UI Semibold" panose="020B0702040204020203" pitchFamily="34" charset="0"/>
            </a:endParaRPr>
          </a:p>
          <a:p>
            <a:pPr marL="285750" indent="-285750" algn="justLow" rtl="1">
              <a:buClr>
                <a:schemeClr val="accent1"/>
              </a:buClr>
              <a:buFont typeface="Wingdings" panose="05000000000000000000" pitchFamily="2" charset="2"/>
              <a:buChar char="q"/>
            </a:pP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 لذلك نجد أن هذه العوامل مجتمعة تساعد الحيوانات الأرضية على سرعة الحركة وأيضا سرعة التمثيل الغذائي والحيوانات الأرضية بنتيجة ترتيبها في مجموعات تتعلق بالمجموعات النباتية أو ندرة هذه المجموعات الأخيرة ذلك لأن المجموعات الحيوانية تعتمد في تكوينها على مقدار ما تقدمه لها النباتات من الطاقات الغذائية والوقاية من الأعداء والوقاية من التغيرات في درجات الحرارة. كذلك الحماية من عوامل الجفاف ولما كانت هذه المجموعات الحيوانية تعتمد على المجموعات النباتية فلا بد من التعرف عليها.</a:t>
            </a:r>
            <a:endParaRPr lang="en-US" sz="1400" dirty="0">
              <a:latin typeface="Segoe UI Semibold" panose="020B0702040204020203" pitchFamily="34" charset="0"/>
              <a:ea typeface="Times New Roman" panose="02020603050405020304" pitchFamily="18" charset="0"/>
              <a:cs typeface="Segoe UI Semibold" panose="020B0702040204020203" pitchFamily="34" charset="0"/>
            </a:endParaRPr>
          </a:p>
          <a:p>
            <a:pPr marL="285750" indent="-285750" algn="justLow" rtl="1">
              <a:buClr>
                <a:schemeClr val="accent1"/>
              </a:buClr>
              <a:buFont typeface="Wingdings" panose="05000000000000000000" pitchFamily="2" charset="2"/>
              <a:buChar char="q"/>
            </a:pP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المجموعات النباتية تعيش أما في الصحاري أو الأراضي المعشبة أو الغابات ويعتبر بعض علماء البيئة أن هذه المصطلحات الثلاثة عبارة عن تغيير غير مباشر لكمية الماء المتاحة للتربة.</a:t>
            </a:r>
            <a:endParaRPr lang="en-US" sz="1400" dirty="0">
              <a:latin typeface="Segoe UI Semibold" panose="020B0702040204020203" pitchFamily="34" charset="0"/>
              <a:ea typeface="Times New Roman" panose="02020603050405020304" pitchFamily="18" charset="0"/>
              <a:cs typeface="Segoe UI Semibold" panose="020B0702040204020203" pitchFamily="34" charset="0"/>
            </a:endParaRPr>
          </a:p>
        </p:txBody>
      </p:sp>
      <p:sp>
        <p:nvSpPr>
          <p:cNvPr id="6" name="Rounded Rectangle 5"/>
          <p:cNvSpPr/>
          <p:nvPr/>
        </p:nvSpPr>
        <p:spPr>
          <a:xfrm>
            <a:off x="1080655" y="1887990"/>
            <a:ext cx="10068608" cy="4304263"/>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justLow"/>
            <a:endParaRPr lang="en-US" dirty="0"/>
          </a:p>
        </p:txBody>
      </p:sp>
    </p:spTree>
    <p:extLst>
      <p:ext uri="{BB962C8B-B14F-4D97-AF65-F5344CB8AC3E}">
        <p14:creationId xmlns:p14="http://schemas.microsoft.com/office/powerpoint/2010/main" val="1137305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bold" panose="020B0702040204020203" pitchFamily="34" charset="0"/>
                <a:cs typeface="Segoe UI Semibold" panose="020B0702040204020203" pitchFamily="34" charset="0"/>
              </a:rPr>
              <a:t>الأقاليم الحيوية</a:t>
            </a:r>
            <a:r>
              <a:rPr lang="en-US" sz="3600" b="1" dirty="0">
                <a:solidFill>
                  <a:schemeClr val="accent1"/>
                </a:solidFill>
                <a:latin typeface="Segoe UI Semibold" panose="020B0702040204020203" pitchFamily="34" charset="0"/>
                <a:cs typeface="Segoe UI Semibold" panose="020B0702040204020203" pitchFamily="34" charset="0"/>
              </a:rPr>
              <a:t>                             </a:t>
            </a:r>
            <a:r>
              <a:rPr lang="ar-SA" sz="3600" b="1" dirty="0">
                <a:solidFill>
                  <a:schemeClr val="accent1"/>
                </a:solidFill>
                <a:latin typeface="Segoe UI Semibold" panose="020B0702040204020203" pitchFamily="34" charset="0"/>
                <a:cs typeface="Segoe UI Semibold" panose="020B0702040204020203" pitchFamily="34" charset="0"/>
              </a:rPr>
              <a:t> </a:t>
            </a:r>
            <a:r>
              <a:rPr lang="en-US" sz="3600" b="1" dirty="0">
                <a:solidFill>
                  <a:schemeClr val="accent1"/>
                </a:solidFill>
                <a:latin typeface="Segoe UI Semibold" panose="020B0702040204020203" pitchFamily="34" charset="0"/>
                <a:cs typeface="Segoe UI Semibold" panose="020B0702040204020203" pitchFamily="34" charset="0"/>
              </a:rPr>
              <a:t>Biological Biomes</a:t>
            </a:r>
          </a:p>
        </p:txBody>
      </p:sp>
      <p:sp>
        <p:nvSpPr>
          <p:cNvPr id="16" name="Rectangle 1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8"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3" name="Rectangle 2"/>
          <p:cNvSpPr/>
          <p:nvPr/>
        </p:nvSpPr>
        <p:spPr>
          <a:xfrm>
            <a:off x="1459831" y="2289770"/>
            <a:ext cx="9446767" cy="3477875"/>
          </a:xfrm>
          <a:prstGeom prst="rect">
            <a:avLst/>
          </a:prstGeom>
        </p:spPr>
        <p:txBody>
          <a:bodyPr wrap="square">
            <a:spAutoFit/>
          </a:bodyPr>
          <a:lstStyle/>
          <a:p>
            <a:pPr algn="justLow" rtl="1"/>
            <a:r>
              <a:rPr lang="ar-SA" sz="2000" dirty="0">
                <a:latin typeface="Segoe UI Semibold" panose="020B0702040204020203" pitchFamily="34" charset="0"/>
                <a:ea typeface="Times New Roman" panose="02020603050405020304" pitchFamily="18" charset="0"/>
                <a:cs typeface="Segoe UI Semibold" panose="020B0702040204020203" pitchFamily="34" charset="0"/>
              </a:rPr>
              <a:t>يحتوي العالم على تشكليه ضخمه من المجتمعات الأحيائية المتباينة تتراوح من التندرا القطبية إلى الغابات الاستوائية </a:t>
            </a:r>
            <a:r>
              <a:rPr lang="ar-SA" sz="2000" dirty="0" err="1">
                <a:latin typeface="Segoe UI Semibold" panose="020B0702040204020203" pitchFamily="34" charset="0"/>
                <a:ea typeface="Times New Roman" panose="02020603050405020304" pitchFamily="18" charset="0"/>
                <a:cs typeface="Segoe UI Semibold" panose="020B0702040204020203" pitchFamily="34" charset="0"/>
              </a:rPr>
              <a:t>المطيره</a:t>
            </a:r>
            <a:r>
              <a:rPr lang="ar-SA" sz="2000" dirty="0">
                <a:latin typeface="Segoe UI Semibold" panose="020B0702040204020203" pitchFamily="34" charset="0"/>
                <a:ea typeface="Times New Roman" panose="02020603050405020304" pitchFamily="18" charset="0"/>
                <a:cs typeface="Segoe UI Semibold" panose="020B0702040204020203" pitchFamily="34" charset="0"/>
              </a:rPr>
              <a:t>. ويمتلك كل مجتمع بعض المميزات المحددة كالأشكال التركيبية ومجموعات متميزة من النباتات والحيوانات وعلاقات طاقة وتفاعلات ديناميكية بين جماعاتها النباتية والحيوانية. ويمكن تقسيم المجتمعات الإحيائية إلى:-</a:t>
            </a:r>
            <a:endParaRPr lang="en-US" sz="2000" dirty="0">
              <a:latin typeface="Segoe UI Semibold" panose="020B0702040204020203" pitchFamily="34" charset="0"/>
              <a:ea typeface="Times New Roman" panose="02020603050405020304" pitchFamily="18" charset="0"/>
              <a:cs typeface="Segoe UI Semibold" panose="020B0702040204020203" pitchFamily="34" charset="0"/>
            </a:endParaRPr>
          </a:p>
          <a:p>
            <a:pPr algn="justLow" rtl="1"/>
            <a:r>
              <a:rPr lang="ar-SA" sz="2000" dirty="0">
                <a:latin typeface="Segoe UI Semibold" panose="020B0702040204020203" pitchFamily="34" charset="0"/>
                <a:ea typeface="Times New Roman" panose="02020603050405020304" pitchFamily="18" charset="0"/>
                <a:cs typeface="Segoe UI Semibold" panose="020B0702040204020203" pitchFamily="34" charset="0"/>
              </a:rPr>
              <a:t> </a:t>
            </a:r>
            <a:endParaRPr lang="en-US" sz="2000" dirty="0">
              <a:latin typeface="Segoe UI Semibold" panose="020B0702040204020203" pitchFamily="34" charset="0"/>
              <a:ea typeface="Times New Roman" panose="02020603050405020304" pitchFamily="18" charset="0"/>
              <a:cs typeface="Segoe UI Semibold" panose="020B0702040204020203" pitchFamily="34" charset="0"/>
            </a:endParaRPr>
          </a:p>
          <a:p>
            <a:pPr algn="justLow" rtl="1"/>
            <a:r>
              <a:rPr lang="ar-SA" sz="2000" b="1"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أ  )</a:t>
            </a:r>
            <a:r>
              <a:rPr lang="ar-SA" sz="2000" b="1" dirty="0">
                <a:latin typeface="Segoe UI Semibold" panose="020B0702040204020203" pitchFamily="34" charset="0"/>
                <a:ea typeface="Times New Roman" panose="02020603050405020304" pitchFamily="18" charset="0"/>
                <a:cs typeface="Segoe UI Semibold" panose="020B0702040204020203" pitchFamily="34" charset="0"/>
              </a:rPr>
              <a:t>	</a:t>
            </a:r>
            <a:r>
              <a:rPr lang="ar-SA" sz="2000" b="1"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مجتمعات برية </a:t>
            </a:r>
            <a:r>
              <a:rPr lang="en-US" sz="2000" b="1"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Terrestrial biomes</a:t>
            </a:r>
            <a:endParaRPr lang="en-US" sz="2000"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endParaRPr>
          </a:p>
          <a:p>
            <a:pPr marL="457200" marR="0" algn="justLow" rtl="1">
              <a:spcBef>
                <a:spcPts val="0"/>
              </a:spcBef>
              <a:spcAft>
                <a:spcPts val="0"/>
              </a:spcAft>
            </a:pPr>
            <a:r>
              <a:rPr lang="ar-SA" sz="2000" dirty="0">
                <a:latin typeface="Segoe UI Semibold" panose="020B0702040204020203" pitchFamily="34" charset="0"/>
                <a:ea typeface="Times New Roman" panose="02020603050405020304" pitchFamily="18" charset="0"/>
                <a:cs typeface="Segoe UI Semibold" panose="020B0702040204020203" pitchFamily="34" charset="0"/>
              </a:rPr>
              <a:t>ومن بينها التندرا القطبية ، الصحاري ، الحشائش ، الغابات الصنوبرية الشمالية والغابات الاستوائية المطيرة.</a:t>
            </a:r>
            <a:endParaRPr lang="en-US" sz="2000" dirty="0">
              <a:latin typeface="Segoe UI Semibold" panose="020B0702040204020203" pitchFamily="34" charset="0"/>
              <a:ea typeface="Times New Roman" panose="02020603050405020304" pitchFamily="18" charset="0"/>
              <a:cs typeface="Segoe UI Semibold" panose="020B0702040204020203" pitchFamily="34" charset="0"/>
            </a:endParaRPr>
          </a:p>
          <a:p>
            <a:pPr algn="justLow" rtl="1"/>
            <a:r>
              <a:rPr lang="ar-SA" sz="2000" dirty="0">
                <a:latin typeface="Segoe UI Semibold" panose="020B0702040204020203" pitchFamily="34" charset="0"/>
                <a:ea typeface="Times New Roman" panose="02020603050405020304" pitchFamily="18" charset="0"/>
                <a:cs typeface="Segoe UI Semibold" panose="020B0702040204020203" pitchFamily="34" charset="0"/>
              </a:rPr>
              <a:t> </a:t>
            </a:r>
            <a:endParaRPr lang="en-US" sz="2000" dirty="0">
              <a:latin typeface="Segoe UI Semibold" panose="020B0702040204020203" pitchFamily="34" charset="0"/>
              <a:ea typeface="Times New Roman" panose="02020603050405020304" pitchFamily="18" charset="0"/>
              <a:cs typeface="Segoe UI Semibold" panose="020B0702040204020203" pitchFamily="34" charset="0"/>
            </a:endParaRPr>
          </a:p>
          <a:p>
            <a:pPr algn="justLow" rtl="1"/>
            <a:r>
              <a:rPr lang="ar-SA" sz="2000" b="1"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ب)</a:t>
            </a:r>
            <a:r>
              <a:rPr lang="ar-SA" sz="2000" b="1" dirty="0">
                <a:latin typeface="Segoe UI Semibold" panose="020B0702040204020203" pitchFamily="34" charset="0"/>
                <a:ea typeface="Times New Roman" panose="02020603050405020304" pitchFamily="18" charset="0"/>
                <a:cs typeface="Segoe UI Semibold" panose="020B0702040204020203" pitchFamily="34" charset="0"/>
              </a:rPr>
              <a:t>	</a:t>
            </a:r>
            <a:r>
              <a:rPr lang="ar-SA" sz="2000" b="1"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مجتمعات مائية </a:t>
            </a:r>
            <a:r>
              <a:rPr lang="en-US" sz="2000" b="1"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Aquatic biomes</a:t>
            </a:r>
            <a:endParaRPr lang="en-US" sz="2000"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endParaRPr>
          </a:p>
          <a:p>
            <a:pPr algn="justLow" rtl="1"/>
            <a:r>
              <a:rPr lang="ar-SA" sz="2000" dirty="0">
                <a:latin typeface="Segoe UI Semibold" panose="020B0702040204020203" pitchFamily="34" charset="0"/>
                <a:ea typeface="Times New Roman" panose="02020603050405020304" pitchFamily="18" charset="0"/>
                <a:cs typeface="Segoe UI Semibold" panose="020B0702040204020203" pitchFamily="34" charset="0"/>
              </a:rPr>
              <a:t>	ومن بينها المحيطات ، المصبات ، البرك، البحيرات ، الجداول ، والأنهار.</a:t>
            </a:r>
            <a:endParaRPr lang="en-US" sz="2000" dirty="0">
              <a:effectLst/>
              <a:latin typeface="Segoe UI Semibold" panose="020B0702040204020203" pitchFamily="34" charset="0"/>
              <a:ea typeface="Times New Roman" panose="02020603050405020304" pitchFamily="18" charset="0"/>
              <a:cs typeface="Segoe UI Semibold" panose="020B0702040204020203" pitchFamily="34" charset="0"/>
            </a:endParaRPr>
          </a:p>
        </p:txBody>
      </p:sp>
      <p:sp>
        <p:nvSpPr>
          <p:cNvPr id="7" name="Rounded Rectangle 6"/>
          <p:cNvSpPr/>
          <p:nvPr/>
        </p:nvSpPr>
        <p:spPr>
          <a:xfrm>
            <a:off x="1080655" y="1887990"/>
            <a:ext cx="10068608" cy="4304263"/>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justLow"/>
            <a:endParaRPr lang="en-US" dirty="0"/>
          </a:p>
        </p:txBody>
      </p:sp>
    </p:spTree>
    <p:extLst>
      <p:ext uri="{BB962C8B-B14F-4D97-AF65-F5344CB8AC3E}">
        <p14:creationId xmlns:p14="http://schemas.microsoft.com/office/powerpoint/2010/main" val="3877534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bold" panose="020B0702040204020203" pitchFamily="34" charset="0"/>
                <a:cs typeface="Segoe UI Semibold" panose="020B0702040204020203" pitchFamily="34" charset="0"/>
              </a:rPr>
              <a:t>الأقاليم الحيوية</a:t>
            </a:r>
            <a:r>
              <a:rPr lang="en-US" sz="3600" b="1" dirty="0">
                <a:solidFill>
                  <a:schemeClr val="accent1"/>
                </a:solidFill>
                <a:latin typeface="Segoe UI Semibold" panose="020B0702040204020203" pitchFamily="34" charset="0"/>
                <a:cs typeface="Segoe UI Semibold" panose="020B0702040204020203" pitchFamily="34" charset="0"/>
              </a:rPr>
              <a:t>                             </a:t>
            </a:r>
            <a:r>
              <a:rPr lang="ar-SA" sz="3600" b="1" dirty="0">
                <a:solidFill>
                  <a:schemeClr val="accent1"/>
                </a:solidFill>
                <a:latin typeface="Segoe UI Semibold" panose="020B0702040204020203" pitchFamily="34" charset="0"/>
                <a:cs typeface="Segoe UI Semibold" panose="020B0702040204020203" pitchFamily="34" charset="0"/>
              </a:rPr>
              <a:t> </a:t>
            </a:r>
            <a:r>
              <a:rPr lang="en-US" sz="3600" b="1" dirty="0">
                <a:solidFill>
                  <a:schemeClr val="accent1"/>
                </a:solidFill>
                <a:latin typeface="Segoe UI Semibold" panose="020B0702040204020203" pitchFamily="34" charset="0"/>
                <a:cs typeface="Segoe UI Semibold" panose="020B0702040204020203" pitchFamily="34" charset="0"/>
              </a:rPr>
              <a:t>Biological Biomes</a:t>
            </a:r>
          </a:p>
        </p:txBody>
      </p:sp>
      <p:sp>
        <p:nvSpPr>
          <p:cNvPr id="16" name="Rectangle 1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8"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pic>
        <p:nvPicPr>
          <p:cNvPr id="1026" name="Picture 2" descr="المجتمعات-البرية-الارضية"/>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2540485" y="732106"/>
            <a:ext cx="4127204" cy="66735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itle 1"/>
          <p:cNvSpPr txBox="1">
            <a:spLocks/>
          </p:cNvSpPr>
          <p:nvPr/>
        </p:nvSpPr>
        <p:spPr>
          <a:xfrm>
            <a:off x="8289393" y="2236414"/>
            <a:ext cx="3030358" cy="110369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rtl="1">
              <a:lnSpc>
                <a:spcPct val="100000"/>
              </a:lnSpc>
            </a:pPr>
            <a:r>
              <a:rPr lang="ar-SA" sz="2400" b="1" dirty="0">
                <a:solidFill>
                  <a:schemeClr val="accent1"/>
                </a:solidFill>
                <a:latin typeface="Segoe UI Semibold" panose="020B0702040204020203" pitchFamily="34" charset="0"/>
                <a:cs typeface="Segoe UI Semibold" panose="020B0702040204020203" pitchFamily="34" charset="0"/>
              </a:rPr>
              <a:t>المجتمعات البرية</a:t>
            </a:r>
            <a:r>
              <a:rPr lang="en-US" sz="2400" b="1" dirty="0">
                <a:solidFill>
                  <a:schemeClr val="accent1"/>
                </a:solidFill>
                <a:latin typeface="Segoe UI Semibold" panose="020B0702040204020203" pitchFamily="34" charset="0"/>
                <a:cs typeface="Segoe UI Semibold" panose="020B0702040204020203" pitchFamily="34" charset="0"/>
              </a:rPr>
              <a:t> </a:t>
            </a:r>
            <a:r>
              <a:rPr lang="ar-SA" sz="2400" b="1" dirty="0">
                <a:solidFill>
                  <a:schemeClr val="accent1"/>
                </a:solidFill>
                <a:latin typeface="Segoe UI Semibold" panose="020B0702040204020203" pitchFamily="34" charset="0"/>
                <a:cs typeface="Segoe UI Semibold" panose="020B0702040204020203" pitchFamily="34" charset="0"/>
              </a:rPr>
              <a:t> </a:t>
            </a:r>
            <a:r>
              <a:rPr lang="en-US" sz="2400" b="1" dirty="0">
                <a:solidFill>
                  <a:schemeClr val="accent1"/>
                </a:solidFill>
                <a:latin typeface="Segoe UI Semibold" panose="020B0702040204020203" pitchFamily="34" charset="0"/>
                <a:cs typeface="Segoe UI Semibold" panose="020B0702040204020203" pitchFamily="34" charset="0"/>
              </a:rPr>
              <a:t>Terrestrial Biomes</a:t>
            </a:r>
            <a:endParaRPr lang="ar-SA" sz="2400" b="1" dirty="0">
              <a:solidFill>
                <a:schemeClr val="accent1"/>
              </a:solidFill>
              <a:latin typeface="Segoe UI Semibold" panose="020B0702040204020203" pitchFamily="34" charset="0"/>
              <a:cs typeface="Segoe UI Semibold" panose="020B0702040204020203" pitchFamily="34" charset="0"/>
            </a:endParaRPr>
          </a:p>
          <a:p>
            <a:pPr algn="r" rtl="1">
              <a:lnSpc>
                <a:spcPct val="100000"/>
              </a:lnSpc>
            </a:pPr>
            <a:endParaRPr lang="ar-SA" sz="2000" b="1" dirty="0">
              <a:solidFill>
                <a:schemeClr val="tx1"/>
              </a:solidFill>
              <a:latin typeface="Segoe UI Semibold" panose="020B0702040204020203" pitchFamily="34" charset="0"/>
              <a:cs typeface="Segoe UI Semibold" panose="020B0702040204020203" pitchFamily="34" charset="0"/>
            </a:endParaRPr>
          </a:p>
          <a:p>
            <a:pPr algn="r" rtl="1">
              <a:lnSpc>
                <a:spcPct val="100000"/>
              </a:lnSpc>
            </a:pPr>
            <a:r>
              <a:rPr lang="ar-SA" sz="1800" b="1" dirty="0">
                <a:solidFill>
                  <a:schemeClr val="accent1"/>
                </a:solidFill>
                <a:latin typeface="Segoe UI Semibold" panose="020B0702040204020203" pitchFamily="34" charset="0"/>
                <a:cs typeface="Segoe UI Semibold" panose="020B0702040204020203" pitchFamily="34" charset="0"/>
              </a:rPr>
              <a:t>وتشمل الأقاليم التالية:</a:t>
            </a:r>
            <a:endParaRPr lang="en-US" sz="1800" b="1" dirty="0">
              <a:solidFill>
                <a:schemeClr val="accent1"/>
              </a:solidFill>
              <a:latin typeface="Segoe UI Semibold" panose="020B0702040204020203" pitchFamily="34" charset="0"/>
              <a:cs typeface="Segoe UI Semibold" panose="020B0702040204020203" pitchFamily="34" charset="0"/>
            </a:endParaRPr>
          </a:p>
        </p:txBody>
      </p:sp>
      <p:sp>
        <p:nvSpPr>
          <p:cNvPr id="5" name="Rectangle 4"/>
          <p:cNvSpPr/>
          <p:nvPr/>
        </p:nvSpPr>
        <p:spPr>
          <a:xfrm>
            <a:off x="8069178" y="3533138"/>
            <a:ext cx="3400929" cy="2170659"/>
          </a:xfrm>
          <a:prstGeom prst="rect">
            <a:avLst/>
          </a:prstGeom>
        </p:spPr>
        <p:txBody>
          <a:bodyPr wrap="square">
            <a:spAutoFit/>
          </a:bodyPr>
          <a:lstStyle/>
          <a:p>
            <a:pPr marL="342900" marR="0" lvl="0" indent="-342900" algn="just" rtl="1">
              <a:lnSpc>
                <a:spcPct val="115000"/>
              </a:lnSpc>
              <a:spcBef>
                <a:spcPts val="0"/>
              </a:spcBef>
              <a:spcAft>
                <a:spcPts val="1000"/>
              </a:spcAft>
              <a:buFont typeface="+mj-cs"/>
              <a:buAutoNum type="arabic1Minus"/>
            </a:pPr>
            <a:r>
              <a:rPr lang="ar-SA" b="1" dirty="0">
                <a:latin typeface="Segoe UI Semibold" panose="020B0702040204020203" pitchFamily="34" charset="0"/>
                <a:ea typeface="Calibri" panose="020F0502020204030204" pitchFamily="34" charset="0"/>
                <a:cs typeface="Segoe UI Semibold" panose="020B0702040204020203" pitchFamily="34" charset="0"/>
              </a:rPr>
              <a:t>التندرا القطبية</a:t>
            </a:r>
            <a:endParaRPr lang="en-US" dirty="0">
              <a:latin typeface="Segoe UI Semibold" panose="020B0702040204020203" pitchFamily="34" charset="0"/>
              <a:ea typeface="Calibri" panose="020F0502020204030204" pitchFamily="34" charset="0"/>
              <a:cs typeface="Segoe UI Semibold" panose="020B0702040204020203" pitchFamily="34" charset="0"/>
            </a:endParaRPr>
          </a:p>
          <a:p>
            <a:pPr marL="342900" marR="0" lvl="0" indent="-342900" algn="just" rtl="1">
              <a:lnSpc>
                <a:spcPct val="115000"/>
              </a:lnSpc>
              <a:spcBef>
                <a:spcPts val="0"/>
              </a:spcBef>
              <a:spcAft>
                <a:spcPts val="1000"/>
              </a:spcAft>
              <a:buFont typeface="+mj-cs"/>
              <a:buAutoNum type="arabic1Minus"/>
            </a:pPr>
            <a:r>
              <a:rPr lang="ar-SA" b="1" dirty="0">
                <a:latin typeface="Segoe UI Semibold" panose="020B0702040204020203" pitchFamily="34" charset="0"/>
                <a:ea typeface="Calibri" panose="020F0502020204030204" pitchFamily="34" charset="0"/>
                <a:cs typeface="Segoe UI Semibold" panose="020B0702040204020203" pitchFamily="34" charset="0"/>
              </a:rPr>
              <a:t>الصحاري</a:t>
            </a:r>
            <a:endParaRPr lang="en-US" dirty="0">
              <a:latin typeface="Segoe UI Semibold" panose="020B0702040204020203" pitchFamily="34" charset="0"/>
              <a:ea typeface="Calibri" panose="020F0502020204030204" pitchFamily="34" charset="0"/>
              <a:cs typeface="Segoe UI Semibold" panose="020B0702040204020203" pitchFamily="34" charset="0"/>
            </a:endParaRPr>
          </a:p>
          <a:p>
            <a:pPr marL="342900" marR="0" lvl="0" indent="-342900" algn="just" rtl="1">
              <a:lnSpc>
                <a:spcPct val="115000"/>
              </a:lnSpc>
              <a:spcBef>
                <a:spcPts val="0"/>
              </a:spcBef>
              <a:spcAft>
                <a:spcPts val="1000"/>
              </a:spcAft>
              <a:buFont typeface="+mj-cs"/>
              <a:buAutoNum type="arabic1Minus"/>
            </a:pPr>
            <a:r>
              <a:rPr lang="ar-SA" b="1" dirty="0">
                <a:latin typeface="Segoe UI Semibold" panose="020B0702040204020203" pitchFamily="34" charset="0"/>
                <a:ea typeface="Calibri" panose="020F0502020204030204" pitchFamily="34" charset="0"/>
                <a:cs typeface="Segoe UI Semibold" panose="020B0702040204020203" pitchFamily="34" charset="0"/>
              </a:rPr>
              <a:t>الغابات الصنوبرية الشمالية</a:t>
            </a:r>
            <a:endParaRPr lang="en-US" dirty="0">
              <a:latin typeface="Segoe UI Semibold" panose="020B0702040204020203" pitchFamily="34" charset="0"/>
              <a:ea typeface="Calibri" panose="020F0502020204030204" pitchFamily="34" charset="0"/>
              <a:cs typeface="Segoe UI Semibold" panose="020B0702040204020203" pitchFamily="34" charset="0"/>
            </a:endParaRPr>
          </a:p>
          <a:p>
            <a:pPr marL="342900" marR="0" lvl="0" indent="-342900" algn="just" rtl="1">
              <a:lnSpc>
                <a:spcPct val="115000"/>
              </a:lnSpc>
              <a:spcBef>
                <a:spcPts val="0"/>
              </a:spcBef>
              <a:spcAft>
                <a:spcPts val="1000"/>
              </a:spcAft>
              <a:buFont typeface="+mj-cs"/>
              <a:buAutoNum type="arabic1Minus"/>
            </a:pPr>
            <a:r>
              <a:rPr lang="ar-SA" b="1" dirty="0">
                <a:latin typeface="Segoe UI Semibold" panose="020B0702040204020203" pitchFamily="34" charset="0"/>
                <a:ea typeface="Calibri" panose="020F0502020204030204" pitchFamily="34" charset="0"/>
                <a:cs typeface="Segoe UI Semibold" panose="020B0702040204020203" pitchFamily="34" charset="0"/>
              </a:rPr>
              <a:t>الغابات الاستوائية المطيرة</a:t>
            </a:r>
            <a:endParaRPr lang="en-US" dirty="0">
              <a:latin typeface="Segoe UI Semibold" panose="020B0702040204020203" pitchFamily="34" charset="0"/>
              <a:ea typeface="Calibri" panose="020F0502020204030204" pitchFamily="34" charset="0"/>
              <a:cs typeface="Segoe UI Semibold" panose="020B0702040204020203" pitchFamily="34" charset="0"/>
            </a:endParaRPr>
          </a:p>
          <a:p>
            <a:pPr marL="342900" marR="0" lvl="0" indent="-342900" algn="just" rtl="1">
              <a:lnSpc>
                <a:spcPct val="115000"/>
              </a:lnSpc>
              <a:spcBef>
                <a:spcPts val="0"/>
              </a:spcBef>
              <a:spcAft>
                <a:spcPts val="1000"/>
              </a:spcAft>
              <a:buFont typeface="+mj-cs"/>
              <a:buAutoNum type="arabic1Minus"/>
            </a:pPr>
            <a:r>
              <a:rPr lang="ar-SA" b="1" dirty="0">
                <a:latin typeface="Segoe UI Semibold" panose="020B0702040204020203" pitchFamily="34" charset="0"/>
                <a:ea typeface="Calibri" panose="020F0502020204030204" pitchFamily="34" charset="0"/>
                <a:cs typeface="Segoe UI Semibold" panose="020B0702040204020203" pitchFamily="34" charset="0"/>
              </a:rPr>
              <a:t>الحشائش</a:t>
            </a:r>
            <a:endParaRPr lang="en-US" dirty="0">
              <a:effectLst/>
              <a:latin typeface="Segoe UI Semibold" panose="020B0702040204020203" pitchFamily="34" charset="0"/>
              <a:ea typeface="Calibri" panose="020F0502020204030204" pitchFamily="34" charset="0"/>
              <a:cs typeface="Segoe UI Semibold" panose="020B0702040204020203" pitchFamily="34" charset="0"/>
            </a:endParaRPr>
          </a:p>
        </p:txBody>
      </p:sp>
      <p:sp>
        <p:nvSpPr>
          <p:cNvPr id="10" name="Rounded Rectangle 9"/>
          <p:cNvSpPr/>
          <p:nvPr/>
        </p:nvSpPr>
        <p:spPr>
          <a:xfrm>
            <a:off x="8133347" y="1887990"/>
            <a:ext cx="3336758" cy="4304263"/>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justLow"/>
            <a:endParaRPr lang="en-US" dirty="0"/>
          </a:p>
        </p:txBody>
      </p:sp>
    </p:spTree>
    <p:extLst>
      <p:ext uri="{BB962C8B-B14F-4D97-AF65-F5344CB8AC3E}">
        <p14:creationId xmlns:p14="http://schemas.microsoft.com/office/powerpoint/2010/main" val="1813264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bold" panose="020B0702040204020203" pitchFamily="34" charset="0"/>
                <a:cs typeface="Segoe UI Semibold" panose="020B0702040204020203" pitchFamily="34" charset="0"/>
              </a:rPr>
              <a:t>الأقاليم الحيوية</a:t>
            </a:r>
            <a:r>
              <a:rPr lang="en-US" sz="3600" b="1" dirty="0">
                <a:solidFill>
                  <a:schemeClr val="accent1"/>
                </a:solidFill>
                <a:latin typeface="Segoe UI Semibold" panose="020B0702040204020203" pitchFamily="34" charset="0"/>
                <a:cs typeface="Segoe UI Semibold" panose="020B0702040204020203" pitchFamily="34" charset="0"/>
              </a:rPr>
              <a:t>                             </a:t>
            </a:r>
            <a:r>
              <a:rPr lang="ar-SA" sz="3600" b="1" dirty="0">
                <a:solidFill>
                  <a:schemeClr val="accent1"/>
                </a:solidFill>
                <a:latin typeface="Segoe UI Semibold" panose="020B0702040204020203" pitchFamily="34" charset="0"/>
                <a:cs typeface="Segoe UI Semibold" panose="020B0702040204020203" pitchFamily="34" charset="0"/>
              </a:rPr>
              <a:t> </a:t>
            </a:r>
            <a:r>
              <a:rPr lang="en-US" sz="3600" b="1" dirty="0">
                <a:solidFill>
                  <a:schemeClr val="accent1"/>
                </a:solidFill>
                <a:latin typeface="Segoe UI Semibold" panose="020B0702040204020203" pitchFamily="34" charset="0"/>
                <a:cs typeface="Segoe UI Semibold" panose="020B0702040204020203" pitchFamily="34" charset="0"/>
              </a:rPr>
              <a:t>Biological Biomes</a:t>
            </a:r>
          </a:p>
        </p:txBody>
      </p:sp>
      <p:sp>
        <p:nvSpPr>
          <p:cNvPr id="16" name="Rectangle 1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8"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4" name="Rectangle 3"/>
          <p:cNvSpPr/>
          <p:nvPr/>
        </p:nvSpPr>
        <p:spPr>
          <a:xfrm>
            <a:off x="5410566" y="2008985"/>
            <a:ext cx="5578356" cy="4585871"/>
          </a:xfrm>
          <a:prstGeom prst="rect">
            <a:avLst/>
          </a:prstGeom>
        </p:spPr>
        <p:txBody>
          <a:bodyPr wrap="square">
            <a:spAutoFit/>
          </a:bodyPr>
          <a:lstStyle/>
          <a:p>
            <a:pPr algn="justLow" rtl="1"/>
            <a:r>
              <a:rPr lang="ar-SA" b="1"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 1- التندرا القطبية </a:t>
            </a:r>
            <a:r>
              <a:rPr lang="en-US" b="1"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Artic Tundra </a:t>
            </a:r>
            <a:r>
              <a:rPr lang="ar-SA" b="1"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 :</a:t>
            </a:r>
          </a:p>
          <a:p>
            <a:pPr algn="justLow" rtl="1"/>
            <a:endParaRPr lang="en-US" b="1"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endParaRPr>
          </a:p>
          <a:p>
            <a:pPr marL="285750" indent="-285750" algn="justLow" rtl="1">
              <a:buClr>
                <a:schemeClr val="accent1"/>
              </a:buClr>
              <a:buFont typeface="Wingdings" panose="05000000000000000000" pitchFamily="2" charset="2"/>
              <a:buChar char="q"/>
            </a:pP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تمثل التندرا المجتمع الإحيائي الذي يحتل خطوط العرض الشمالية وبصورة عامة فوق خط العرض الشمالي 60</a:t>
            </a:r>
            <a:r>
              <a:rPr lang="en-US" sz="1400" dirty="0">
                <a:latin typeface="Segoe UI Semibold" panose="020B0702040204020203" pitchFamily="34" charset="0"/>
                <a:ea typeface="Times New Roman" panose="02020603050405020304" pitchFamily="18" charset="0"/>
                <a:cs typeface="Segoe UI Semibold" panose="020B0702040204020203" pitchFamily="34" charset="0"/>
              </a:rPr>
              <a:t>º</a:t>
            </a: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م. ويكون معدل سقوط الأمطار أقل من 25 سم في السنة. من النباتات السائدة </a:t>
            </a:r>
            <a:r>
              <a:rPr lang="ar-SA" sz="1400" dirty="0" err="1">
                <a:latin typeface="Segoe UI Semibold" panose="020B0702040204020203" pitchFamily="34" charset="0"/>
                <a:ea typeface="Times New Roman" panose="02020603050405020304" pitchFamily="18" charset="0"/>
                <a:cs typeface="Segoe UI Semibold" panose="020B0702040204020203" pitchFamily="34" charset="0"/>
              </a:rPr>
              <a:t>الأشنات</a:t>
            </a: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 والحشائش والبردي القطبي وبعض الشجيرات القزمية وتغطى التربة بطبقة تدعى </a:t>
            </a:r>
            <a:r>
              <a:rPr lang="en-US" sz="1400" dirty="0">
                <a:latin typeface="Segoe UI Semibold" panose="020B0702040204020203" pitchFamily="34" charset="0"/>
                <a:ea typeface="Times New Roman" panose="02020603050405020304" pitchFamily="18" charset="0"/>
                <a:cs typeface="Segoe UI Semibold" panose="020B0702040204020203" pitchFamily="34" charset="0"/>
              </a:rPr>
              <a:t> Permafrost</a:t>
            </a: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في فصل الشتاء وتذوب في فصل الصيف. أما المجتمع الحيواني فيشمل أنواعاً قليلة نسبياً من الطيور والثدييات والحشرات الطيارة.  وتكون التندرا القطبية معدومة الحياه نسبياً خلال فصل الشتاء الطويل المظلم البارد الذي تكون فيه النباتات غير فعاله وتبقى الحيوانات على قيد الحياه أما بالاختفاء بالحفر تحت الثلج أو الجليد أو بالهجرة إلى مناطق ذات مناخ أكثر ملائمه. أما خلال فترة الصيف الوجيزة فتصبح التندرا ذات إنتاجية عالية للحياة النباتية والحيوانية معا متحفزه بالساعات الطويلة للضوء ودرجات الحرارة الدافئة.</a:t>
            </a:r>
          </a:p>
          <a:p>
            <a:pPr marL="285750" indent="-285750" algn="justLow" rtl="1">
              <a:buClr>
                <a:schemeClr val="accent1"/>
              </a:buClr>
              <a:buFont typeface="Wingdings" panose="05000000000000000000" pitchFamily="2" charset="2"/>
              <a:buChar char="q"/>
            </a:pPr>
            <a:endParaRPr lang="ar-SA" sz="1400" dirty="0">
              <a:latin typeface="Segoe UI Semibold" panose="020B0702040204020203" pitchFamily="34" charset="0"/>
              <a:ea typeface="Times New Roman" panose="02020603050405020304" pitchFamily="18" charset="0"/>
              <a:cs typeface="Segoe UI Semibold" panose="020B0702040204020203" pitchFamily="34" charset="0"/>
            </a:endParaRPr>
          </a:p>
          <a:p>
            <a:pPr algn="justLow" rtl="1"/>
            <a:r>
              <a:rPr lang="ar-SA" sz="1600"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تأثير الانسان على التندرا : </a:t>
            </a:r>
          </a:p>
          <a:p>
            <a:pPr marL="285750" indent="-285750" algn="justLow" rtl="1">
              <a:buClr>
                <a:schemeClr val="accent1"/>
              </a:buClr>
              <a:buFont typeface="Wingdings" panose="05000000000000000000" pitchFamily="2" charset="2"/>
              <a:buChar char="q"/>
            </a:pP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لم يغير الانسان كثيرا في هذا الإقليم بسبب ظروف المناخ وقلة الإنتاجية.</a:t>
            </a:r>
          </a:p>
          <a:p>
            <a:pPr marL="285750" indent="-285750" algn="justLow" rtl="1">
              <a:buClr>
                <a:schemeClr val="accent1"/>
              </a:buClr>
              <a:buFont typeface="Wingdings" panose="05000000000000000000" pitchFamily="2" charset="2"/>
              <a:buChar char="q"/>
            </a:pP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ساهمت عمليات التنقيب عن النفط إلى التلوث وتناقص الحيوانات.</a:t>
            </a:r>
          </a:p>
          <a:p>
            <a:pPr marL="285750" indent="-285750" algn="justLow" rtl="1">
              <a:buClr>
                <a:schemeClr val="accent1"/>
              </a:buClr>
              <a:buFont typeface="Wingdings" panose="05000000000000000000" pitchFamily="2" charset="2"/>
              <a:buChar char="q"/>
            </a:pPr>
            <a:endParaRPr lang="en-US" sz="1400" dirty="0">
              <a:latin typeface="Segoe UI Semibold" panose="020B0702040204020203" pitchFamily="34" charset="0"/>
              <a:ea typeface="Times New Roman" panose="02020603050405020304" pitchFamily="18" charset="0"/>
              <a:cs typeface="Segoe UI Semibold" panose="020B0702040204020203" pitchFamily="34" charset="0"/>
            </a:endParaRPr>
          </a:p>
          <a:p>
            <a:pPr algn="justLow" rtl="1"/>
            <a:endParaRPr lang="en-US" sz="1400" dirty="0">
              <a:effectLst/>
              <a:latin typeface="Segoe UI Semibold" panose="020B0702040204020203" pitchFamily="34" charset="0"/>
              <a:ea typeface="Times New Roman" panose="02020603050405020304" pitchFamily="18" charset="0"/>
              <a:cs typeface="Segoe UI Semibold" panose="020B0702040204020203"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422" y="4167809"/>
            <a:ext cx="3577959" cy="20390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3055" y="1878488"/>
            <a:ext cx="3587690" cy="20553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ounded Rectangle 9"/>
          <p:cNvSpPr/>
          <p:nvPr/>
        </p:nvSpPr>
        <p:spPr>
          <a:xfrm>
            <a:off x="5264727" y="2452255"/>
            <a:ext cx="5884536" cy="373999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justLow"/>
            <a:endParaRPr lang="en-US" dirty="0"/>
          </a:p>
        </p:txBody>
      </p:sp>
    </p:spTree>
    <p:extLst>
      <p:ext uri="{BB962C8B-B14F-4D97-AF65-F5344CB8AC3E}">
        <p14:creationId xmlns:p14="http://schemas.microsoft.com/office/powerpoint/2010/main" val="1765382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bold" panose="020B0702040204020203" pitchFamily="34" charset="0"/>
                <a:cs typeface="Segoe UI Semibold" panose="020B0702040204020203" pitchFamily="34" charset="0"/>
              </a:rPr>
              <a:t>الأقاليم الحيوية</a:t>
            </a:r>
            <a:r>
              <a:rPr lang="en-US" sz="3600" b="1" dirty="0">
                <a:solidFill>
                  <a:schemeClr val="accent1"/>
                </a:solidFill>
                <a:latin typeface="Segoe UI Semibold" panose="020B0702040204020203" pitchFamily="34" charset="0"/>
                <a:cs typeface="Segoe UI Semibold" panose="020B0702040204020203" pitchFamily="34" charset="0"/>
              </a:rPr>
              <a:t>                             </a:t>
            </a:r>
            <a:r>
              <a:rPr lang="ar-SA" sz="3600" b="1" dirty="0">
                <a:solidFill>
                  <a:schemeClr val="accent1"/>
                </a:solidFill>
                <a:latin typeface="Segoe UI Semibold" panose="020B0702040204020203" pitchFamily="34" charset="0"/>
                <a:cs typeface="Segoe UI Semibold" panose="020B0702040204020203" pitchFamily="34" charset="0"/>
              </a:rPr>
              <a:t> </a:t>
            </a:r>
            <a:r>
              <a:rPr lang="en-US" sz="3600" b="1" dirty="0">
                <a:solidFill>
                  <a:schemeClr val="accent1"/>
                </a:solidFill>
                <a:latin typeface="Segoe UI Semibold" panose="020B0702040204020203" pitchFamily="34" charset="0"/>
                <a:cs typeface="Segoe UI Semibold" panose="020B0702040204020203" pitchFamily="34" charset="0"/>
              </a:rPr>
              <a:t>Biological Biomes</a:t>
            </a:r>
          </a:p>
        </p:txBody>
      </p:sp>
      <p:sp>
        <p:nvSpPr>
          <p:cNvPr id="16" name="Rectangle 1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8"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5" name="Rectangle 4"/>
          <p:cNvSpPr/>
          <p:nvPr/>
        </p:nvSpPr>
        <p:spPr>
          <a:xfrm>
            <a:off x="5758386" y="1832861"/>
            <a:ext cx="5637557" cy="4524315"/>
          </a:xfrm>
          <a:prstGeom prst="rect">
            <a:avLst/>
          </a:prstGeom>
        </p:spPr>
        <p:txBody>
          <a:bodyPr wrap="square">
            <a:spAutoFit/>
          </a:bodyPr>
          <a:lstStyle/>
          <a:p>
            <a:pPr lvl="1" algn="just" rtl="1"/>
            <a:r>
              <a:rPr lang="ar-SA" b="1"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2 - الصحاري </a:t>
            </a:r>
            <a:r>
              <a:rPr lang="en-US" b="1"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Deserts</a:t>
            </a:r>
            <a:r>
              <a:rPr lang="ar-SA" b="1"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 :</a:t>
            </a:r>
          </a:p>
          <a:p>
            <a:pPr lvl="1" algn="just" rtl="1"/>
            <a:endParaRPr lang="en-US"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endParaRPr>
          </a:p>
          <a:p>
            <a:pPr marL="285750" indent="-285750" algn="justLow" rtl="1">
              <a:buClr>
                <a:schemeClr val="accent1"/>
              </a:buClr>
              <a:buFont typeface="Wingdings" panose="05000000000000000000" pitchFamily="2" charset="2"/>
              <a:buChar char="q"/>
            </a:pPr>
            <a:r>
              <a:rPr lang="ar-SA" sz="1400" dirty="0">
                <a:latin typeface="Times New Roman" panose="02020603050405020304" pitchFamily="18" charset="0"/>
                <a:ea typeface="Times New Roman" panose="02020603050405020304" pitchFamily="18" charset="0"/>
              </a:rPr>
              <a:t>	</a:t>
            </a: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تعد الصحاري مجمعات احيائية جافة يكون فيها معدل سقوط الأمطار عادة أقل من 10 بوصه سنوياً ( 25 سم في السنة ) وتبلغ نسبة الصحاري التي تغطي اليابسة حوالي 35٪ وهناك صحاري حارة مثل صحاري المنطقة الاستوائية ( الصحراء الكبرى ، الربع الخالي ، النفود ) وصحاري باردة مثل صحراء الحوض العظيم في أمريكا وصحراء غوبي في آسيا. وتتمثل النباتات السائدة للصحاري في الأنواع العصارية ذات السطوح الشمعية مثل الصبير أو الشجيرات </a:t>
            </a:r>
            <a:r>
              <a:rPr lang="ar-SA" sz="1400" dirty="0" err="1">
                <a:latin typeface="Segoe UI Semibold" panose="020B0702040204020203" pitchFamily="34" charset="0"/>
                <a:ea typeface="Times New Roman" panose="02020603050405020304" pitchFamily="18" charset="0"/>
                <a:cs typeface="Segoe UI Semibold" panose="020B0702040204020203" pitchFamily="34" charset="0"/>
              </a:rPr>
              <a:t>النفضية</a:t>
            </a: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 التي تمتلك أوراقاً شمعيه أيضا. وهي أما نباتات تتجنب الجفاف </a:t>
            </a:r>
            <a:r>
              <a:rPr lang="en-US" sz="1400" dirty="0">
                <a:latin typeface="Segoe UI Semibold" panose="020B0702040204020203" pitchFamily="34" charset="0"/>
                <a:ea typeface="Times New Roman" panose="02020603050405020304" pitchFamily="18" charset="0"/>
                <a:cs typeface="Segoe UI Semibold" panose="020B0702040204020203" pitchFamily="34" charset="0"/>
              </a:rPr>
              <a:t>Drought evaders</a:t>
            </a: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 أو نباتات مقاومة للجفاف </a:t>
            </a:r>
            <a:r>
              <a:rPr lang="en-US" sz="1400" dirty="0">
                <a:latin typeface="Segoe UI Semibold" panose="020B0702040204020203" pitchFamily="34" charset="0"/>
                <a:ea typeface="Times New Roman" panose="02020603050405020304" pitchFamily="18" charset="0"/>
                <a:cs typeface="Segoe UI Semibold" panose="020B0702040204020203" pitchFamily="34" charset="0"/>
              </a:rPr>
              <a:t>Drought resistant</a:t>
            </a: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 والتربة رقيقة وذات مسامية عالية وتحتاج إلى الماء لتصبح منتجة ويكون موسم النمو قصير للغاية كما تكون فترة الأزهار مفاجئة بصورة مذهله ايضاً . أما المجتمع الحيواني فيقتصر على المناطق التي توجد فيها حياة نباتية. </a:t>
            </a:r>
            <a:endParaRPr lang="en-US" sz="1400" dirty="0">
              <a:latin typeface="Segoe UI Semibold" panose="020B0702040204020203" pitchFamily="34" charset="0"/>
              <a:ea typeface="Times New Roman" panose="02020603050405020304" pitchFamily="18" charset="0"/>
              <a:cs typeface="Segoe UI Semibold" panose="020B0702040204020203" pitchFamily="34" charset="0"/>
            </a:endParaRPr>
          </a:p>
          <a:p>
            <a:pPr marL="285750" indent="-285750" algn="just" rtl="1">
              <a:buClr>
                <a:schemeClr val="accent1"/>
              </a:buClr>
              <a:buFont typeface="Wingdings" panose="05000000000000000000" pitchFamily="2" charset="2"/>
              <a:buChar char="q"/>
            </a:pP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وتسود هذا المجتمع الأنواع الحافرة والأنواع الليلية من القوارض والزواحف والحشرات ورتبة العنكبوتيات. وفي هاتين المجموعتين نجد أن أجسام هذه الحيوانات محاطه بجلد صلب غير نفاذ أي أنه يمنع التبخر للماء من سطح الجلد ولذلك تحتفظ الجسم بمحتواه المائي كما أن هذه الحيوانات أيضا لا تفرز بولا سائلاً بل يكون البول فيها شديد التركيز ويكاد يكون صلباً. </a:t>
            </a:r>
            <a:endParaRPr lang="en-US" sz="1400" dirty="0">
              <a:latin typeface="Segoe UI Semibold" panose="020B0702040204020203" pitchFamily="34" charset="0"/>
              <a:ea typeface="Times New Roman" panose="02020603050405020304" pitchFamily="18" charset="0"/>
              <a:cs typeface="Segoe UI Semibold" panose="020B0702040204020203" pitchFamily="34" charset="0"/>
            </a:endParaRPr>
          </a:p>
          <a:p>
            <a:pPr algn="just" rtl="1"/>
            <a:endParaRPr lang="en-US" sz="1400" dirty="0">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909" y="2397439"/>
            <a:ext cx="3990109" cy="36015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ounded Rectangle 6"/>
          <p:cNvSpPr/>
          <p:nvPr/>
        </p:nvSpPr>
        <p:spPr>
          <a:xfrm>
            <a:off x="5541818" y="2244437"/>
            <a:ext cx="6009227" cy="3906981"/>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justLow"/>
            <a:endParaRPr lang="en-US" dirty="0"/>
          </a:p>
        </p:txBody>
      </p:sp>
    </p:spTree>
    <p:extLst>
      <p:ext uri="{BB962C8B-B14F-4D97-AF65-F5344CB8AC3E}">
        <p14:creationId xmlns:p14="http://schemas.microsoft.com/office/powerpoint/2010/main" val="661149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bold" panose="020B0702040204020203" pitchFamily="34" charset="0"/>
                <a:cs typeface="Segoe UI Semibold" panose="020B0702040204020203" pitchFamily="34" charset="0"/>
              </a:rPr>
              <a:t>الأقاليم الحيوية</a:t>
            </a:r>
            <a:r>
              <a:rPr lang="en-US" sz="3600" b="1" dirty="0">
                <a:solidFill>
                  <a:schemeClr val="accent1"/>
                </a:solidFill>
                <a:latin typeface="Segoe UI Semibold" panose="020B0702040204020203" pitchFamily="34" charset="0"/>
                <a:cs typeface="Segoe UI Semibold" panose="020B0702040204020203" pitchFamily="34" charset="0"/>
              </a:rPr>
              <a:t>                             </a:t>
            </a:r>
            <a:r>
              <a:rPr lang="ar-SA" sz="3600" b="1" dirty="0">
                <a:solidFill>
                  <a:schemeClr val="accent1"/>
                </a:solidFill>
                <a:latin typeface="Segoe UI Semibold" panose="020B0702040204020203" pitchFamily="34" charset="0"/>
                <a:cs typeface="Segoe UI Semibold" panose="020B0702040204020203" pitchFamily="34" charset="0"/>
              </a:rPr>
              <a:t> </a:t>
            </a:r>
            <a:r>
              <a:rPr lang="en-US" sz="3600" b="1" dirty="0">
                <a:solidFill>
                  <a:schemeClr val="accent1"/>
                </a:solidFill>
                <a:latin typeface="Segoe UI Semibold" panose="020B0702040204020203" pitchFamily="34" charset="0"/>
                <a:cs typeface="Segoe UI Semibold" panose="020B0702040204020203" pitchFamily="34" charset="0"/>
              </a:rPr>
              <a:t>Biological Biomes</a:t>
            </a:r>
          </a:p>
        </p:txBody>
      </p:sp>
      <p:sp>
        <p:nvSpPr>
          <p:cNvPr id="16" name="Rectangle 1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8"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5" name="Rectangle 4"/>
          <p:cNvSpPr/>
          <p:nvPr/>
        </p:nvSpPr>
        <p:spPr>
          <a:xfrm>
            <a:off x="6553200" y="2087464"/>
            <a:ext cx="4364397" cy="4524315"/>
          </a:xfrm>
          <a:prstGeom prst="rect">
            <a:avLst/>
          </a:prstGeom>
        </p:spPr>
        <p:txBody>
          <a:bodyPr wrap="square">
            <a:spAutoFit/>
          </a:bodyPr>
          <a:lstStyle/>
          <a:p>
            <a:pPr marL="285750" indent="-285750" algn="justLow" rtl="1">
              <a:buClr>
                <a:schemeClr val="accent1"/>
              </a:buClr>
              <a:buFont typeface="Wingdings" panose="05000000000000000000" pitchFamily="2" charset="2"/>
              <a:buChar char="q"/>
            </a:pPr>
            <a:r>
              <a:rPr lang="ar-SA" sz="1600" dirty="0">
                <a:latin typeface="Segoe UI Semibold" panose="020B0702040204020203" pitchFamily="34" charset="0"/>
                <a:ea typeface="Times New Roman" panose="02020603050405020304" pitchFamily="18" charset="0"/>
                <a:cs typeface="Segoe UI Semibold" panose="020B0702040204020203" pitchFamily="34" charset="0"/>
              </a:rPr>
              <a:t>الثدييات بوجه عام لا تستطيع أن تعيش في الصحراء نظراً لتركيبها الجسماني ووظائفها الفسيولوجية ومع ذلك فهنالك قلة من الحيوانات </a:t>
            </a:r>
            <a:r>
              <a:rPr lang="ar-SA" sz="1600" dirty="0" err="1">
                <a:latin typeface="Segoe UI Semibold" panose="020B0702040204020203" pitchFamily="34" charset="0"/>
                <a:ea typeface="Times New Roman" panose="02020603050405020304" pitchFamily="18" charset="0"/>
                <a:cs typeface="Segoe UI Semibold" panose="020B0702040204020203" pitchFamily="34" charset="0"/>
              </a:rPr>
              <a:t>الثديية</a:t>
            </a:r>
            <a:r>
              <a:rPr lang="ar-SA" sz="1600" dirty="0">
                <a:latin typeface="Segoe UI Semibold" panose="020B0702040204020203" pitchFamily="34" charset="0"/>
                <a:ea typeface="Times New Roman" panose="02020603050405020304" pitchFamily="18" charset="0"/>
                <a:cs typeface="Segoe UI Semibold" panose="020B0702040204020203" pitchFamily="34" charset="0"/>
              </a:rPr>
              <a:t> الصحراوية التي تغالب تلك الظروف الطبيعية ومنها الحيوانات القارضة حتى تستطيع الحياة دون شرب الماء كما أنها تفرز البول على درجة شديدة من التركيز ومن أشهر الأمثلة للقوارض الصحراوية كالجرذان والجرابيع. كما توجد هناك ثدييات أخرى كالجمال لابد وأن تحصل على ماء للشرب ولكن مثل هذه الحيوانات نجد أنها تتغلب على الجفاف الصحراوي بقدرتها على اختزان الماء داخل أجسامها حتى تجد منبعاً آخر للشرب. وعلى الرغم من أن الماء يعد العامل المحدد الرئيسي للصحراء إلا أن معادن التربة المفرطة والملوحة وفقدان المادة العضوية يمكن أن تكون عوامل محدده أيضاً.</a:t>
            </a:r>
          </a:p>
          <a:p>
            <a:pPr marL="285750" indent="-285750" algn="justLow" rtl="1">
              <a:buClr>
                <a:schemeClr val="accent1"/>
              </a:buClr>
              <a:buFont typeface="Wingdings" panose="05000000000000000000" pitchFamily="2" charset="2"/>
              <a:buChar char="q"/>
            </a:pPr>
            <a:endParaRPr lang="ar-SA" sz="1600" dirty="0">
              <a:latin typeface="Segoe UI Semibold" panose="020B0702040204020203" pitchFamily="34" charset="0"/>
              <a:ea typeface="Times New Roman" panose="02020603050405020304" pitchFamily="18" charset="0"/>
              <a:cs typeface="Segoe UI Semibold" panose="020B0702040204020203" pitchFamily="34" charset="0"/>
            </a:endParaRPr>
          </a:p>
          <a:p>
            <a:pPr algn="justLow" rtl="1"/>
            <a:endParaRPr lang="en-US" sz="1600" dirty="0">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0982" y="2162956"/>
            <a:ext cx="4571999" cy="24513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ounded Rectangle 6"/>
          <p:cNvSpPr/>
          <p:nvPr/>
        </p:nvSpPr>
        <p:spPr>
          <a:xfrm>
            <a:off x="1177636" y="1887990"/>
            <a:ext cx="9971627" cy="4304263"/>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justLow"/>
            <a:endParaRPr lang="en-US" dirty="0"/>
          </a:p>
        </p:txBody>
      </p:sp>
      <p:sp>
        <p:nvSpPr>
          <p:cNvPr id="4" name="Rectangle 3"/>
          <p:cNvSpPr/>
          <p:nvPr/>
        </p:nvSpPr>
        <p:spPr>
          <a:xfrm>
            <a:off x="1524000" y="4782419"/>
            <a:ext cx="4821382" cy="1323439"/>
          </a:xfrm>
          <a:prstGeom prst="rect">
            <a:avLst/>
          </a:prstGeom>
        </p:spPr>
        <p:txBody>
          <a:bodyPr wrap="square">
            <a:spAutoFit/>
          </a:bodyPr>
          <a:lstStyle/>
          <a:p>
            <a:pPr algn="justLow" rtl="1"/>
            <a:r>
              <a:rPr lang="ar-SA" sz="1600"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تأثير الانسان على الصحراء:</a:t>
            </a:r>
          </a:p>
          <a:p>
            <a:pPr marL="285750" indent="-285750" algn="justLow" rtl="1">
              <a:buClr>
                <a:schemeClr val="accent1"/>
              </a:buClr>
              <a:buFont typeface="Wingdings" panose="05000000000000000000" pitchFamily="2" charset="2"/>
              <a:buChar char="q"/>
            </a:pPr>
            <a:r>
              <a:rPr lang="ar-SA" sz="1600" dirty="0">
                <a:latin typeface="Segoe UI Semibold" panose="020B0702040204020203" pitchFamily="34" charset="0"/>
                <a:ea typeface="Times New Roman" panose="02020603050405020304" pitchFamily="18" charset="0"/>
                <a:cs typeface="Segoe UI Semibold" panose="020B0702040204020203" pitchFamily="34" charset="0"/>
              </a:rPr>
              <a:t>لم يستفد الانسان كثيرا من الصحراء لقلة انتاجها للغذاء وبالتالي قلة استفادة البشر منها.</a:t>
            </a:r>
          </a:p>
          <a:p>
            <a:pPr marL="285750" indent="-285750" algn="justLow" rtl="1">
              <a:buClr>
                <a:schemeClr val="accent1"/>
              </a:buClr>
              <a:buFont typeface="Wingdings" panose="05000000000000000000" pitchFamily="2" charset="2"/>
              <a:buChar char="q"/>
            </a:pPr>
            <a:r>
              <a:rPr lang="ar-SA" sz="1600" dirty="0">
                <a:latin typeface="Segoe UI Semibold" panose="020B0702040204020203" pitchFamily="34" charset="0"/>
                <a:ea typeface="Times New Roman" panose="02020603050405020304" pitchFamily="18" charset="0"/>
                <a:cs typeface="Segoe UI Semibold" panose="020B0702040204020203" pitchFamily="34" charset="0"/>
              </a:rPr>
              <a:t>تزداد مساحتها بسبب عوامل التصحر كالرعي الجائر وقطع الغابات المجاورة للصحاري.</a:t>
            </a:r>
          </a:p>
        </p:txBody>
      </p:sp>
    </p:spTree>
    <p:extLst>
      <p:ext uri="{BB962C8B-B14F-4D97-AF65-F5344CB8AC3E}">
        <p14:creationId xmlns:p14="http://schemas.microsoft.com/office/powerpoint/2010/main" val="1540765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bold" panose="020B0702040204020203" pitchFamily="34" charset="0"/>
                <a:cs typeface="Segoe UI Semibold" panose="020B0702040204020203" pitchFamily="34" charset="0"/>
              </a:rPr>
              <a:t>الأقاليم الحيوية</a:t>
            </a:r>
            <a:r>
              <a:rPr lang="en-US" sz="3600" b="1" dirty="0">
                <a:solidFill>
                  <a:schemeClr val="accent1"/>
                </a:solidFill>
                <a:latin typeface="Segoe UI Semibold" panose="020B0702040204020203" pitchFamily="34" charset="0"/>
                <a:cs typeface="Segoe UI Semibold" panose="020B0702040204020203" pitchFamily="34" charset="0"/>
              </a:rPr>
              <a:t>                             </a:t>
            </a:r>
            <a:r>
              <a:rPr lang="ar-SA" sz="3600" b="1" dirty="0">
                <a:solidFill>
                  <a:schemeClr val="accent1"/>
                </a:solidFill>
                <a:latin typeface="Segoe UI Semibold" panose="020B0702040204020203" pitchFamily="34" charset="0"/>
                <a:cs typeface="Segoe UI Semibold" panose="020B0702040204020203" pitchFamily="34" charset="0"/>
              </a:rPr>
              <a:t> </a:t>
            </a:r>
            <a:r>
              <a:rPr lang="en-US" sz="3600" b="1" dirty="0">
                <a:solidFill>
                  <a:schemeClr val="accent1"/>
                </a:solidFill>
                <a:latin typeface="Segoe UI Semibold" panose="020B0702040204020203" pitchFamily="34" charset="0"/>
                <a:cs typeface="Segoe UI Semibold" panose="020B0702040204020203" pitchFamily="34" charset="0"/>
              </a:rPr>
              <a:t>Biological Biomes</a:t>
            </a:r>
          </a:p>
        </p:txBody>
      </p:sp>
      <p:sp>
        <p:nvSpPr>
          <p:cNvPr id="16" name="Rectangle 1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8"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3" name="Rectangle 2"/>
          <p:cNvSpPr/>
          <p:nvPr/>
        </p:nvSpPr>
        <p:spPr>
          <a:xfrm>
            <a:off x="5149515" y="2043543"/>
            <a:ext cx="6212589" cy="4124206"/>
          </a:xfrm>
          <a:prstGeom prst="rect">
            <a:avLst/>
          </a:prstGeom>
        </p:spPr>
        <p:txBody>
          <a:bodyPr wrap="square">
            <a:spAutoFit/>
          </a:bodyPr>
          <a:lstStyle/>
          <a:p>
            <a:pPr algn="just" rtl="1"/>
            <a:r>
              <a:rPr lang="ar-SA" b="1"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3 - الغابات الصنوبرية الشمالية </a:t>
            </a:r>
            <a:r>
              <a:rPr lang="en-US" b="1"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Northern coniferous forests</a:t>
            </a:r>
            <a:r>
              <a:rPr lang="ar-SA" b="1"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 :</a:t>
            </a:r>
          </a:p>
          <a:p>
            <a:pPr marL="342900" indent="-342900" algn="just" rtl="1">
              <a:buAutoNum type="arabicPlain" startAt="3"/>
            </a:pPr>
            <a:endParaRPr lang="en-US"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endParaRPr>
          </a:p>
          <a:p>
            <a:pPr marL="285750" indent="-285750" algn="justLow" rtl="1">
              <a:buClr>
                <a:schemeClr val="accent1"/>
              </a:buClr>
              <a:buFont typeface="Wingdings" panose="05000000000000000000" pitchFamily="2" charset="2"/>
              <a:buChar char="q"/>
            </a:pP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تعد هذه حزاما من الغابات على ارتفاعات اقل من التندرا وتمثل أجزاء رئيسية من الاسكا وكندا </a:t>
            </a:r>
            <a:r>
              <a:rPr lang="ar-SA" sz="1400" dirty="0" err="1">
                <a:latin typeface="Segoe UI Semibold" panose="020B0702040204020203" pitchFamily="34" charset="0"/>
                <a:ea typeface="Times New Roman" panose="02020603050405020304" pitchFamily="18" charset="0"/>
                <a:cs typeface="Segoe UI Semibold" panose="020B0702040204020203" pitchFamily="34" charset="0"/>
              </a:rPr>
              <a:t>وأساكندنافيا</a:t>
            </a: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 وسيبيريا (عادة بين خطي عرض 50 و 60</a:t>
            </a:r>
            <a:r>
              <a:rPr lang="en-US" sz="1400" dirty="0">
                <a:latin typeface="Segoe UI Semibold" panose="020B0702040204020203" pitchFamily="34" charset="0"/>
                <a:ea typeface="Times New Roman" panose="02020603050405020304" pitchFamily="18" charset="0"/>
                <a:cs typeface="Segoe UI Semibold" panose="020B0702040204020203" pitchFamily="34" charset="0"/>
              </a:rPr>
              <a:t>º</a:t>
            </a: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م. شمالاً) لكنها تمتد في المناطق الجبلية </a:t>
            </a:r>
            <a:r>
              <a:rPr lang="ar-SA" sz="1400" dirty="0" err="1">
                <a:latin typeface="Segoe UI Semibold" panose="020B0702040204020203" pitchFamily="34" charset="0"/>
                <a:ea typeface="Times New Roman" panose="02020603050405020304" pitchFamily="18" charset="0"/>
                <a:cs typeface="Segoe UI Semibold" panose="020B0702040204020203" pitchFamily="34" charset="0"/>
              </a:rPr>
              <a:t>بأتجاه</a:t>
            </a: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 الجنوب. وتسود المجتمع النباتي الأشجار </a:t>
            </a:r>
            <a:r>
              <a:rPr lang="ar-SA" sz="1400" dirty="0" err="1">
                <a:latin typeface="Segoe UI Semibold" panose="020B0702040204020203" pitchFamily="34" charset="0"/>
                <a:ea typeface="Times New Roman" panose="02020603050405020304" pitchFamily="18" charset="0"/>
                <a:cs typeface="Segoe UI Semibold" panose="020B0702040204020203" pitchFamily="34" charset="0"/>
              </a:rPr>
              <a:t>الراتنجية</a:t>
            </a: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 والتنوب والصنوبر </a:t>
            </a:r>
            <a:r>
              <a:rPr lang="ar-SA" sz="1400" dirty="0" err="1">
                <a:latin typeface="Segoe UI Semibold" panose="020B0702040204020203" pitchFamily="34" charset="0"/>
                <a:ea typeface="Times New Roman" panose="02020603050405020304" pitchFamily="18" charset="0"/>
                <a:cs typeface="Segoe UI Semibold" panose="020B0702040204020203" pitchFamily="34" charset="0"/>
              </a:rPr>
              <a:t>والشوكران</a:t>
            </a: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 لتشكل ما يسمى </a:t>
            </a:r>
            <a:r>
              <a:rPr lang="ar-SA" sz="1400" dirty="0" err="1">
                <a:latin typeface="Segoe UI Semibold" panose="020B0702040204020203" pitchFamily="34" charset="0"/>
                <a:ea typeface="Times New Roman" panose="02020603050405020304" pitchFamily="18" charset="0"/>
                <a:cs typeface="Segoe UI Semibold" panose="020B0702040204020203" pitchFamily="34" charset="0"/>
              </a:rPr>
              <a:t>بالتيجه</a:t>
            </a: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 </a:t>
            </a:r>
            <a:r>
              <a:rPr lang="en-US" sz="1400" dirty="0">
                <a:latin typeface="Segoe UI Semibold" panose="020B0702040204020203" pitchFamily="34" charset="0"/>
                <a:ea typeface="Times New Roman" panose="02020603050405020304" pitchFamily="18" charset="0"/>
                <a:cs typeface="Segoe UI Semibold" panose="020B0702040204020203" pitchFamily="34" charset="0"/>
              </a:rPr>
              <a:t>Taiga </a:t>
            </a: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 الشتاء بارد و طويل والصيف قصير ومعتدل الحرارة وممطر والتربة حمضية وغنية بالمواد العضوية ( الدبال </a:t>
            </a:r>
            <a:r>
              <a:rPr lang="en-US" sz="1400" dirty="0">
                <a:latin typeface="Segoe UI Semibold" panose="020B0702040204020203" pitchFamily="34" charset="0"/>
                <a:ea typeface="Times New Roman" panose="02020603050405020304" pitchFamily="18" charset="0"/>
                <a:cs typeface="Segoe UI Semibold" panose="020B0702040204020203" pitchFamily="34" charset="0"/>
              </a:rPr>
              <a:t>Humus</a:t>
            </a: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 ) كما يتكون الغطاء الأرضي من </a:t>
            </a:r>
            <a:r>
              <a:rPr lang="ar-SA" sz="1400" dirty="0" err="1">
                <a:latin typeface="Segoe UI Semibold" panose="020B0702040204020203" pitchFamily="34" charset="0"/>
                <a:ea typeface="Times New Roman" panose="02020603050405020304" pitchFamily="18" charset="0"/>
                <a:cs typeface="Segoe UI Semibold" panose="020B0702040204020203" pitchFamily="34" charset="0"/>
              </a:rPr>
              <a:t>الاشنات</a:t>
            </a: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 والحشائش والبردي والأعشاب المتكيفة للبرودة. أما المجتمعات الحيوانية فتكون اكثر تنوعا من تلك الموجودة في التندرا (وتشمل الأرنب الثلجي، </a:t>
            </a:r>
            <a:r>
              <a:rPr lang="ar-SA" sz="1400" dirty="0" err="1">
                <a:latin typeface="Segoe UI Semibold" panose="020B0702040204020203" pitchFamily="34" charset="0"/>
                <a:ea typeface="Times New Roman" panose="02020603050405020304" pitchFamily="18" charset="0"/>
                <a:cs typeface="Segoe UI Semibold" panose="020B0702040204020203" pitchFamily="34" charset="0"/>
              </a:rPr>
              <a:t>الوشق</a:t>
            </a: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 الذئب ، الوعل والدب الأسود) ألا أنها لا تزال تتميز بتغير موسمي كبير وتذبذبات جماعية واسعة. </a:t>
            </a:r>
          </a:p>
          <a:p>
            <a:pPr marL="285750" indent="-285750" algn="justLow" rtl="1">
              <a:buClr>
                <a:schemeClr val="accent1"/>
              </a:buClr>
              <a:buFont typeface="Wingdings" panose="05000000000000000000" pitchFamily="2" charset="2"/>
              <a:buChar char="q"/>
            </a:pPr>
            <a:endParaRPr lang="en-US" sz="1400" dirty="0">
              <a:latin typeface="Segoe UI Semibold" panose="020B0702040204020203" pitchFamily="34" charset="0"/>
              <a:ea typeface="Times New Roman" panose="02020603050405020304" pitchFamily="18" charset="0"/>
              <a:cs typeface="Segoe UI Semibold" panose="020B0702040204020203" pitchFamily="34" charset="0"/>
            </a:endParaRPr>
          </a:p>
          <a:p>
            <a:pPr algn="just" rtl="1"/>
            <a:r>
              <a:rPr lang="ar-SA" sz="1600" dirty="0">
                <a:solidFill>
                  <a:schemeClr val="accent1"/>
                </a:solidFill>
                <a:latin typeface="Arial" panose="020B0604020202020204" pitchFamily="34" charset="0"/>
                <a:ea typeface="Times New Roman" panose="02020603050405020304" pitchFamily="18" charset="0"/>
                <a:cs typeface="Simplified Arabic"/>
              </a:rPr>
              <a:t> </a:t>
            </a:r>
            <a:r>
              <a:rPr lang="ar-SA" sz="1600" b="1"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تأثير الانسان على الغابات الصنوبرية الشمالية :</a:t>
            </a:r>
          </a:p>
          <a:p>
            <a:pPr marL="285750" indent="-285750" algn="justLow" rtl="1">
              <a:buClr>
                <a:schemeClr val="accent1"/>
              </a:buClr>
              <a:buFont typeface="Wingdings" panose="05000000000000000000" pitchFamily="2" charset="2"/>
              <a:buChar char="q"/>
            </a:pP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ساهم الانسان في انتشار الحرائق.</a:t>
            </a:r>
          </a:p>
          <a:p>
            <a:pPr marL="285750" indent="-285750" algn="justLow" rtl="1">
              <a:buClr>
                <a:schemeClr val="accent1"/>
              </a:buClr>
              <a:buFont typeface="Wingdings" panose="05000000000000000000" pitchFamily="2" charset="2"/>
              <a:buChar char="q"/>
            </a:pP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أنشأ السدود لتوليد الكهرباء</a:t>
            </a:r>
          </a:p>
          <a:p>
            <a:pPr marL="285750" indent="-285750" algn="justLow" rtl="1">
              <a:buClr>
                <a:schemeClr val="accent1"/>
              </a:buClr>
              <a:buFont typeface="Wingdings" panose="05000000000000000000" pitchFamily="2" charset="2"/>
              <a:buChar char="q"/>
            </a:pP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قطع الأشجار لإنتاج الورق وهذا بدوره أدى إلى تهديد النباتات والحيوانات.</a:t>
            </a:r>
          </a:p>
          <a:p>
            <a:pPr algn="just" rtl="1"/>
            <a:endParaRPr lang="en-US" sz="1400" dirty="0">
              <a:latin typeface="Times New Roman" panose="02020603050405020304" pitchFamily="18" charset="0"/>
              <a:ea typeface="Times New Roman" panose="02020603050405020304"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5744" y="3813101"/>
            <a:ext cx="3519492" cy="23798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7386" y="1911973"/>
            <a:ext cx="3527850" cy="1657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ounded Rectangle 9"/>
          <p:cNvSpPr/>
          <p:nvPr/>
        </p:nvSpPr>
        <p:spPr>
          <a:xfrm>
            <a:off x="5070763" y="2452255"/>
            <a:ext cx="6359236" cy="373999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justLow"/>
            <a:endParaRPr lang="en-US" dirty="0"/>
          </a:p>
        </p:txBody>
      </p:sp>
    </p:spTree>
    <p:extLst>
      <p:ext uri="{BB962C8B-B14F-4D97-AF65-F5344CB8AC3E}">
        <p14:creationId xmlns:p14="http://schemas.microsoft.com/office/powerpoint/2010/main" val="4066453572"/>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15081</TotalTime>
  <Words>567</Words>
  <Application>Microsoft Office PowerPoint</Application>
  <PresentationFormat>شاشة عريضة</PresentationFormat>
  <Paragraphs>119</Paragraphs>
  <Slides>12</Slides>
  <Notes>0</Notes>
  <HiddenSlides>0</HiddenSlides>
  <MMClips>0</MMClips>
  <ScaleCrop>false</ScaleCrop>
  <HeadingPairs>
    <vt:vector size="6" baseType="variant">
      <vt:variant>
        <vt:lpstr>الخطوط المستخدمة</vt:lpstr>
      </vt:variant>
      <vt:variant>
        <vt:i4>10</vt:i4>
      </vt:variant>
      <vt:variant>
        <vt:lpstr>نسق</vt:lpstr>
      </vt:variant>
      <vt:variant>
        <vt:i4>1</vt:i4>
      </vt:variant>
      <vt:variant>
        <vt:lpstr>عناوين الشرائح</vt:lpstr>
      </vt:variant>
      <vt:variant>
        <vt:i4>12</vt:i4>
      </vt:variant>
    </vt:vector>
  </HeadingPairs>
  <TitlesOfParts>
    <vt:vector size="23" baseType="lpstr">
      <vt:lpstr>Arial</vt:lpstr>
      <vt:lpstr>Calibri</vt:lpstr>
      <vt:lpstr>Calibri Light</vt:lpstr>
      <vt:lpstr>Freestyle Script</vt:lpstr>
      <vt:lpstr>SABIC Typeface Headline</vt:lpstr>
      <vt:lpstr>SABIC Typeface Headline Light</vt:lpstr>
      <vt:lpstr>Segoe UI Semibold</vt:lpstr>
      <vt:lpstr>Simplified Arabic</vt:lpstr>
      <vt:lpstr>Times New Roman</vt:lpstr>
      <vt:lpstr>Wingdings</vt:lpstr>
      <vt:lpstr>Retrospect</vt:lpstr>
      <vt:lpstr>الأقاليم الحيويــة  والمجتمعات الحيوانيـــة البريـــة </vt:lpstr>
      <vt:lpstr>مقدمة                                                   Introduction</vt:lpstr>
      <vt:lpstr>مقدمة                                                   Introduction</vt:lpstr>
      <vt:lpstr>الأقاليم الحيوية                              Biological Biomes</vt:lpstr>
      <vt:lpstr>الأقاليم الحيوية                              Biological Biomes</vt:lpstr>
      <vt:lpstr>الأقاليم الحيوية                              Biological Biomes</vt:lpstr>
      <vt:lpstr>الأقاليم الحيوية                              Biological Biomes</vt:lpstr>
      <vt:lpstr>الأقاليم الحيوية                              Biological Biomes</vt:lpstr>
      <vt:lpstr>الأقاليم الحيوية                              Biological Biomes</vt:lpstr>
      <vt:lpstr>الأقاليم الحيوية                              Biological Biomes</vt:lpstr>
      <vt:lpstr>الأقاليم الحيوية                              Biological Biomes</vt:lpstr>
      <vt:lpstr>الأقاليم الحيوية                              Biological Biomes</vt:lpstr>
    </vt:vector>
  </TitlesOfParts>
  <Company>SABIC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Saadoun-Al, Yazid Mohammed</dc:creator>
  <cp:lastModifiedBy>Hamad Alotabi</cp:lastModifiedBy>
  <cp:revision>254</cp:revision>
  <dcterms:created xsi:type="dcterms:W3CDTF">2020-06-05T14:34:57Z</dcterms:created>
  <dcterms:modified xsi:type="dcterms:W3CDTF">2021-09-13T07:56:02Z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7d50848-5462-4933-a6ae-3f5aa423884b_Enabled">
    <vt:lpwstr>True</vt:lpwstr>
  </property>
  <property fmtid="{D5CDD505-2E9C-101B-9397-08002B2CF9AE}" pid="3" name="MSIP_Label_a7d50848-5462-4933-a6ae-3f5aa423884b_SiteId">
    <vt:lpwstr>a77c517c-e95e-435b-bbb4-cb17e462491f</vt:lpwstr>
  </property>
  <property fmtid="{D5CDD505-2E9C-101B-9397-08002B2CF9AE}" pid="4" name="MSIP_Label_a7d50848-5462-4933-a6ae-3f5aa423884b_Owner">
    <vt:lpwstr>38662@SABIC.com</vt:lpwstr>
  </property>
  <property fmtid="{D5CDD505-2E9C-101B-9397-08002B2CF9AE}" pid="5" name="MSIP_Label_a7d50848-5462-4933-a6ae-3f5aa423884b_SetDate">
    <vt:lpwstr>2020-06-05T15:00:31.5831685Z</vt:lpwstr>
  </property>
  <property fmtid="{D5CDD505-2E9C-101B-9397-08002B2CF9AE}" pid="6" name="MSIP_Label_a7d50848-5462-4933-a6ae-3f5aa423884b_Name">
    <vt:lpwstr>Internal Use</vt:lpwstr>
  </property>
  <property fmtid="{D5CDD505-2E9C-101B-9397-08002B2CF9AE}" pid="7" name="MSIP_Label_a7d50848-5462-4933-a6ae-3f5aa423884b_Application">
    <vt:lpwstr>Microsoft Azure Information Protection</vt:lpwstr>
  </property>
  <property fmtid="{D5CDD505-2E9C-101B-9397-08002B2CF9AE}" pid="8" name="MSIP_Label_a7d50848-5462-4933-a6ae-3f5aa423884b_ActionId">
    <vt:lpwstr>ad28832b-11a8-4529-a177-02a288b5baed</vt:lpwstr>
  </property>
  <property fmtid="{D5CDD505-2E9C-101B-9397-08002B2CF9AE}" pid="9" name="MSIP_Label_a7d50848-5462-4933-a6ae-3f5aa423884b_Extended_MSFT_Method">
    <vt:lpwstr>Automatic</vt:lpwstr>
  </property>
  <property fmtid="{D5CDD505-2E9C-101B-9397-08002B2CF9AE}" pid="10" name="Sensitivity">
    <vt:lpwstr>Internal Use</vt:lpwstr>
  </property>
</Properties>
</file>