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61" r:id="rId2"/>
    <p:sldId id="257" r:id="rId3"/>
    <p:sldId id="271" r:id="rId4"/>
    <p:sldId id="272" r:id="rId5"/>
    <p:sldId id="273" r:id="rId6"/>
    <p:sldId id="27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6" autoAdjust="0"/>
  </p:normalViewPr>
  <p:slideViewPr>
    <p:cSldViewPr snapToGrid="0">
      <p:cViewPr varScale="1">
        <p:scale>
          <a:sx n="64" d="100"/>
          <a:sy n="64" d="100"/>
        </p:scale>
        <p:origin x="680" y="5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1/10/2022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1/10/2022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1/10/2022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1/10/2022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1/10/2022</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1/10/2022</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1/10/2022</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1/10/2022</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1/10/2022</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1/10/2022</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rtl="1"/>
            <a:r>
              <a:rPr lang="ar-SA" sz="2000" dirty="0"/>
              <a:t>الفصل الأول: </a:t>
            </a:r>
            <a:r>
              <a:rPr lang="ar-SA" dirty="0"/>
              <a:t>مدخل في الاقتصاد الإداري</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مفهوم وتعريف الاقتصاد الإداري:</a:t>
            </a:r>
            <a:endParaRPr lang="en-US" dirty="0"/>
          </a:p>
        </p:txBody>
      </p:sp>
      <p:sp>
        <p:nvSpPr>
          <p:cNvPr id="3" name="Content Placeholder 2"/>
          <p:cNvSpPr>
            <a:spLocks noGrp="1"/>
          </p:cNvSpPr>
          <p:nvPr>
            <p:ph idx="1"/>
          </p:nvPr>
        </p:nvSpPr>
        <p:spPr/>
        <p:txBody>
          <a:bodyPr/>
          <a:lstStyle/>
          <a:p>
            <a:pPr algn="just" rtl="1"/>
            <a:r>
              <a:rPr lang="ar-SA" b="1" dirty="0"/>
              <a:t>الاقتصاد الإداري: </a:t>
            </a:r>
            <a:r>
              <a:rPr lang="ar-SA" dirty="0"/>
              <a:t>هو علم يسعى للإستفادة من النظرية الاقتصادية وأساليب التحليل </a:t>
            </a:r>
            <a:br>
              <a:rPr lang="ar-SA" dirty="0"/>
            </a:br>
            <a:r>
              <a:rPr lang="ar-SA" dirty="0"/>
              <a:t>الاقتصادي متمثلا في أدوات اتخاذ القرار وذلك لاتخاذ القرارات الإدارية المتعلقة </a:t>
            </a:r>
            <a:br>
              <a:rPr lang="ar-SA" dirty="0"/>
            </a:br>
            <a:r>
              <a:rPr lang="ar-SA" dirty="0"/>
              <a:t>بالمشكلات التسويقية والتسعيرية والإنتاجية والمالية التي تواجه المنظمة الإدارية من </a:t>
            </a:r>
            <a:br>
              <a:rPr lang="ar-SA" dirty="0"/>
            </a:br>
            <a:r>
              <a:rPr lang="ar-SA" dirty="0"/>
              <a:t>خلال الظروف المحيطة بها والتي تمس في جوهرها كيفية تحقيق التخصيص الكفئ </a:t>
            </a:r>
            <a:br>
              <a:rPr lang="ar-SA" dirty="0"/>
            </a:br>
            <a:r>
              <a:rPr lang="ar-SA" dirty="0"/>
              <a:t>(الأمثل) للموارد المحدودة على الاستخدامات البديلة والمتنافسة، وهذا الهدف الأخير </a:t>
            </a:r>
            <a:br>
              <a:rPr lang="ar-SA" dirty="0"/>
            </a:br>
            <a:r>
              <a:rPr lang="ar-SA" dirty="0"/>
              <a:t>يمس في جوهره أساس علم الاقتصاد والمشكلة الاقتصادية.</a:t>
            </a:r>
            <a:br>
              <a:rPr lang="ar-SA" dirty="0"/>
            </a:br>
            <a:endParaRPr 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BB1F1-E22D-46F1-8DA1-E117E7424537}"/>
              </a:ext>
            </a:extLst>
          </p:cNvPr>
          <p:cNvSpPr>
            <a:spLocks noGrp="1"/>
          </p:cNvSpPr>
          <p:nvPr>
            <p:ph type="title"/>
          </p:nvPr>
        </p:nvSpPr>
        <p:spPr/>
        <p:txBody>
          <a:bodyPr/>
          <a:lstStyle/>
          <a:p>
            <a:pPr algn="r" rtl="1"/>
            <a:r>
              <a:rPr lang="ar-SA" dirty="0"/>
              <a:t>علاقة التحليل الاقتصادي بالاقتصاد الإداري:</a:t>
            </a:r>
            <a:endParaRPr lang="en-US" dirty="0"/>
          </a:p>
        </p:txBody>
      </p:sp>
      <p:sp>
        <p:nvSpPr>
          <p:cNvPr id="3" name="Content Placeholder 2">
            <a:extLst>
              <a:ext uri="{FF2B5EF4-FFF2-40B4-BE49-F238E27FC236}">
                <a16:creationId xmlns:a16="http://schemas.microsoft.com/office/drawing/2014/main" id="{630090FF-4093-4900-8BC0-088EDFB76287}"/>
              </a:ext>
            </a:extLst>
          </p:cNvPr>
          <p:cNvSpPr>
            <a:spLocks noGrp="1"/>
          </p:cNvSpPr>
          <p:nvPr>
            <p:ph idx="1"/>
          </p:nvPr>
        </p:nvSpPr>
        <p:spPr/>
        <p:txBody>
          <a:bodyPr/>
          <a:lstStyle/>
          <a:p>
            <a:pPr algn="just" rtl="1"/>
            <a:r>
              <a:rPr lang="ar-SA" dirty="0"/>
              <a:t>الإدارة ترتبط بالاقتصاد بعلاقة وثيقة الصلة فيما يتعلق باتخاذ القرارات واختيار البدائل المثلى، وهي تعتمد عليه في امدادها بالنظرية والأدوات التحليلية المناسبة لمساعدتها في عملية اتخاذ القرارات اللازمة لتحقيق أهدافها .</a:t>
            </a:r>
            <a:endParaRPr lang="en-US" dirty="0"/>
          </a:p>
        </p:txBody>
      </p:sp>
    </p:spTree>
    <p:extLst>
      <p:ext uri="{BB962C8B-B14F-4D97-AF65-F5344CB8AC3E}">
        <p14:creationId xmlns:p14="http://schemas.microsoft.com/office/powerpoint/2010/main" val="2023486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BD2E9-FF4F-4381-8908-BC9861585C05}"/>
              </a:ext>
            </a:extLst>
          </p:cNvPr>
          <p:cNvSpPr>
            <a:spLocks noGrp="1"/>
          </p:cNvSpPr>
          <p:nvPr>
            <p:ph type="title"/>
          </p:nvPr>
        </p:nvSpPr>
        <p:spPr/>
        <p:txBody>
          <a:bodyPr/>
          <a:lstStyle/>
          <a:p>
            <a:pPr algn="r" rtl="1"/>
            <a:r>
              <a:rPr lang="ar-SA" dirty="0"/>
              <a:t>عملية اتخاذ القرارات الاقتصادية:</a:t>
            </a:r>
            <a:endParaRPr lang="en-US" dirty="0"/>
          </a:p>
        </p:txBody>
      </p:sp>
      <p:sp>
        <p:nvSpPr>
          <p:cNvPr id="3" name="Content Placeholder 2">
            <a:extLst>
              <a:ext uri="{FF2B5EF4-FFF2-40B4-BE49-F238E27FC236}">
                <a16:creationId xmlns:a16="http://schemas.microsoft.com/office/drawing/2014/main" id="{FFBE6194-17D6-4D1F-88CE-87A8DEA06C14}"/>
              </a:ext>
            </a:extLst>
          </p:cNvPr>
          <p:cNvSpPr>
            <a:spLocks noGrp="1"/>
          </p:cNvSpPr>
          <p:nvPr>
            <p:ph idx="1"/>
          </p:nvPr>
        </p:nvSpPr>
        <p:spPr/>
        <p:txBody>
          <a:bodyPr/>
          <a:lstStyle/>
          <a:p>
            <a:pPr algn="r" rtl="1"/>
            <a:r>
              <a:rPr lang="ar-SA" dirty="0"/>
              <a:t>ويعتمد الإداري على التحليل أو النظرية الاقتصادية في نوعين من القرارات :</a:t>
            </a:r>
          </a:p>
          <a:p>
            <a:pPr marL="457200" indent="-457200" algn="r" rtl="1">
              <a:buFont typeface="+mj-lt"/>
              <a:buAutoNum type="arabicPeriod"/>
            </a:pPr>
            <a:r>
              <a:rPr lang="ar-SA" dirty="0"/>
              <a:t>قرارات تخص العمليات التشغيلية الداخلية للمشروع . </a:t>
            </a:r>
          </a:p>
          <a:p>
            <a:pPr marL="457200" indent="-457200" algn="r" rtl="1">
              <a:buFont typeface="+mj-lt"/>
              <a:buAutoNum type="arabicPeriod"/>
            </a:pPr>
            <a:r>
              <a:rPr lang="ar-SA" dirty="0"/>
              <a:t> قرارات تخص علاقة المشروع بالبيئة الخارجية.</a:t>
            </a:r>
            <a:endParaRPr lang="en-US" dirty="0"/>
          </a:p>
        </p:txBody>
      </p:sp>
    </p:spTree>
    <p:extLst>
      <p:ext uri="{BB962C8B-B14F-4D97-AF65-F5344CB8AC3E}">
        <p14:creationId xmlns:p14="http://schemas.microsoft.com/office/powerpoint/2010/main" val="2174756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869D5-FC38-4FC3-9D45-73B9AAD8C6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F44DDC-565C-4794-9BA8-E7082906E917}"/>
              </a:ext>
            </a:extLst>
          </p:cNvPr>
          <p:cNvSpPr>
            <a:spLocks noGrp="1"/>
          </p:cNvSpPr>
          <p:nvPr>
            <p:ph idx="1"/>
          </p:nvPr>
        </p:nvSpPr>
        <p:spPr/>
        <p:txBody>
          <a:bodyPr>
            <a:normAutofit/>
          </a:bodyPr>
          <a:lstStyle/>
          <a:p>
            <a:pPr algn="just" rtl="1"/>
            <a:r>
              <a:rPr lang="ar-SA" dirty="0"/>
              <a:t>ففيما يخص </a:t>
            </a:r>
            <a:r>
              <a:rPr lang="ar-SA" b="1" dirty="0"/>
              <a:t>النوع الأول </a:t>
            </a:r>
            <a:r>
              <a:rPr lang="ar-SA" dirty="0"/>
              <a:t>من القرارات نجـد الإداري يـستفيد بالنظريـة الجزئيـة والتـي تعـد بمثابة العمود الفقري للاقتصاد الإداري من حيث اهتمامها بدراسة مبـادئ وأدوات التحليـل والنظريات التي تفسر سلوكية الوحدة الاقتصادية المنفردة و خاصة المنشأة أو المنـتج وهـي بصدد توجيه الموارد المتاحة نحو الاستخدامات البديلة لتحقيـق أهـداف معينـة .فـالقرارات الداخليــة والخاصــة بالعمليــات التــشغيلية للمــشروع تتميــز بإمكانيــة الــسيطرة عليهــا من قبل الإدارة والقدرة على التحكم فيها كاختيار نوع السلعة المنتجـة، وحجـم إنتاجهـا، وأسعار بيعها وما إلى ذلـك .والنظريـة الجزئيـة بـأدوات تحليلهـا المختلفـة تقـدم خلفيـة صالحة للتعامل مع هذه الموضوعات، فنظرية الطلب تقـدم التفـسيرات المنطقيـة لمعنـى الطلب ومحدداته ومرونته وتحديد الأسعار، بيـنما تعنـى نظريـة الإنتـاج بتوضـيح فكـرة التكاليف والإيرادات والحجم الأمثل للإنتاج، وهكذا .</a:t>
            </a:r>
            <a:br>
              <a:rPr lang="ar-SA" dirty="0"/>
            </a:br>
            <a:endParaRPr lang="en-US" dirty="0"/>
          </a:p>
        </p:txBody>
      </p:sp>
    </p:spTree>
    <p:extLst>
      <p:ext uri="{BB962C8B-B14F-4D97-AF65-F5344CB8AC3E}">
        <p14:creationId xmlns:p14="http://schemas.microsoft.com/office/powerpoint/2010/main" val="330826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ED9EB-AAD5-4936-9DB7-522C8C1F30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11BF32-8575-4453-B7BA-06755C4E34A7}"/>
              </a:ext>
            </a:extLst>
          </p:cNvPr>
          <p:cNvSpPr>
            <a:spLocks noGrp="1"/>
          </p:cNvSpPr>
          <p:nvPr>
            <p:ph idx="1"/>
          </p:nvPr>
        </p:nvSpPr>
        <p:spPr/>
        <p:txBody>
          <a:bodyPr/>
          <a:lstStyle/>
          <a:p>
            <a:pPr algn="just" rtl="1"/>
            <a:r>
              <a:rPr lang="ar-SA" dirty="0"/>
              <a:t>أما عن </a:t>
            </a:r>
            <a:r>
              <a:rPr lang="ar-SA" b="1" dirty="0"/>
              <a:t>النوع الثاني </a:t>
            </a:r>
            <a:r>
              <a:rPr lang="ar-SA" dirty="0"/>
              <a:t>من القرارات والخاص بالبيئة الخارجية للمشروع فإن مشاكله تستعين بالنظريــة الاقتــصادية الكليــة لكونهــا تتــصل بالاقتــصاد القــومي و بالبيئــة الــسياسية والاجتماعية للدولة .كما وأن الاقتصاد الكلي يلعب دوره المهم أيضا في القرار الإداري مـن حيث اهتمامـه بـالأطر الـشمولية للاقتـصاد ككـل، فمفـاهيم التجـارة الخارجيـة بـشقيها الــصادرات والــواردات وأســعار تبــادل العمــلات و تــنقلات رؤوس الأمــوال و الــسياسات الحكومية المالية منهـا و النقديـة هـي موضـوعات قوميـة لهـا تـأثير لا يـستهان بـه عـلى القرارات الإدارية.</a:t>
            </a:r>
            <a:r>
              <a:rPr lang="en-US" dirty="0"/>
              <a:t> </a:t>
            </a:r>
            <a:r>
              <a:rPr lang="ar-SA" dirty="0"/>
              <a:t>وإن كانت هذه المشكلات تقع خارج حدود سـيطرة المـشروع المبـاشرة عليها، إلا أن استيعاب تلك المشكلات وأسبابها والتعرف على حلولها يجنب المشروع الكثير من المشكلات التي قد يتعرض لها أو على الأقل يخفف من حدتها .</a:t>
            </a:r>
            <a:endParaRPr lang="en-US" dirty="0"/>
          </a:p>
        </p:txBody>
      </p:sp>
    </p:spTree>
    <p:extLst>
      <p:ext uri="{BB962C8B-B14F-4D97-AF65-F5344CB8AC3E}">
        <p14:creationId xmlns:p14="http://schemas.microsoft.com/office/powerpoint/2010/main" val="3149622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69</TotalTime>
  <Words>390</Words>
  <Application>Microsoft Office PowerPoint</Application>
  <PresentationFormat>Widescreen</PresentationFormat>
  <Paragraphs>12</Paragraphs>
  <Slides>6</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Diamond Grid 16x9</vt:lpstr>
      <vt:lpstr>الفصل الأول: مدخل في الاقتصاد الإداري</vt:lpstr>
      <vt:lpstr>مفهوم وتعريف الاقتصاد الإداري:</vt:lpstr>
      <vt:lpstr>علاقة التحليل الاقتصادي بالاقتصاد الإداري:</vt:lpstr>
      <vt:lpstr>عملية اتخاذ القرارات الاقتصادية:</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مدخل في الاقتصاد الإداري</dc:title>
  <dc:creator>Sara M Aldkhail</dc:creator>
  <cp:lastModifiedBy>Sara M Aldkhail</cp:lastModifiedBy>
  <cp:revision>2</cp:revision>
  <dcterms:created xsi:type="dcterms:W3CDTF">2021-12-09T11:51:57Z</dcterms:created>
  <dcterms:modified xsi:type="dcterms:W3CDTF">2022-01-10T12:56:21Z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