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8F079AB-5EC9-43A0-A555-6111A20254DC}" type="datetimeFigureOut">
              <a:rPr lang="ar-SA" smtClean="0"/>
              <a:t>18/02/43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232583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F079AB-5EC9-43A0-A555-6111A20254DC}" type="datetimeFigureOut">
              <a:rPr lang="ar-SA" smtClean="0"/>
              <a:t>18/02/43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106641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F079AB-5EC9-43A0-A555-6111A20254DC}" type="datetimeFigureOut">
              <a:rPr lang="ar-SA" smtClean="0"/>
              <a:t>18/02/43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97647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F079AB-5EC9-43A0-A555-6111A20254DC}" type="datetimeFigureOut">
              <a:rPr lang="ar-SA" smtClean="0"/>
              <a:t>18/02/43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141247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F079AB-5EC9-43A0-A555-6111A20254DC}" type="datetimeFigureOut">
              <a:rPr lang="ar-SA" smtClean="0"/>
              <a:t>18/02/43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65416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8F079AB-5EC9-43A0-A555-6111A20254DC}" type="datetimeFigureOut">
              <a:rPr lang="ar-SA" smtClean="0"/>
              <a:t>18/02/43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31989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8F079AB-5EC9-43A0-A555-6111A20254DC}" type="datetimeFigureOut">
              <a:rPr lang="ar-SA" smtClean="0"/>
              <a:t>18/02/43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367188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8F079AB-5EC9-43A0-A555-6111A20254DC}" type="datetimeFigureOut">
              <a:rPr lang="ar-SA" smtClean="0"/>
              <a:t>18/02/43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379578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F079AB-5EC9-43A0-A555-6111A20254DC}" type="datetimeFigureOut">
              <a:rPr lang="ar-SA" smtClean="0"/>
              <a:t>18/02/43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132845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F079AB-5EC9-43A0-A555-6111A20254DC}" type="datetimeFigureOut">
              <a:rPr lang="ar-SA" smtClean="0"/>
              <a:t>18/02/43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380336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F079AB-5EC9-43A0-A555-6111A20254DC}" type="datetimeFigureOut">
              <a:rPr lang="ar-SA" smtClean="0"/>
              <a:t>18/02/43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15C5EDC-2131-4197-A55E-E447AB78CE76}" type="slidenum">
              <a:rPr lang="ar-SA" smtClean="0"/>
              <a:t>‹#›</a:t>
            </a:fld>
            <a:endParaRPr lang="ar-SA"/>
          </a:p>
        </p:txBody>
      </p:sp>
    </p:spTree>
    <p:extLst>
      <p:ext uri="{BB962C8B-B14F-4D97-AF65-F5344CB8AC3E}">
        <p14:creationId xmlns:p14="http://schemas.microsoft.com/office/powerpoint/2010/main" val="29359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F079AB-5EC9-43A0-A555-6111A20254DC}" type="datetimeFigureOut">
              <a:rPr lang="ar-SA" smtClean="0"/>
              <a:t>18/02/43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5C5EDC-2131-4197-A55E-E447AB78CE76}" type="slidenum">
              <a:rPr lang="ar-SA" smtClean="0"/>
              <a:t>‹#›</a:t>
            </a:fld>
            <a:endParaRPr lang="ar-SA"/>
          </a:p>
        </p:txBody>
      </p:sp>
    </p:spTree>
    <p:extLst>
      <p:ext uri="{BB962C8B-B14F-4D97-AF65-F5344CB8AC3E}">
        <p14:creationId xmlns:p14="http://schemas.microsoft.com/office/powerpoint/2010/main" val="3124011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24744"/>
            <a:ext cx="7772400" cy="1800200"/>
          </a:xfrm>
        </p:spPr>
        <p:txBody>
          <a:bodyPr>
            <a:normAutofit/>
          </a:bodyPr>
          <a:lstStyle/>
          <a:p>
            <a:r>
              <a:rPr lang="ar-SA" sz="4800" b="1" dirty="0" smtClean="0"/>
              <a:t>الجانب التاريخي لإعجاز القرآن الكريم</a:t>
            </a:r>
            <a:endParaRPr lang="ar-SA" sz="4800" b="1" dirty="0"/>
          </a:p>
        </p:txBody>
      </p:sp>
      <p:sp>
        <p:nvSpPr>
          <p:cNvPr id="3" name="عنوان فرعي 2"/>
          <p:cNvSpPr>
            <a:spLocks noGrp="1"/>
          </p:cNvSpPr>
          <p:nvPr>
            <p:ph type="subTitle" idx="1"/>
          </p:nvPr>
        </p:nvSpPr>
        <p:spPr>
          <a:xfrm>
            <a:off x="1371600" y="2708920"/>
            <a:ext cx="6400800" cy="2929880"/>
          </a:xfrm>
        </p:spPr>
        <p:txBody>
          <a:bodyPr>
            <a:normAutofit/>
          </a:bodyPr>
          <a:lstStyle/>
          <a:p>
            <a:r>
              <a:rPr lang="ar-SA" sz="6000" dirty="0" smtClean="0">
                <a:solidFill>
                  <a:srgbClr val="FF0000"/>
                </a:solidFill>
              </a:rPr>
              <a:t>( نشأته، وعناية العلماء به، وكتبه عند المعتزلة وأهل السنة...).</a:t>
            </a:r>
            <a:endParaRPr lang="ar-SA" sz="6000" dirty="0">
              <a:solidFill>
                <a:srgbClr val="FF0000"/>
              </a:solidFill>
            </a:endParaRPr>
          </a:p>
        </p:txBody>
      </p:sp>
    </p:spTree>
    <p:extLst>
      <p:ext uri="{BB962C8B-B14F-4D97-AF65-F5344CB8AC3E}">
        <p14:creationId xmlns:p14="http://schemas.microsoft.com/office/powerpoint/2010/main" val="351371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lstStyle/>
          <a:p>
            <a:pPr marL="0" indent="0">
              <a:buNone/>
            </a:pPr>
            <a:r>
              <a:rPr lang="ar-SA" dirty="0" smtClean="0"/>
              <a:t>إلا أننا لم نظفر بكتاب الواسطي، وتذكر كتب التراجم أن عبد القاهر الجرجاني شرح كتاب الواسطي بكتابين- أحدهما صغير، والثاني كبير وسماه «المعتضد» - وذلك قبل تأليفه كتاب «دلائل الإعجاز» إلا أن شرحي كتاب الواسطي لم يصلا إلينا..................................................</a:t>
            </a:r>
          </a:p>
          <a:p>
            <a:pPr marL="0" indent="0">
              <a:buNone/>
            </a:pPr>
            <a:r>
              <a:rPr lang="ar-SA" smtClean="0"/>
              <a:t>........................................................</a:t>
            </a:r>
            <a:endParaRPr lang="ar-SA" dirty="0" smtClean="0"/>
          </a:p>
          <a:p>
            <a:pPr marL="0" indent="0">
              <a:buNone/>
            </a:pPr>
            <a:endParaRPr lang="ar-SA" dirty="0"/>
          </a:p>
        </p:txBody>
      </p:sp>
    </p:spTree>
    <p:extLst>
      <p:ext uri="{BB962C8B-B14F-4D97-AF65-F5344CB8AC3E}">
        <p14:creationId xmlns:p14="http://schemas.microsoft.com/office/powerpoint/2010/main" val="83840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lstStyle/>
          <a:p>
            <a:pPr marL="0" indent="0">
              <a:buNone/>
            </a:pPr>
            <a:endParaRPr lang="ar-SA" dirty="0"/>
          </a:p>
        </p:txBody>
      </p:sp>
    </p:spTree>
    <p:extLst>
      <p:ext uri="{BB962C8B-B14F-4D97-AF65-F5344CB8AC3E}">
        <p14:creationId xmlns:p14="http://schemas.microsoft.com/office/powerpoint/2010/main" val="264839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lstStyle/>
          <a:p>
            <a:pPr marL="0" indent="0">
              <a:buNone/>
            </a:pPr>
            <a:endParaRPr lang="ar-SA" dirty="0"/>
          </a:p>
        </p:txBody>
      </p:sp>
    </p:spTree>
    <p:extLst>
      <p:ext uri="{BB962C8B-B14F-4D97-AF65-F5344CB8AC3E}">
        <p14:creationId xmlns:p14="http://schemas.microsoft.com/office/powerpoint/2010/main" val="88145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Autofit/>
          </a:bodyPr>
          <a:lstStyle/>
          <a:p>
            <a:pPr marL="0" indent="0">
              <a:buNone/>
            </a:pPr>
            <a:r>
              <a:rPr lang="ar-SA" sz="4400" dirty="0"/>
              <a:t>ل</a:t>
            </a:r>
            <a:r>
              <a:rPr lang="ar-SA" sz="4400" dirty="0" smtClean="0"/>
              <a:t>لقرآن الكريم تأثير على القلوب, وسلطان غلى النفوس، حتى الكافرون الأوائل الذين خوطبوا به اعترفوا في قرارة أنفسهم أن هذا الكلام ليس من كلام البشر، وأن له سلطانا عليهم حتى كان نفر من سادتهم يتسللون خلسة بالليل يستمعون القرآن ، ويكررون ذلك حتى مع افتضاحهم وتعاهدهم؛ لما له من تأثير على نفوسهم، ولما له من حلاوة، وأنه يعلو ولا يعلى عليه، كما قال الوليد بن المغيرة:</a:t>
            </a:r>
            <a:endParaRPr lang="ar-SA" sz="4400" dirty="0"/>
          </a:p>
        </p:txBody>
      </p:sp>
    </p:spTree>
    <p:extLst>
      <p:ext uri="{BB962C8B-B14F-4D97-AF65-F5344CB8AC3E}">
        <p14:creationId xmlns:p14="http://schemas.microsoft.com/office/powerpoint/2010/main" val="288338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rmAutofit fontScale="92500"/>
          </a:bodyPr>
          <a:lstStyle/>
          <a:p>
            <a:pPr marL="0" indent="0">
              <a:buNone/>
            </a:pPr>
            <a:r>
              <a:rPr lang="ar-SA" dirty="0" smtClean="0"/>
              <a:t> والله إن له لحلاوة وإن عليه لطلاوة وإنه </a:t>
            </a:r>
            <a:r>
              <a:rPr lang="ar-SA" dirty="0" err="1" smtClean="0"/>
              <a:t>لمغدق</a:t>
            </a:r>
            <a:r>
              <a:rPr lang="ar-SA" dirty="0" smtClean="0"/>
              <a:t> أسفله مثمر أعلاه، وإنه يعلو ولا يعلى عليه ما يقول هذا بشر. ولكنه أعلن أمام الملأ مكابرة وعنادا فَقالَ: </a:t>
            </a:r>
            <a:br>
              <a:rPr lang="ar-SA" dirty="0" smtClean="0"/>
            </a:br>
            <a:r>
              <a:rPr lang="ar-SA" dirty="0" smtClean="0"/>
              <a:t>( إِنْ هذا إِلَّا سِحْرٌ يُؤْثَرُ </a:t>
            </a:r>
            <a:r>
              <a:rPr lang="ar-SA" sz="2200" dirty="0" smtClean="0"/>
              <a:t>(24) </a:t>
            </a:r>
            <a:r>
              <a:rPr lang="ar-SA" dirty="0" smtClean="0"/>
              <a:t>إِنْ هذا إِلَّا قَوْلُ الْبَشَرِ </a:t>
            </a:r>
            <a:r>
              <a:rPr lang="ar-SA" sz="2600" dirty="0" smtClean="0"/>
              <a:t>(25)</a:t>
            </a:r>
            <a:r>
              <a:rPr lang="ar-SA" sz="3900" dirty="0" smtClean="0"/>
              <a:t>)</a:t>
            </a:r>
            <a:r>
              <a:rPr lang="ar-SA" dirty="0" smtClean="0"/>
              <a:t>   </a:t>
            </a:r>
            <a:r>
              <a:rPr lang="ar-SA" sz="2600" dirty="0" smtClean="0"/>
              <a:t>[المدثر].</a:t>
            </a:r>
            <a:endParaRPr lang="ar-SA" dirty="0" smtClean="0"/>
          </a:p>
          <a:p>
            <a:pPr marL="0" indent="0">
              <a:buNone/>
            </a:pPr>
            <a:endParaRPr lang="ar-SA" dirty="0" smtClean="0"/>
          </a:p>
          <a:p>
            <a:pPr marL="0" indent="0">
              <a:buNone/>
            </a:pPr>
            <a:r>
              <a:rPr lang="ar-SA" b="1" dirty="0" smtClean="0"/>
              <a:t>لقد كان الذوق العربي السليم يساعد أصحابه على إدراك الأساليب القرآنية في مخاطباته، وكانت قدسية القرآن وعظمته مسيطرة على نفوسهم وكان الإقرار بالعجز عن الارتفاع إلى مستواه كامنا في النفوس.</a:t>
            </a:r>
          </a:p>
          <a:p>
            <a:pPr marL="0" indent="0">
              <a:buNone/>
            </a:pPr>
            <a:r>
              <a:rPr lang="ar-SA" b="1" dirty="0" smtClean="0"/>
              <a:t>وبقي هذا الأمر بعد عصر النبوة والخلفاء الراشدين وردحا من الزمن في الدولة الأموية، إلا أن السليقة العربية بدأت تفقد صفاءها وبدأت الثقافات الفارسية واليونانية تأخذ طريقها إلى</a:t>
            </a:r>
          </a:p>
          <a:p>
            <a:pPr marL="0" indent="0">
              <a:buNone/>
            </a:pPr>
            <a:endParaRPr lang="ar-SA" dirty="0"/>
          </a:p>
        </p:txBody>
      </p:sp>
    </p:spTree>
    <p:extLst>
      <p:ext uri="{BB962C8B-B14F-4D97-AF65-F5344CB8AC3E}">
        <p14:creationId xmlns:p14="http://schemas.microsoft.com/office/powerpoint/2010/main" val="168566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rmAutofit/>
          </a:bodyPr>
          <a:lstStyle/>
          <a:p>
            <a:pPr marL="0" indent="0">
              <a:buNone/>
            </a:pPr>
            <a:r>
              <a:rPr lang="ar-SA" dirty="0" smtClean="0"/>
              <a:t> </a:t>
            </a:r>
            <a:r>
              <a:rPr lang="ar-SA" sz="3600" b="1" dirty="0" smtClean="0"/>
              <a:t>البلاد الإسلامية على يد أبناء الأقطار التي فتحها المسلمون، وبدأ الناس يفكّرون بطريقة عقلية مجرّدة عن التذوّق الجمالي وإدراك المعاني بالسليقة الصافية.</a:t>
            </a:r>
          </a:p>
          <a:p>
            <a:pPr marL="0" indent="0">
              <a:buNone/>
            </a:pPr>
            <a:endParaRPr lang="ar-SA" sz="3600" b="1" dirty="0" smtClean="0"/>
          </a:p>
          <a:p>
            <a:pPr marL="0" indent="0">
              <a:buNone/>
            </a:pPr>
            <a:r>
              <a:rPr lang="ar-SA" sz="3600" b="1" dirty="0" smtClean="0"/>
              <a:t>في هذه البيئة المختلطة بالتيارات الثقافية، برز الحديث عن</a:t>
            </a:r>
            <a:r>
              <a:rPr lang="ar-SA" sz="3600" b="1" dirty="0" smtClean="0">
                <a:solidFill>
                  <a:srgbClr val="FF0000"/>
                </a:solidFill>
              </a:rPr>
              <a:t> وجه إعجاز القرآن</a:t>
            </a:r>
            <a:r>
              <a:rPr lang="ar-SA" sz="3600" b="1" dirty="0" smtClean="0"/>
              <a:t>، وعن سبب عجز العرب عن الإتيان بمثل سورة من القرآن. ولعل الفكرة أول ما نشأت في مجالس بعض القوم في البصرة في القرن الثاني الهجري،</a:t>
            </a:r>
            <a:endParaRPr lang="ar-SA" sz="3600" b="1" dirty="0"/>
          </a:p>
        </p:txBody>
      </p:sp>
    </p:spTree>
    <p:extLst>
      <p:ext uri="{BB962C8B-B14F-4D97-AF65-F5344CB8AC3E}">
        <p14:creationId xmlns:p14="http://schemas.microsoft.com/office/powerpoint/2010/main" val="1010164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352928" cy="6048672"/>
          </a:xfrm>
        </p:spPr>
        <p:txBody>
          <a:bodyPr>
            <a:normAutofit/>
          </a:bodyPr>
          <a:lstStyle/>
          <a:p>
            <a:pPr marL="0" indent="0">
              <a:buNone/>
            </a:pPr>
            <a:r>
              <a:rPr lang="ar-SA" sz="4000" b="1" dirty="0" smtClean="0"/>
              <a:t>ولم يلتفت جمهور العلماء إلى البحث عن وجه الإعجاز والمعجزة القرآنية- بل لم يبرز </a:t>
            </a:r>
            <a:r>
              <a:rPr lang="ar-SA" sz="4000" b="1" dirty="0" smtClean="0">
                <a:solidFill>
                  <a:srgbClr val="FF0000"/>
                </a:solidFill>
              </a:rPr>
              <a:t>مصطلح إعجاز القرآن </a:t>
            </a:r>
            <a:r>
              <a:rPr lang="ar-SA" sz="4000" b="1" dirty="0" smtClean="0"/>
              <a:t>إلا بعد أن نقل عن واصل بن عطاء المتوفى سنة 131 هـ شيخ المعتزلة في البصرة قول غريب وهو: أن إعجاز القرآن ليس بشيء ذاتي فيه، وإنما هو بصرف الله تفكير الناس عن معارضته، وهو القول الذي تبنّاه فيما بعد النّظّام المتوفى سنة 231 هـ أحد شيوخ المعتزلة في البصرة، وعرف هذا القول فيما بعد </a:t>
            </a:r>
            <a:r>
              <a:rPr lang="ar-SA" sz="4000" b="1" dirty="0" smtClean="0">
                <a:solidFill>
                  <a:srgbClr val="FF0000"/>
                </a:solidFill>
              </a:rPr>
              <a:t>(بالصرفة)</a:t>
            </a:r>
            <a:r>
              <a:rPr lang="ar-SA" sz="4000" b="1" dirty="0" smtClean="0"/>
              <a:t>. </a:t>
            </a:r>
          </a:p>
          <a:p>
            <a:pPr marL="0" indent="0">
              <a:buNone/>
            </a:pPr>
            <a:endParaRPr lang="ar-SA" sz="4000" b="1" dirty="0" smtClean="0"/>
          </a:p>
          <a:p>
            <a:pPr marL="0" indent="0">
              <a:buNone/>
            </a:pPr>
            <a:endParaRPr lang="ar-SA" dirty="0"/>
          </a:p>
        </p:txBody>
      </p:sp>
    </p:spTree>
    <p:extLst>
      <p:ext uri="{BB962C8B-B14F-4D97-AF65-F5344CB8AC3E}">
        <p14:creationId xmlns:p14="http://schemas.microsoft.com/office/powerpoint/2010/main" val="105266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352928" cy="6048672"/>
          </a:xfrm>
        </p:spPr>
        <p:txBody>
          <a:bodyPr>
            <a:normAutofit fontScale="92500"/>
          </a:bodyPr>
          <a:lstStyle/>
          <a:p>
            <a:pPr marL="0" indent="0">
              <a:buNone/>
            </a:pPr>
            <a:r>
              <a:rPr lang="ar-SA" sz="4000" b="1" dirty="0" smtClean="0"/>
              <a:t>عند ذلك بدأ العلماء يتعرضون في ثنايا كتبهم لوجه الإعجاز ويتحدثون عن </a:t>
            </a:r>
            <a:r>
              <a:rPr lang="ar-SA" sz="4000" b="1" dirty="0" smtClean="0">
                <a:solidFill>
                  <a:srgbClr val="FF0000"/>
                </a:solidFill>
              </a:rPr>
              <a:t>إعجاز القرآن</a:t>
            </a:r>
            <a:r>
              <a:rPr lang="ar-SA" sz="4000" b="1" dirty="0" smtClean="0"/>
              <a:t>، ولعل أول من تولى الرد على القول بالصرفة هو الجاحظ تلميذ النظام، فإلى جانب تناوله موضوع إعجاز القرآن في إشارات مقتضبة في بعض كتبه الأدبية ك «الحيوان» و«البيان والتبيين»، فقد ألف كتابا سماه </a:t>
            </a:r>
            <a:r>
              <a:rPr lang="ar-SA" sz="4000" b="1" dirty="0" smtClean="0">
                <a:solidFill>
                  <a:srgbClr val="FF0000"/>
                </a:solidFill>
              </a:rPr>
              <a:t>«نظم القرآن» </a:t>
            </a:r>
            <a:r>
              <a:rPr lang="ar-SA" sz="4000" b="1" dirty="0" smtClean="0"/>
              <a:t>ليتعرّف القارئ من خلال بيان المعاني الغزيرة في الآيات القرآنية ذات الكلمات القليلة على نظم القرآن الكريم وتفرّده بنمط معيّن لا يتوفّر في كلام غيره، وهذا النظم هو سرّ الإعجاز فيه. </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390485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rmAutofit/>
          </a:bodyPr>
          <a:lstStyle/>
          <a:p>
            <a:pPr marL="0" indent="0">
              <a:buNone/>
            </a:pPr>
            <a:r>
              <a:rPr lang="ar-SA" b="1" dirty="0" smtClean="0">
                <a:solidFill>
                  <a:srgbClr val="FF0000"/>
                </a:solidFill>
              </a:rPr>
              <a:t>فمثلا</a:t>
            </a:r>
            <a:r>
              <a:rPr lang="ar-SA" b="1" dirty="0" smtClean="0"/>
              <a:t> يقول: في التعليق على قوله تعالى: في وصف خمر أهل الجنة:﴿ لا يُصَدَّعُونَ عَنْها وَلا يُنْزِفُونَ﴾: «هاتان الكلمتان جمعتا جميع عيوب خمر أهل الدنيا»، وقوله عزّ وجلّ حين ذكر فاكهة أهل الجنة: ﴿لا مَقْطُوعَةٍ وَلا مَمْنُوعَةٍ﴾: «جمع بهاتين الكلمتين جميع تلك المعاني».</a:t>
            </a:r>
          </a:p>
          <a:p>
            <a:pPr marL="0" indent="0">
              <a:buNone/>
            </a:pPr>
            <a:r>
              <a:rPr lang="ar-SA" b="1" dirty="0" smtClean="0"/>
              <a:t>    ونهج الأدباء الذين جاءوا بعد الجاحظ نهجه في الكشف عن المعاني الدقيقة والإشارات اللطيفة في آيات القرآن الكريم، وألفوا رسائل في نظم القرآن. فمن هؤلاء الذين ألفوا على غرار الجاحظ أبو بكر عبد الله بن أبي داود </a:t>
            </a:r>
            <a:r>
              <a:rPr lang="ar-SA" b="1" dirty="0" err="1" smtClean="0"/>
              <a:t>السّجستاني</a:t>
            </a:r>
            <a:r>
              <a:rPr lang="ar-SA" b="1" dirty="0" smtClean="0"/>
              <a:t> المتوفى سنة 316 هـ حيث ألّف كتابا وسماه «نظم القرآن».</a:t>
            </a:r>
          </a:p>
          <a:p>
            <a:pPr marL="0" indent="0">
              <a:buNone/>
            </a:pPr>
            <a:endParaRPr lang="ar-SA" dirty="0" smtClean="0"/>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00602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363272" cy="6048672"/>
          </a:xfrm>
        </p:spPr>
        <p:txBody>
          <a:bodyPr>
            <a:normAutofit fontScale="92500" lnSpcReduction="20000"/>
          </a:bodyPr>
          <a:lstStyle/>
          <a:p>
            <a:pPr marL="0" indent="0">
              <a:buNone/>
            </a:pPr>
            <a:r>
              <a:rPr lang="ar-SA" sz="3900" b="1" dirty="0" smtClean="0"/>
              <a:t>وكذلك أبو زيد البلخي أحمد بن سليمان المتوفى </a:t>
            </a:r>
            <a:r>
              <a:rPr lang="ar-SA" sz="3900" dirty="0" smtClean="0"/>
              <a:t>سنة</a:t>
            </a:r>
            <a:r>
              <a:rPr lang="ar-SA" sz="3300" dirty="0" smtClean="0"/>
              <a:t>322هـ  </a:t>
            </a:r>
            <a:r>
              <a:rPr lang="ar-SA" sz="3900" b="1" dirty="0" smtClean="0"/>
              <a:t>وسمى كتابه «نظم القرآن» أيضا. كذلك أبو بكر أحمد بن علي المعروف بابن الإخشيد </a:t>
            </a:r>
            <a:r>
              <a:rPr lang="ar-SA" sz="3900" b="1" dirty="0" err="1" smtClean="0"/>
              <a:t>المعتزلي</a:t>
            </a:r>
            <a:r>
              <a:rPr lang="ar-SA" sz="3900" b="1" dirty="0" smtClean="0"/>
              <a:t> المتوفى </a:t>
            </a:r>
            <a:r>
              <a:rPr lang="ar-SA" sz="3500" dirty="0" smtClean="0"/>
              <a:t>سنة 326هـ </a:t>
            </a:r>
            <a:r>
              <a:rPr lang="ar-SA" sz="3900" b="1" dirty="0" smtClean="0"/>
              <a:t>وسمى كتابه أيضا «نظم القرآن».</a:t>
            </a:r>
          </a:p>
          <a:p>
            <a:pPr marL="0" indent="0">
              <a:buNone/>
            </a:pPr>
            <a:endParaRPr lang="ar-SA" sz="3900" b="1" dirty="0" smtClean="0"/>
          </a:p>
          <a:p>
            <a:pPr marL="0" indent="0">
              <a:buNone/>
            </a:pPr>
            <a:r>
              <a:rPr lang="ar-SA" sz="3900" b="1" dirty="0" smtClean="0"/>
              <a:t>وقد تعرض العلماء إلى وجوه إعجاز القرآن من خلال كتبهم المختلفة حول الدراسات القرآنية، فنجد الإمام أبا محمد عبد الله بن مسلم بن قتيبة الدّينوري المتوفى </a:t>
            </a:r>
            <a:r>
              <a:rPr lang="ar-SA" sz="3500" dirty="0" smtClean="0"/>
              <a:t>سنة 276 هـ</a:t>
            </a:r>
            <a:r>
              <a:rPr lang="ar-SA" sz="3900" b="1" dirty="0" smtClean="0"/>
              <a:t> قد تصدى للطاعنين في القرآن بشكل عام والمنكرين لإعجازه بشكل خاص في كتابه الجليل «تأويل مشكل القرآن» ففنّد مزاعمهم. وكان يمثل إمامة أهل السنّة والجماعة في طبقة الأدباء كما كان يمثل الجاحظ طبقة الأدباء من المعتزلة.</a:t>
            </a:r>
          </a:p>
          <a:p>
            <a:pPr marL="0" indent="0">
              <a:buNone/>
            </a:pPr>
            <a:endParaRPr lang="ar-SA" dirty="0" smtClean="0"/>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74713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rmAutofit/>
          </a:bodyPr>
          <a:lstStyle/>
          <a:p>
            <a:pPr marL="0" indent="0">
              <a:buNone/>
            </a:pPr>
            <a:r>
              <a:rPr lang="ar-SA" dirty="0" smtClean="0"/>
              <a:t>كما تولى المفسرون بيان مزايا الأسلوب القرآني وبلاغته ووجوه إعجازه من خلال تفاسيرهم، فنجد الإمام ابن جرير الطبري المتوفى </a:t>
            </a:r>
            <a:r>
              <a:rPr lang="ar-SA" sz="2800" dirty="0" smtClean="0"/>
              <a:t>سنة 310 هـ </a:t>
            </a:r>
            <a:r>
              <a:rPr lang="ar-SA" dirty="0" smtClean="0"/>
              <a:t>يقول في مقدمة تفسيره: </a:t>
            </a:r>
            <a:r>
              <a:rPr lang="ar-SA" sz="3600" b="1" dirty="0" smtClean="0">
                <a:solidFill>
                  <a:srgbClr val="FF0000"/>
                </a:solidFill>
              </a:rPr>
              <a:t>( ... من أشرف تلك المعاني التي فضل بها كتابنا سائر الكتب قبله نظمه العجيب، ووصفه الغريب، وتأليفه البديع الذي عجزت عن نظم مثل أصغر سوره الخطباء، وكلّت عن وصف شكله البلغاء، وتحيّرت في تأليفه الشعراء).</a:t>
            </a:r>
          </a:p>
          <a:p>
            <a:pPr marL="0" indent="0">
              <a:buNone/>
            </a:pPr>
            <a:r>
              <a:rPr lang="ar-SA" dirty="0" smtClean="0"/>
              <a:t>وعلى إثر ذلك اتسعت دائرة الكتابة في علوم البلاغة بعامة وفي إعجاز القرآن بخاصة. ولعل أول من ألف كتابا مستقلا تحت هذا العنوان هو أبو عبد الله محمد بن يزيد الواسطي المتوفى سنة (306) هـ، وسماه «إعجاز القرآن البياني».</a:t>
            </a:r>
            <a:endParaRPr lang="ar-SA" dirty="0"/>
          </a:p>
        </p:txBody>
      </p:sp>
    </p:spTree>
    <p:extLst>
      <p:ext uri="{BB962C8B-B14F-4D97-AF65-F5344CB8AC3E}">
        <p14:creationId xmlns:p14="http://schemas.microsoft.com/office/powerpoint/2010/main" val="393799051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732</Words>
  <Application>Microsoft Office PowerPoint</Application>
  <PresentationFormat>عرض على الشاشة (3:4)‏</PresentationFormat>
  <Paragraphs>23</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الجانب التاريخي لإعجاز القرآن الكريم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8</cp:revision>
  <dcterms:created xsi:type="dcterms:W3CDTF">2021-09-25T20:42:02Z</dcterms:created>
  <dcterms:modified xsi:type="dcterms:W3CDTF">2021-09-25T22:08:54Z</dcterms:modified>
</cp:coreProperties>
</file>