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15"/>
  </p:notesMasterIdLst>
  <p:sldIdLst>
    <p:sldId id="285" r:id="rId5"/>
    <p:sldId id="453" r:id="rId6"/>
    <p:sldId id="299" r:id="rId7"/>
    <p:sldId id="297" r:id="rId8"/>
    <p:sldId id="455" r:id="rId9"/>
    <p:sldId id="303" r:id="rId10"/>
    <p:sldId id="270" r:id="rId11"/>
    <p:sldId id="439" r:id="rId12"/>
    <p:sldId id="271" r:id="rId13"/>
    <p:sldId id="298" r:id="rId1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aziz Alqarni" initials="AA" lastIdx="1" clrIdx="0">
    <p:extLst>
      <p:ext uri="{19B8F6BF-5375-455C-9EA6-DF929625EA0E}">
        <p15:presenceInfo xmlns:p15="http://schemas.microsoft.com/office/powerpoint/2012/main" userId="281889bac623095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CC0000"/>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003" autoAdjust="0"/>
    <p:restoredTop sz="94660"/>
  </p:normalViewPr>
  <p:slideViewPr>
    <p:cSldViewPr>
      <p:cViewPr varScale="1">
        <p:scale>
          <a:sx n="115" d="100"/>
          <a:sy n="115" d="100"/>
        </p:scale>
        <p:origin x="136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A4B08EA-3936-46ED-8C67-0A66D654C5C3}" type="datetimeFigureOut">
              <a:rPr lang="en-US"/>
              <a:pPr>
                <a:defRPr/>
              </a:pPr>
              <a:t>10/1/2023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14581ECC-2D7E-4FCD-BF3B-9CBB4CBBD083}" type="slidenum">
              <a:rPr lang="en-US"/>
              <a:pPr>
                <a:defRPr/>
              </a:pPr>
              <a:t>‹#›</a:t>
            </a:fld>
            <a:endParaRPr lang="en-US"/>
          </a:p>
        </p:txBody>
      </p:sp>
    </p:spTree>
    <p:extLst>
      <p:ext uri="{BB962C8B-B14F-4D97-AF65-F5344CB8AC3E}">
        <p14:creationId xmlns:p14="http://schemas.microsoft.com/office/powerpoint/2010/main" val="15740537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2327B6-E74A-4462-901B-8F4479040D00}" type="slidenum">
              <a:rPr lang="ar-SA" altLang="en-US"/>
              <a:pPr>
                <a:defRPr/>
              </a:pPr>
              <a:t>‹#›</a:t>
            </a:fld>
            <a:endParaRPr lang="en-US" altLang="en-US"/>
          </a:p>
        </p:txBody>
      </p:sp>
    </p:spTree>
    <p:extLst>
      <p:ext uri="{BB962C8B-B14F-4D97-AF65-F5344CB8AC3E}">
        <p14:creationId xmlns:p14="http://schemas.microsoft.com/office/powerpoint/2010/main" val="2432585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E6068E9-FBB5-4FDC-9A4A-8EC578B0378C}" type="slidenum">
              <a:rPr lang="ar-SA" altLang="en-US"/>
              <a:pPr>
                <a:defRPr/>
              </a:pPr>
              <a:t>‹#›</a:t>
            </a:fld>
            <a:endParaRPr lang="en-US" altLang="en-US"/>
          </a:p>
        </p:txBody>
      </p:sp>
    </p:spTree>
    <p:extLst>
      <p:ext uri="{BB962C8B-B14F-4D97-AF65-F5344CB8AC3E}">
        <p14:creationId xmlns:p14="http://schemas.microsoft.com/office/powerpoint/2010/main" val="5367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BB1A70A-368F-47E7-9D56-0AC17C03EF24}" type="slidenum">
              <a:rPr lang="ar-SA" altLang="en-US"/>
              <a:pPr>
                <a:defRPr/>
              </a:pPr>
              <a:t>‹#›</a:t>
            </a:fld>
            <a:endParaRPr lang="en-US" altLang="en-US"/>
          </a:p>
        </p:txBody>
      </p:sp>
    </p:spTree>
    <p:extLst>
      <p:ext uri="{BB962C8B-B14F-4D97-AF65-F5344CB8AC3E}">
        <p14:creationId xmlns:p14="http://schemas.microsoft.com/office/powerpoint/2010/main" val="1823336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A24AD6-CF75-4180-9D0F-06C75BF9A4AA}" type="slidenum">
              <a:rPr lang="en-US" altLang="en-US"/>
              <a:pPr>
                <a:defRPr/>
              </a:pPr>
              <a:t>‹#›</a:t>
            </a:fld>
            <a:endParaRPr lang="en-US" altLang="en-US"/>
          </a:p>
        </p:txBody>
      </p:sp>
    </p:spTree>
    <p:extLst>
      <p:ext uri="{BB962C8B-B14F-4D97-AF65-F5344CB8AC3E}">
        <p14:creationId xmlns:p14="http://schemas.microsoft.com/office/powerpoint/2010/main" val="13977121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7F06E599-A516-43D4-A108-E2938F7DC743}" type="slidenum">
              <a:rPr lang="en-US" altLang="en-US"/>
              <a:pPr>
                <a:defRPr/>
              </a:pPr>
              <a:t>‹#›</a:t>
            </a:fld>
            <a:endParaRPr lang="en-US" altLang="en-US"/>
          </a:p>
        </p:txBody>
      </p:sp>
    </p:spTree>
    <p:extLst>
      <p:ext uri="{BB962C8B-B14F-4D97-AF65-F5344CB8AC3E}">
        <p14:creationId xmlns:p14="http://schemas.microsoft.com/office/powerpoint/2010/main" val="3124496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30EF452-445C-4D6B-ACE8-2A5B7BFEA73F}" type="slidenum">
              <a:rPr lang="ar-SA" altLang="en-US"/>
              <a:pPr>
                <a:defRPr/>
              </a:pPr>
              <a:t>‹#›</a:t>
            </a:fld>
            <a:endParaRPr lang="en-US" altLang="en-US"/>
          </a:p>
        </p:txBody>
      </p:sp>
    </p:spTree>
    <p:extLst>
      <p:ext uri="{BB962C8B-B14F-4D97-AF65-F5344CB8AC3E}">
        <p14:creationId xmlns:p14="http://schemas.microsoft.com/office/powerpoint/2010/main" val="3318710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C1D7612-8191-4E6B-85C8-C5598412B94E}" type="slidenum">
              <a:rPr lang="ar-SA" altLang="en-US"/>
              <a:pPr>
                <a:defRPr/>
              </a:pPr>
              <a:t>‹#›</a:t>
            </a:fld>
            <a:endParaRPr lang="en-US" altLang="en-US"/>
          </a:p>
        </p:txBody>
      </p:sp>
    </p:spTree>
    <p:extLst>
      <p:ext uri="{BB962C8B-B14F-4D97-AF65-F5344CB8AC3E}">
        <p14:creationId xmlns:p14="http://schemas.microsoft.com/office/powerpoint/2010/main" val="1893452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B03082-4534-4883-A100-5EAEACE4E9C8}" type="slidenum">
              <a:rPr lang="ar-SA" altLang="en-US"/>
              <a:pPr>
                <a:defRPr/>
              </a:pPr>
              <a:t>‹#›</a:t>
            </a:fld>
            <a:endParaRPr lang="en-US" altLang="en-US"/>
          </a:p>
        </p:txBody>
      </p:sp>
    </p:spTree>
    <p:extLst>
      <p:ext uri="{BB962C8B-B14F-4D97-AF65-F5344CB8AC3E}">
        <p14:creationId xmlns:p14="http://schemas.microsoft.com/office/powerpoint/2010/main" val="3183131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06C5F684-3473-457B-8972-A12C56492304}" type="slidenum">
              <a:rPr lang="ar-SA" altLang="en-US"/>
              <a:pPr>
                <a:defRPr/>
              </a:pPr>
              <a:t>‹#›</a:t>
            </a:fld>
            <a:endParaRPr lang="en-US" altLang="en-US"/>
          </a:p>
        </p:txBody>
      </p:sp>
    </p:spTree>
    <p:extLst>
      <p:ext uri="{BB962C8B-B14F-4D97-AF65-F5344CB8AC3E}">
        <p14:creationId xmlns:p14="http://schemas.microsoft.com/office/powerpoint/2010/main" val="2722046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07D41F8F-588D-4CF1-9233-982EDDD5BF57}" type="slidenum">
              <a:rPr lang="ar-SA" altLang="en-US"/>
              <a:pPr>
                <a:defRPr/>
              </a:pPr>
              <a:t>‹#›</a:t>
            </a:fld>
            <a:endParaRPr lang="en-US" altLang="en-US"/>
          </a:p>
        </p:txBody>
      </p:sp>
    </p:spTree>
    <p:extLst>
      <p:ext uri="{BB962C8B-B14F-4D97-AF65-F5344CB8AC3E}">
        <p14:creationId xmlns:p14="http://schemas.microsoft.com/office/powerpoint/2010/main" val="2242321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69668E5-A170-42B5-9FB6-AE84464E1ECC}" type="slidenum">
              <a:rPr lang="ar-SA" altLang="en-US"/>
              <a:pPr>
                <a:defRPr/>
              </a:pPr>
              <a:t>‹#›</a:t>
            </a:fld>
            <a:endParaRPr lang="en-US" altLang="en-US"/>
          </a:p>
        </p:txBody>
      </p:sp>
    </p:spTree>
    <p:extLst>
      <p:ext uri="{BB962C8B-B14F-4D97-AF65-F5344CB8AC3E}">
        <p14:creationId xmlns:p14="http://schemas.microsoft.com/office/powerpoint/2010/main" val="1969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85ECBE95-F0BB-4E1A-A948-901578ABC634}" type="slidenum">
              <a:rPr lang="ar-SA" altLang="en-US"/>
              <a:pPr>
                <a:defRPr/>
              </a:pPr>
              <a:t>‹#›</a:t>
            </a:fld>
            <a:endParaRPr lang="en-US" altLang="en-US"/>
          </a:p>
        </p:txBody>
      </p:sp>
    </p:spTree>
    <p:extLst>
      <p:ext uri="{BB962C8B-B14F-4D97-AF65-F5344CB8AC3E}">
        <p14:creationId xmlns:p14="http://schemas.microsoft.com/office/powerpoint/2010/main" val="307386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B5DA8E5-9E42-428D-8B31-9B5F8139E733}" type="slidenum">
              <a:rPr lang="ar-SA" altLang="en-US"/>
              <a:pPr>
                <a:defRPr/>
              </a:pPr>
              <a:t>‹#›</a:t>
            </a:fld>
            <a:endParaRPr lang="en-US" altLang="en-US"/>
          </a:p>
        </p:txBody>
      </p:sp>
    </p:spTree>
    <p:extLst>
      <p:ext uri="{BB962C8B-B14F-4D97-AF65-F5344CB8AC3E}">
        <p14:creationId xmlns:p14="http://schemas.microsoft.com/office/powerpoint/2010/main" val="303565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a:defRPr/>
            </a:pPr>
            <a:fld id="{790510AF-BE9A-4546-8A0F-D7DBD5BA486B}" type="slidenum">
              <a:rPr lang="ar-SA"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811" r:id="rId12"/>
    <p:sldLayoutId id="2147483834" r:id="rId13"/>
  </p:sldLayoutIdLst>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1125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Dsc00392"/>
          <p:cNvPicPr>
            <a:picLocks noChangeAspect="1" noChangeArrowheads="1"/>
          </p:cNvPicPr>
          <p:nvPr/>
        </p:nvPicPr>
        <p:blipFill>
          <a:blip r:embed="rId3">
            <a:clrChange>
              <a:clrFrom>
                <a:srgbClr val="FFFFFF"/>
              </a:clrFrom>
              <a:clrTo>
                <a:srgbClr val="FFFFFF">
                  <a:alpha val="0"/>
                </a:srgbClr>
              </a:clrTo>
            </a:clrChange>
            <a:lum bright="68000" contrast="-2000"/>
            <a:extLst>
              <a:ext uri="{28A0092B-C50C-407E-A947-70E740481C1C}">
                <a14:useLocalDpi xmlns:a14="http://schemas.microsoft.com/office/drawing/2010/main" val="0"/>
              </a:ext>
            </a:extLst>
          </a:blip>
          <a:srcRect/>
          <a:stretch>
            <a:fillRect/>
          </a:stretch>
        </p:blipFill>
        <p:spPr bwMode="auto">
          <a:xfrm>
            <a:off x="0" y="2362200"/>
            <a:ext cx="3541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lazba_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434"/>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92385" y="990243"/>
            <a:ext cx="487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1800" b="1" dirty="0">
                <a:solidFill>
                  <a:srgbClr val="0033CC"/>
                </a:solidFill>
              </a:rPr>
              <a:t>المملكة العربية السعودية</a:t>
            </a:r>
          </a:p>
          <a:p>
            <a:pPr algn="ctr" eaLnBrk="1" hangingPunct="1">
              <a:spcBef>
                <a:spcPts val="0"/>
              </a:spcBef>
              <a:buFontTx/>
              <a:buNone/>
            </a:pPr>
            <a:r>
              <a:rPr lang="ar-SA" altLang="en-US" sz="1800" b="1" dirty="0">
                <a:solidFill>
                  <a:srgbClr val="0033CC"/>
                </a:solidFill>
              </a:rPr>
              <a:t>وزارة التعليم ـ جامعة الملك سعود</a:t>
            </a:r>
          </a:p>
          <a:p>
            <a:pPr algn="ctr" eaLnBrk="1" hangingPunct="1">
              <a:spcBef>
                <a:spcPts val="0"/>
              </a:spcBef>
              <a:buFontTx/>
              <a:buNone/>
            </a:pPr>
            <a:r>
              <a:rPr lang="ar-SA" altLang="en-US" sz="1800" b="1" dirty="0">
                <a:solidFill>
                  <a:srgbClr val="0033CC"/>
                </a:solidFill>
              </a:rPr>
              <a:t>كلية علوم الأغذية والزراعة ـ قسم وقاية النبات</a:t>
            </a:r>
            <a:endParaRPr lang="en-US" altLang="en-US" sz="1800" b="1" dirty="0">
              <a:solidFill>
                <a:srgbClr val="0033CC"/>
              </a:solidFill>
            </a:endParaRPr>
          </a:p>
        </p:txBody>
      </p:sp>
      <p:sp>
        <p:nvSpPr>
          <p:cNvPr id="4102" name="Text Box 8"/>
          <p:cNvSpPr txBox="1">
            <a:spLocks noChangeArrowheads="1"/>
          </p:cNvSpPr>
          <p:nvPr/>
        </p:nvSpPr>
        <p:spPr bwMode="auto">
          <a:xfrm>
            <a:off x="1676400" y="1982358"/>
            <a:ext cx="5486400" cy="1815882"/>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2800" b="1" dirty="0"/>
              <a:t>المحاضرات النظرية</a:t>
            </a:r>
          </a:p>
          <a:p>
            <a:pPr algn="ctr" eaLnBrk="1" hangingPunct="1">
              <a:spcBef>
                <a:spcPts val="0"/>
              </a:spcBef>
              <a:buFontTx/>
              <a:buNone/>
            </a:pPr>
            <a:r>
              <a:rPr lang="ar-SA" altLang="en-US" sz="2800" b="1" dirty="0"/>
              <a:t>لمقرر 200 وقن</a:t>
            </a:r>
          </a:p>
          <a:p>
            <a:pPr algn="ctr" eaLnBrk="1" hangingPunct="1">
              <a:spcBef>
                <a:spcPts val="0"/>
              </a:spcBef>
              <a:buFontTx/>
              <a:buNone/>
            </a:pPr>
            <a:r>
              <a:rPr lang="ar-SA" altLang="en-US" sz="2800" b="1" dirty="0"/>
              <a:t>مقدمة في وقاية النبات</a:t>
            </a:r>
          </a:p>
          <a:p>
            <a:pPr algn="ctr" eaLnBrk="1" hangingPunct="1">
              <a:spcBef>
                <a:spcPts val="0"/>
              </a:spcBef>
              <a:buFontTx/>
              <a:buNone/>
            </a:pPr>
            <a:r>
              <a:rPr lang="ar-SA" altLang="en-US" sz="2800" b="1" dirty="0"/>
              <a:t>الجزء الثاني: علم الحشرات</a:t>
            </a:r>
            <a:endParaRPr lang="en-US" altLang="en-US" sz="2800" b="1" dirty="0"/>
          </a:p>
        </p:txBody>
      </p:sp>
      <p:pic>
        <p:nvPicPr>
          <p:cNvPr id="4103" name="Picture 9" descr="شعار الجامعة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12" y="266343"/>
            <a:ext cx="1195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 descr="Parchment"/>
          <p:cNvSpPr txBox="1">
            <a:spLocks noChangeArrowheads="1"/>
          </p:cNvSpPr>
          <p:nvPr/>
        </p:nvSpPr>
        <p:spPr bwMode="auto">
          <a:xfrm>
            <a:off x="1676400" y="3878325"/>
            <a:ext cx="5464029" cy="1338828"/>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b="1" dirty="0"/>
              <a:t>إعداد </a:t>
            </a:r>
          </a:p>
          <a:p>
            <a:pPr algn="ctr" rtl="1" eaLnBrk="1" hangingPunct="1">
              <a:spcBef>
                <a:spcPct val="50000"/>
              </a:spcBef>
              <a:defRPr/>
            </a:pPr>
            <a:r>
              <a:rPr lang="ar-SA" altLang="en-US" b="1" dirty="0">
                <a:solidFill>
                  <a:srgbClr val="0033CC"/>
                </a:solidFill>
              </a:rPr>
              <a:t>أ.د. عبدالعزيز بن سعد القرني     أ.د. عبد الرحمن بن سعد الداود</a:t>
            </a: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alqarni@ksu.edu.sa</a:t>
            </a:r>
            <a:r>
              <a:rPr lang="en-US" altLang="en-US" sz="1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1200" b="1" dirty="0">
                <a:solidFill>
                  <a:srgbClr val="0033CC"/>
                </a:solidFill>
                <a:latin typeface="Times New Roman" panose="02020603050405020304" pitchFamily="18" charset="0"/>
                <a:cs typeface="Times New Roman" panose="02020603050405020304" pitchFamily="18" charset="0"/>
              </a:rPr>
              <a:t>Tel: 467- 8429</a:t>
            </a:r>
            <a:endParaRPr lang="ar-SA" altLang="en-US" sz="1200" b="1" dirty="0">
              <a:solidFill>
                <a:srgbClr val="0033CC"/>
              </a:solidFill>
              <a:latin typeface="Times New Roman" panose="02020603050405020304" pitchFamily="18" charset="0"/>
              <a:cs typeface="Times New Roman" panose="02020603050405020304" pitchFamily="18" charset="0"/>
            </a:endParaRP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aldawood@ksu.edu.sa 	Tel: 467- 8246</a:t>
            </a:r>
            <a:endParaRPr lang="ar-SA" altLang="en-US" sz="1200" b="1" dirty="0">
              <a:solidFill>
                <a:srgbClr val="0033CC"/>
              </a:solidFill>
              <a:latin typeface="Times New Roman" panose="02020603050405020304" pitchFamily="18" charset="0"/>
              <a:cs typeface="Times New Roman" panose="02020603050405020304" pitchFamily="18" charset="0"/>
            </a:endParaRPr>
          </a:p>
        </p:txBody>
      </p:sp>
      <p:pic>
        <p:nvPicPr>
          <p:cNvPr id="4105" name="Picture 14" descr="Basmalla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7700" y="150084"/>
            <a:ext cx="822332" cy="9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descr="Parchment">
            <a:extLst>
              <a:ext uri="{FF2B5EF4-FFF2-40B4-BE49-F238E27FC236}">
                <a16:creationId xmlns:a16="http://schemas.microsoft.com/office/drawing/2014/main" id="{B0843BDE-8A31-4654-B8BB-4BB507548668}"/>
              </a:ext>
            </a:extLst>
          </p:cNvPr>
          <p:cNvSpPr txBox="1">
            <a:spLocks noChangeArrowheads="1"/>
          </p:cNvSpPr>
          <p:nvPr/>
        </p:nvSpPr>
        <p:spPr bwMode="auto">
          <a:xfrm>
            <a:off x="1512814" y="5297238"/>
            <a:ext cx="5791200" cy="707886"/>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sz="4000" b="1" dirty="0">
                <a:solidFill>
                  <a:srgbClr val="0033CC"/>
                </a:solidFill>
                <a:latin typeface="Times New Roman" panose="02020603050405020304" pitchFamily="18" charset="0"/>
                <a:cs typeface="Times New Roman" panose="02020603050405020304" pitchFamily="18" charset="0"/>
              </a:rPr>
              <a:t>الاسبوع الثامن: المحاضرة الاولى</a:t>
            </a:r>
          </a:p>
        </p:txBody>
      </p:sp>
    </p:spTree>
    <p:extLst>
      <p:ext uri="{BB962C8B-B14F-4D97-AF65-F5344CB8AC3E}">
        <p14:creationId xmlns:p14="http://schemas.microsoft.com/office/powerpoint/2010/main" val="2399954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0" y="260648"/>
            <a:ext cx="8964487" cy="882352"/>
          </a:xfrm>
        </p:spPr>
        <p:txBody>
          <a:bodyPr>
            <a:normAutofit/>
          </a:bodyPr>
          <a:lstStyle/>
          <a:p>
            <a:r>
              <a:rPr lang="ar-SA" sz="4000" b="1" dirty="0">
                <a:solidFill>
                  <a:srgbClr val="7030A0"/>
                </a:solidFill>
              </a:rPr>
              <a:t>التطور في الحشرات</a:t>
            </a:r>
            <a:endParaRPr lang="en-US" sz="4000" b="1" dirty="0">
              <a:solidFill>
                <a:srgbClr val="7030A0"/>
              </a:solidFill>
            </a:endParaRPr>
          </a:p>
        </p:txBody>
      </p:sp>
      <p:sp>
        <p:nvSpPr>
          <p:cNvPr id="9" name="Text Box 8"/>
          <p:cNvSpPr txBox="1">
            <a:spLocks noChangeArrowheads="1"/>
          </p:cNvSpPr>
          <p:nvPr/>
        </p:nvSpPr>
        <p:spPr bwMode="auto">
          <a:xfrm>
            <a:off x="1472926" y="1288841"/>
            <a:ext cx="6447599" cy="400110"/>
          </a:xfrm>
          <a:prstGeom prst="rect">
            <a:avLst/>
          </a:prstGeom>
          <a:noFill/>
          <a:ln w="9525">
            <a:noFill/>
            <a:miter lim="800000"/>
            <a:headEnd/>
            <a:tailEnd/>
          </a:ln>
          <a:effectLst/>
        </p:spPr>
        <p:txBody>
          <a:bodyPr wrap="none">
            <a:spAutoFit/>
          </a:bodyPr>
          <a:lstStyle/>
          <a:p>
            <a:pPr algn="l" rtl="1"/>
            <a:r>
              <a:rPr lang="ar-SA" sz="2000" b="1" dirty="0">
                <a:solidFill>
                  <a:srgbClr val="0070C0"/>
                </a:solidFill>
              </a:rPr>
              <a:t>مثال آخر للتطور الكامل: بيضة ----</a:t>
            </a:r>
            <a:r>
              <a:rPr lang="en-US" sz="2000" b="1" dirty="0">
                <a:solidFill>
                  <a:srgbClr val="0070C0"/>
                </a:solidFill>
              </a:rPr>
              <a:t> &lt;</a:t>
            </a:r>
            <a:r>
              <a:rPr lang="ar-SA" sz="2000" b="1" dirty="0">
                <a:solidFill>
                  <a:srgbClr val="0070C0"/>
                </a:solidFill>
              </a:rPr>
              <a:t>يرقة ----</a:t>
            </a:r>
            <a:r>
              <a:rPr lang="en-US" sz="2000" b="1" dirty="0">
                <a:solidFill>
                  <a:srgbClr val="0070C0"/>
                </a:solidFill>
              </a:rPr>
              <a:t>&lt;</a:t>
            </a:r>
            <a:r>
              <a:rPr lang="ar-SA" sz="2000" b="1" dirty="0">
                <a:solidFill>
                  <a:srgbClr val="0070C0"/>
                </a:solidFill>
              </a:rPr>
              <a:t> عذراء ----</a:t>
            </a:r>
            <a:r>
              <a:rPr lang="en-US" sz="2000" b="1" dirty="0">
                <a:solidFill>
                  <a:srgbClr val="0070C0"/>
                </a:solidFill>
              </a:rPr>
              <a:t>&lt;</a:t>
            </a:r>
            <a:r>
              <a:rPr lang="ar-SA" sz="2000" b="1" dirty="0">
                <a:solidFill>
                  <a:srgbClr val="0070C0"/>
                </a:solidFill>
              </a:rPr>
              <a:t> حشرة كاملة</a:t>
            </a:r>
            <a:endParaRPr lang="en-US" sz="2000" b="1" dirty="0">
              <a:solidFill>
                <a:srgbClr val="0070C0"/>
              </a:solidFill>
            </a:endParaRPr>
          </a:p>
        </p:txBody>
      </p:sp>
      <p:pic>
        <p:nvPicPr>
          <p:cNvPr id="6148" name="Picture 4" descr="albina | Bee life cycle, Life cycles, Honey bee life 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043607" y="1668760"/>
            <a:ext cx="7560839" cy="335280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4"/>
          <p:cNvSpPr txBox="1">
            <a:spLocks noChangeArrowheads="1"/>
          </p:cNvSpPr>
          <p:nvPr/>
        </p:nvSpPr>
        <p:spPr bwMode="auto">
          <a:xfrm>
            <a:off x="6772785" y="4680765"/>
            <a:ext cx="1327608"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ar-SA" sz="2000" b="1" dirty="0">
                <a:solidFill>
                  <a:schemeClr val="bg2">
                    <a:lumMod val="10000"/>
                  </a:schemeClr>
                </a:solidFill>
              </a:rPr>
              <a:t>بيض</a:t>
            </a:r>
            <a:r>
              <a:rPr lang="en-GB" sz="2000" b="1" dirty="0">
                <a:solidFill>
                  <a:schemeClr val="bg2">
                    <a:lumMod val="10000"/>
                  </a:schemeClr>
                </a:solidFill>
              </a:rPr>
              <a:t> </a:t>
            </a:r>
            <a:r>
              <a:rPr lang="ar-SA" sz="2000" b="1" dirty="0">
                <a:solidFill>
                  <a:schemeClr val="bg2">
                    <a:lumMod val="10000"/>
                  </a:schemeClr>
                </a:solidFill>
              </a:rPr>
              <a:t>(3 ايام)</a:t>
            </a:r>
            <a:endParaRPr lang="en-US" sz="2000" b="1" dirty="0">
              <a:solidFill>
                <a:schemeClr val="bg2">
                  <a:lumMod val="10000"/>
                </a:schemeClr>
              </a:solidFill>
            </a:endParaRPr>
          </a:p>
        </p:txBody>
      </p:sp>
      <p:sp>
        <p:nvSpPr>
          <p:cNvPr id="13" name="Text Box 15"/>
          <p:cNvSpPr txBox="1">
            <a:spLocks noChangeArrowheads="1"/>
          </p:cNvSpPr>
          <p:nvPr/>
        </p:nvSpPr>
        <p:spPr bwMode="auto">
          <a:xfrm>
            <a:off x="5125186" y="4659702"/>
            <a:ext cx="1281120"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ar-SA" sz="2000" b="1" dirty="0">
                <a:solidFill>
                  <a:schemeClr val="bg2">
                    <a:lumMod val="10000"/>
                  </a:schemeClr>
                </a:solidFill>
              </a:rPr>
              <a:t>يرقة (5 أيام)</a:t>
            </a:r>
            <a:endParaRPr lang="en-US" sz="2000" b="1" dirty="0">
              <a:solidFill>
                <a:schemeClr val="bg2">
                  <a:lumMod val="10000"/>
                </a:schemeClr>
              </a:solidFill>
            </a:endParaRPr>
          </a:p>
        </p:txBody>
      </p:sp>
      <p:sp>
        <p:nvSpPr>
          <p:cNvPr id="15" name="Text Box 17"/>
          <p:cNvSpPr txBox="1">
            <a:spLocks noChangeArrowheads="1"/>
          </p:cNvSpPr>
          <p:nvPr/>
        </p:nvSpPr>
        <p:spPr bwMode="auto">
          <a:xfrm>
            <a:off x="2483060" y="4680765"/>
            <a:ext cx="569912" cy="396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ar-SA" sz="2000" b="1" dirty="0">
                <a:solidFill>
                  <a:schemeClr val="bg2">
                    <a:lumMod val="10000"/>
                  </a:schemeClr>
                </a:solidFill>
              </a:rPr>
              <a:t>بالغة</a:t>
            </a:r>
            <a:endParaRPr lang="en-US" sz="2000" b="1" dirty="0">
              <a:solidFill>
                <a:schemeClr val="bg2">
                  <a:lumMod val="10000"/>
                </a:schemeClr>
              </a:solidFill>
            </a:endParaRPr>
          </a:p>
        </p:txBody>
      </p:sp>
      <p:sp>
        <p:nvSpPr>
          <p:cNvPr id="16" name="Text Box 16"/>
          <p:cNvSpPr txBox="1">
            <a:spLocks noChangeArrowheads="1"/>
          </p:cNvSpPr>
          <p:nvPr/>
        </p:nvSpPr>
        <p:spPr bwMode="auto">
          <a:xfrm>
            <a:off x="3459123" y="4659702"/>
            <a:ext cx="1431803" cy="40011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ar-SA" sz="2000" b="1" dirty="0">
                <a:solidFill>
                  <a:schemeClr val="bg2">
                    <a:lumMod val="10000"/>
                  </a:schemeClr>
                </a:solidFill>
              </a:rPr>
              <a:t>عذراء (8 ايام)</a:t>
            </a:r>
            <a:endParaRPr lang="en-US" sz="2000" b="1" dirty="0">
              <a:solidFill>
                <a:schemeClr val="bg2">
                  <a:lumMod val="10000"/>
                </a:schemeClr>
              </a:solidFill>
            </a:endParaRPr>
          </a:p>
        </p:txBody>
      </p:sp>
      <p:sp>
        <p:nvSpPr>
          <p:cNvPr id="6" name="TextBox 5"/>
          <p:cNvSpPr txBox="1"/>
          <p:nvPr/>
        </p:nvSpPr>
        <p:spPr>
          <a:xfrm>
            <a:off x="3778659" y="5482098"/>
            <a:ext cx="1752403" cy="646331"/>
          </a:xfrm>
          <a:prstGeom prst="rect">
            <a:avLst/>
          </a:prstGeom>
          <a:noFill/>
        </p:spPr>
        <p:txBody>
          <a:bodyPr wrap="none" rtlCol="0">
            <a:spAutoFit/>
          </a:bodyPr>
          <a:lstStyle/>
          <a:p>
            <a:r>
              <a:rPr lang="ar-SA" sz="3600" b="1" dirty="0">
                <a:solidFill>
                  <a:srgbClr val="0033CC"/>
                </a:solidFill>
              </a:rPr>
              <a:t>نحل العسل</a:t>
            </a:r>
            <a:endParaRPr lang="en-US" sz="3600" b="1" dirty="0">
              <a:solidFill>
                <a:srgbClr val="0033CC"/>
              </a:solidFill>
            </a:endParaRPr>
          </a:p>
        </p:txBody>
      </p:sp>
      <p:sp>
        <p:nvSpPr>
          <p:cNvPr id="10" name="Text Box 15">
            <a:extLst>
              <a:ext uri="{FF2B5EF4-FFF2-40B4-BE49-F238E27FC236}">
                <a16:creationId xmlns:a16="http://schemas.microsoft.com/office/drawing/2014/main" id="{2763FD1F-0FA0-4988-9E6A-EFC2BB1C3730}"/>
              </a:ext>
            </a:extLst>
          </p:cNvPr>
          <p:cNvSpPr txBox="1">
            <a:spLocks noChangeArrowheads="1"/>
          </p:cNvSpPr>
          <p:nvPr/>
        </p:nvSpPr>
        <p:spPr bwMode="auto">
          <a:xfrm>
            <a:off x="4932040" y="1720782"/>
            <a:ext cx="3456383" cy="39687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wrap="square">
            <a:spAutoFit/>
          </a:bodyPr>
          <a:lstStyle/>
          <a:p>
            <a:endParaRPr lang="en-US" sz="2000" b="1" dirty="0">
              <a:solidFill>
                <a:schemeClr val="bg2">
                  <a:lumMod val="10000"/>
                </a:schemeClr>
              </a:solidFill>
            </a:endParaRPr>
          </a:p>
        </p:txBody>
      </p:sp>
    </p:spTree>
    <p:extLst>
      <p:ext uri="{BB962C8B-B14F-4D97-AF65-F5344CB8AC3E}">
        <p14:creationId xmlns:p14="http://schemas.microsoft.com/office/powerpoint/2010/main" val="239510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70" name="Rectangle 18"/>
          <p:cNvSpPr>
            <a:spLocks noGrp="1" noChangeArrowheads="1"/>
          </p:cNvSpPr>
          <p:nvPr>
            <p:ph type="title" sz="quarter"/>
          </p:nvPr>
        </p:nvSpPr>
        <p:spPr>
          <a:xfrm>
            <a:off x="5116726" y="548680"/>
            <a:ext cx="2231385" cy="532358"/>
          </a:xfrm>
        </p:spPr>
        <p:txBody>
          <a:bodyPr>
            <a:normAutofit fontScale="90000"/>
          </a:bodyPr>
          <a:lstStyle/>
          <a:p>
            <a:pPr algn="r"/>
            <a:r>
              <a:rPr lang="ar-SA" sz="2800" b="1" dirty="0">
                <a:solidFill>
                  <a:srgbClr val="0033CC"/>
                </a:solidFill>
              </a:rPr>
              <a:t>التكاثر في الحشرات</a:t>
            </a:r>
            <a:endParaRPr lang="en-US" sz="2800" b="1" dirty="0">
              <a:solidFill>
                <a:srgbClr val="0033CC"/>
              </a:solidFill>
            </a:endParaRPr>
          </a:p>
        </p:txBody>
      </p:sp>
      <p:sp>
        <p:nvSpPr>
          <p:cNvPr id="23575" name="Text Box 23"/>
          <p:cNvSpPr txBox="1">
            <a:spLocks noChangeArrowheads="1"/>
          </p:cNvSpPr>
          <p:nvPr/>
        </p:nvSpPr>
        <p:spPr bwMode="auto">
          <a:xfrm>
            <a:off x="3643259" y="1784047"/>
            <a:ext cx="5475341" cy="3139321"/>
          </a:xfrm>
          <a:prstGeom prst="rect">
            <a:avLst/>
          </a:prstGeom>
          <a:noFill/>
          <a:ln w="9525">
            <a:noFill/>
            <a:miter lim="800000"/>
            <a:headEnd/>
            <a:tailEnd/>
          </a:ln>
          <a:effectLst/>
        </p:spPr>
        <p:txBody>
          <a:bodyPr wrap="square">
            <a:spAutoFit/>
          </a:bodyPr>
          <a:lstStyle/>
          <a:p>
            <a:pPr algn="r"/>
            <a:r>
              <a:rPr lang="ar-SA" b="1" u="sng" dirty="0">
                <a:solidFill>
                  <a:srgbClr val="7030A0"/>
                </a:solidFill>
              </a:rPr>
              <a:t>ولإتمام عملية التزاوج في الحشرات ينجذب كل جنس للآخر عن طريق:</a:t>
            </a:r>
          </a:p>
          <a:p>
            <a:pPr algn="r"/>
            <a:endParaRPr lang="en-GB" b="1" dirty="0">
              <a:solidFill>
                <a:srgbClr val="7030A0"/>
              </a:solidFill>
              <a:effectLst>
                <a:outerShdw blurRad="38100" dist="38100" dir="2700000" algn="tl">
                  <a:srgbClr val="000000">
                    <a:alpha val="43137"/>
                  </a:srgbClr>
                </a:outerShdw>
              </a:effectLst>
            </a:endParaRPr>
          </a:p>
          <a:p>
            <a:pPr algn="r"/>
            <a:r>
              <a:rPr lang="ar-SA" b="1" dirty="0">
                <a:solidFill>
                  <a:srgbClr val="7030A0"/>
                </a:solidFill>
                <a:effectLst>
                  <a:outerShdw blurRad="38100" dist="38100" dir="2700000" algn="tl">
                    <a:srgbClr val="000000">
                      <a:alpha val="43137"/>
                    </a:srgbClr>
                  </a:outerShdw>
                </a:effectLst>
              </a:rPr>
              <a:t>الضوء: كما في إناث بعض الخنافس</a:t>
            </a:r>
          </a:p>
          <a:p>
            <a:pPr algn="r"/>
            <a:endParaRPr lang="ar-SA" b="1" dirty="0">
              <a:solidFill>
                <a:srgbClr val="7030A0"/>
              </a:solidFill>
              <a:effectLst>
                <a:outerShdw blurRad="38100" dist="38100" dir="2700000" algn="tl">
                  <a:srgbClr val="000000">
                    <a:alpha val="43137"/>
                  </a:srgbClr>
                </a:outerShdw>
              </a:effectLst>
            </a:endParaRPr>
          </a:p>
          <a:p>
            <a:pPr algn="r"/>
            <a:r>
              <a:rPr lang="ar-SA" b="1" dirty="0">
                <a:solidFill>
                  <a:srgbClr val="7030A0"/>
                </a:solidFill>
                <a:effectLst>
                  <a:outerShdw blurRad="38100" dist="38100" dir="2700000" algn="tl">
                    <a:srgbClr val="000000">
                      <a:alpha val="43137"/>
                    </a:srgbClr>
                  </a:outerShdw>
                </a:effectLst>
              </a:rPr>
              <a:t>الألوان: كما في إناث أبي دقيقات</a:t>
            </a:r>
          </a:p>
          <a:p>
            <a:pPr algn="r"/>
            <a:endParaRPr lang="ar-SA" b="1" dirty="0">
              <a:solidFill>
                <a:srgbClr val="7030A0"/>
              </a:solidFill>
              <a:effectLst>
                <a:outerShdw blurRad="38100" dist="38100" dir="2700000" algn="tl">
                  <a:srgbClr val="000000">
                    <a:alpha val="43137"/>
                  </a:srgbClr>
                </a:outerShdw>
              </a:effectLst>
            </a:endParaRPr>
          </a:p>
          <a:p>
            <a:pPr algn="r"/>
            <a:r>
              <a:rPr lang="ar-SA" b="1" dirty="0">
                <a:solidFill>
                  <a:srgbClr val="7030A0"/>
                </a:solidFill>
                <a:effectLst>
                  <a:outerShdw blurRad="38100" dist="38100" dir="2700000" algn="tl">
                    <a:srgbClr val="000000">
                      <a:alpha val="43137"/>
                    </a:srgbClr>
                  </a:outerShdw>
                </a:effectLst>
              </a:rPr>
              <a:t>الأصوات: كما في ذكور البعوض  </a:t>
            </a:r>
          </a:p>
          <a:p>
            <a:pPr algn="r"/>
            <a:r>
              <a:rPr lang="en-US" b="1" dirty="0">
                <a:solidFill>
                  <a:srgbClr val="7030A0"/>
                </a:solidFill>
                <a:effectLst>
                  <a:outerShdw blurRad="38100" dist="38100" dir="2700000" algn="tl">
                    <a:srgbClr val="000000">
                      <a:alpha val="43137"/>
                    </a:srgbClr>
                  </a:outerShdw>
                </a:effectLst>
              </a:rPr>
              <a:t> </a:t>
            </a:r>
            <a:endParaRPr lang="ar-SA" b="1" dirty="0">
              <a:solidFill>
                <a:srgbClr val="7030A0"/>
              </a:solidFill>
              <a:effectLst>
                <a:outerShdw blurRad="38100" dist="38100" dir="2700000" algn="tl">
                  <a:srgbClr val="000000">
                    <a:alpha val="43137"/>
                  </a:srgbClr>
                </a:outerShdw>
              </a:effectLst>
            </a:endParaRPr>
          </a:p>
          <a:p>
            <a:pPr algn="r"/>
            <a:r>
              <a:rPr lang="ar-SA" b="1" dirty="0">
                <a:solidFill>
                  <a:srgbClr val="7030A0"/>
                </a:solidFill>
                <a:effectLst>
                  <a:outerShdw blurRad="38100" dist="38100" dir="2700000" algn="tl">
                    <a:srgbClr val="000000">
                      <a:alpha val="43137"/>
                    </a:srgbClr>
                  </a:outerShdw>
                </a:effectLst>
              </a:rPr>
              <a:t>الفيرومونات: كما في إناث الفراشات</a:t>
            </a:r>
            <a:r>
              <a:rPr lang="en-GB" b="1" dirty="0">
                <a:solidFill>
                  <a:srgbClr val="7030A0"/>
                </a:solidFill>
                <a:effectLst>
                  <a:outerShdw blurRad="38100" dist="38100" dir="2700000" algn="tl">
                    <a:srgbClr val="000000">
                      <a:alpha val="43137"/>
                    </a:srgbClr>
                  </a:outerShdw>
                </a:effectLst>
              </a:rPr>
              <a:t> </a:t>
            </a:r>
            <a:r>
              <a:rPr lang="ar-SA" b="1" dirty="0">
                <a:solidFill>
                  <a:srgbClr val="7030A0"/>
                </a:solidFill>
                <a:effectLst>
                  <a:outerShdw blurRad="38100" dist="38100" dir="2700000" algn="tl">
                    <a:srgbClr val="000000">
                      <a:alpha val="43137"/>
                    </a:srgbClr>
                  </a:outerShdw>
                </a:effectLst>
              </a:rPr>
              <a:t>وملكات النحل</a:t>
            </a:r>
          </a:p>
          <a:p>
            <a:pPr algn="r"/>
            <a:endParaRPr lang="ar-SA" b="1" dirty="0">
              <a:solidFill>
                <a:srgbClr val="7030A0"/>
              </a:solidFill>
              <a:effectLst>
                <a:outerShdw blurRad="38100" dist="38100" dir="2700000" algn="tl">
                  <a:srgbClr val="000000">
                    <a:alpha val="43137"/>
                  </a:srgbClr>
                </a:outerShdw>
              </a:effectLst>
            </a:endParaRPr>
          </a:p>
          <a:p>
            <a:pPr algn="r"/>
            <a:endParaRPr lang="en-US" b="1" dirty="0">
              <a:solidFill>
                <a:srgbClr val="7030A0"/>
              </a:solidFill>
            </a:endParaRPr>
          </a:p>
        </p:txBody>
      </p:sp>
      <p:pic>
        <p:nvPicPr>
          <p:cNvPr id="1026" name="Picture 2" descr="NATURE: Sex, Lies And Butterflies | KPB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023" y="2780227"/>
            <a:ext cx="3461435" cy="19470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ee mating flight | Honey bee facts, Bee, Drone b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023" y="4798537"/>
            <a:ext cx="2504076" cy="17945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rtificial lights are disrupting firefly mating, putting them on the road  to extinc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023" y="377128"/>
            <a:ext cx="3476987" cy="2317991"/>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8" descr="Moths mating. : moth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Geometrid Moths mating, Eois sp. | Moth, Great artists, Mother natur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85900" y="4812392"/>
            <a:ext cx="3276003" cy="18459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50327" y="1137716"/>
            <a:ext cx="5302890" cy="707886"/>
          </a:xfrm>
          <a:prstGeom prst="rect">
            <a:avLst/>
          </a:prstGeom>
          <a:noFill/>
        </p:spPr>
        <p:txBody>
          <a:bodyPr wrap="square" rtlCol="0">
            <a:spAutoFit/>
          </a:bodyPr>
          <a:lstStyle/>
          <a:p>
            <a:pPr algn="r"/>
            <a:r>
              <a:rPr lang="ar-SA" sz="2000" b="1" dirty="0">
                <a:solidFill>
                  <a:srgbClr val="0033CC"/>
                </a:solidFill>
              </a:rPr>
              <a:t>التكاثر في الحشرات يرتبط بالسلوك الذي يتمثل في انجذاب الذكر الى الانثى (وهو الاغلب) أو العكس.</a:t>
            </a:r>
            <a:endParaRPr lang="en-US" sz="2000" b="1" dirty="0">
              <a:solidFill>
                <a:srgbClr val="0033CC"/>
              </a:solidFill>
            </a:endParaRPr>
          </a:p>
        </p:txBody>
      </p:sp>
      <p:pic>
        <p:nvPicPr>
          <p:cNvPr id="28" name="Picture 2" descr="Mosquito sex and infection: benefits and costs - BugBitte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6000" y="4818073"/>
            <a:ext cx="2735310" cy="1840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3820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E0666A0-7222-40A0-8D2A-09203CE7E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186" y="2673374"/>
            <a:ext cx="7808814" cy="2961685"/>
          </a:xfrm>
          <a:prstGeom prst="rect">
            <a:avLst/>
          </a:prstGeom>
        </p:spPr>
      </p:pic>
      <p:sp>
        <p:nvSpPr>
          <p:cNvPr id="12" name="TextBox 11"/>
          <p:cNvSpPr txBox="1"/>
          <p:nvPr/>
        </p:nvSpPr>
        <p:spPr>
          <a:xfrm>
            <a:off x="899592" y="220775"/>
            <a:ext cx="7939608" cy="400110"/>
          </a:xfrm>
          <a:prstGeom prst="rect">
            <a:avLst/>
          </a:prstGeom>
          <a:noFill/>
        </p:spPr>
        <p:txBody>
          <a:bodyPr wrap="square" rtlCol="0">
            <a:spAutoFit/>
          </a:bodyPr>
          <a:lstStyle/>
          <a:p>
            <a:pPr algn="r"/>
            <a:r>
              <a:rPr lang="ar-SA" sz="2000" b="1" dirty="0"/>
              <a:t>هناك مواد لها دور كبير في عملية التكاثر في الحشرات وهي الهورمونات والفيرومونات.</a:t>
            </a:r>
          </a:p>
        </p:txBody>
      </p:sp>
      <p:sp>
        <p:nvSpPr>
          <p:cNvPr id="14" name="TextBox 13"/>
          <p:cNvSpPr txBox="1"/>
          <p:nvPr/>
        </p:nvSpPr>
        <p:spPr>
          <a:xfrm>
            <a:off x="5644701" y="1944767"/>
            <a:ext cx="3240220" cy="369332"/>
          </a:xfrm>
          <a:prstGeom prst="rect">
            <a:avLst/>
          </a:prstGeom>
          <a:noFill/>
        </p:spPr>
        <p:txBody>
          <a:bodyPr wrap="square" rtlCol="0">
            <a:spAutoFit/>
          </a:bodyPr>
          <a:lstStyle/>
          <a:p>
            <a:pPr algn="r"/>
            <a:r>
              <a:rPr lang="ar-SA" b="1" u="sng" dirty="0"/>
              <a:t>مثال</a:t>
            </a:r>
            <a:r>
              <a:rPr lang="en-GB" b="1" u="sng" dirty="0"/>
              <a:t> </a:t>
            </a:r>
            <a:r>
              <a:rPr lang="ar-SA" b="1" u="sng" dirty="0"/>
              <a:t>: فيرمون الجنس في الفراشات</a:t>
            </a:r>
          </a:p>
        </p:txBody>
      </p:sp>
      <p:sp>
        <p:nvSpPr>
          <p:cNvPr id="15" name="TextBox 14"/>
          <p:cNvSpPr txBox="1"/>
          <p:nvPr/>
        </p:nvSpPr>
        <p:spPr>
          <a:xfrm>
            <a:off x="8173351" y="4120461"/>
            <a:ext cx="562975" cy="369332"/>
          </a:xfrm>
          <a:prstGeom prst="rect">
            <a:avLst/>
          </a:prstGeom>
          <a:noFill/>
        </p:spPr>
        <p:txBody>
          <a:bodyPr wrap="none" rtlCol="0">
            <a:spAutoFit/>
          </a:bodyPr>
          <a:lstStyle/>
          <a:p>
            <a:r>
              <a:rPr lang="ar-SA" b="1" dirty="0">
                <a:solidFill>
                  <a:srgbClr val="002060"/>
                </a:solidFill>
              </a:rPr>
              <a:t>الذكر</a:t>
            </a:r>
            <a:endParaRPr lang="en-US" b="1" dirty="0">
              <a:solidFill>
                <a:srgbClr val="002060"/>
              </a:solidFill>
            </a:endParaRPr>
          </a:p>
        </p:txBody>
      </p:sp>
      <p:sp>
        <p:nvSpPr>
          <p:cNvPr id="16" name="TextBox 15"/>
          <p:cNvSpPr txBox="1"/>
          <p:nvPr/>
        </p:nvSpPr>
        <p:spPr>
          <a:xfrm>
            <a:off x="830138" y="3551232"/>
            <a:ext cx="606256" cy="369332"/>
          </a:xfrm>
          <a:prstGeom prst="rect">
            <a:avLst/>
          </a:prstGeom>
          <a:noFill/>
        </p:spPr>
        <p:txBody>
          <a:bodyPr wrap="none" rtlCol="0">
            <a:spAutoFit/>
          </a:bodyPr>
          <a:lstStyle/>
          <a:p>
            <a:r>
              <a:rPr lang="ar-SA" b="1" dirty="0">
                <a:solidFill>
                  <a:srgbClr val="002060"/>
                </a:solidFill>
              </a:rPr>
              <a:t>الانثى</a:t>
            </a:r>
            <a:endParaRPr lang="en-US" b="1" dirty="0">
              <a:solidFill>
                <a:srgbClr val="002060"/>
              </a:solidFill>
            </a:endParaRPr>
          </a:p>
        </p:txBody>
      </p:sp>
      <p:sp>
        <p:nvSpPr>
          <p:cNvPr id="17" name="TextBox 16"/>
          <p:cNvSpPr txBox="1"/>
          <p:nvPr/>
        </p:nvSpPr>
        <p:spPr>
          <a:xfrm>
            <a:off x="497608" y="4407965"/>
            <a:ext cx="3141785" cy="584775"/>
          </a:xfrm>
          <a:prstGeom prst="rect">
            <a:avLst/>
          </a:prstGeom>
          <a:noFill/>
        </p:spPr>
        <p:txBody>
          <a:bodyPr wrap="square" rtlCol="0">
            <a:spAutoFit/>
          </a:bodyPr>
          <a:lstStyle/>
          <a:p>
            <a:pPr algn="r"/>
            <a:r>
              <a:rPr lang="ar-SA" sz="1600" b="1" dirty="0">
                <a:solidFill>
                  <a:srgbClr val="002060"/>
                </a:solidFill>
              </a:rPr>
              <a:t>مصدر الفيرومون: غدة مفرزة لفيرومون الجنس في نهاية بطن الانثى</a:t>
            </a:r>
            <a:endParaRPr lang="en-US" sz="1600" b="1" dirty="0">
              <a:solidFill>
                <a:srgbClr val="002060"/>
              </a:solidFill>
            </a:endParaRPr>
          </a:p>
        </p:txBody>
      </p:sp>
      <p:cxnSp>
        <p:nvCxnSpPr>
          <p:cNvPr id="18" name="Straight Arrow Connector 17"/>
          <p:cNvCxnSpPr>
            <a:cxnSpLocks/>
          </p:cNvCxnSpPr>
          <p:nvPr/>
        </p:nvCxnSpPr>
        <p:spPr>
          <a:xfrm>
            <a:off x="2624672" y="4067627"/>
            <a:ext cx="481321" cy="257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2572593" y="4067627"/>
            <a:ext cx="634416" cy="20247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cxnSpLocks/>
          </p:cNvCxnSpPr>
          <p:nvPr/>
        </p:nvCxnSpPr>
        <p:spPr>
          <a:xfrm>
            <a:off x="2572593" y="4067627"/>
            <a:ext cx="463404" cy="26575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p:cNvCxnSpPr>
          <p:nvPr/>
        </p:nvCxnSpPr>
        <p:spPr>
          <a:xfrm>
            <a:off x="2572593" y="4067627"/>
            <a:ext cx="317208" cy="33543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858798" y="3176379"/>
            <a:ext cx="2708736" cy="830997"/>
          </a:xfrm>
          <a:prstGeom prst="rect">
            <a:avLst/>
          </a:prstGeom>
          <a:noFill/>
        </p:spPr>
        <p:txBody>
          <a:bodyPr wrap="square" rtlCol="0">
            <a:spAutoFit/>
          </a:bodyPr>
          <a:lstStyle/>
          <a:p>
            <a:pPr algn="r"/>
            <a:r>
              <a:rPr lang="ar-SA" sz="1600" b="1" dirty="0">
                <a:solidFill>
                  <a:srgbClr val="002060"/>
                </a:solidFill>
              </a:rPr>
              <a:t>المستقبلات الشمية على قرون الاستشعار في الذكر تستقبل جزيئات الفيرومون الصادر من الانثى</a:t>
            </a:r>
            <a:endParaRPr lang="en-US" sz="1600" b="1" dirty="0">
              <a:solidFill>
                <a:srgbClr val="002060"/>
              </a:solidFill>
            </a:endParaRPr>
          </a:p>
        </p:txBody>
      </p:sp>
      <p:sp>
        <p:nvSpPr>
          <p:cNvPr id="24" name="TextBox 23"/>
          <p:cNvSpPr txBox="1"/>
          <p:nvPr/>
        </p:nvSpPr>
        <p:spPr>
          <a:xfrm>
            <a:off x="213187" y="2249401"/>
            <a:ext cx="8695337" cy="646331"/>
          </a:xfrm>
          <a:prstGeom prst="rect">
            <a:avLst/>
          </a:prstGeom>
          <a:noFill/>
        </p:spPr>
        <p:txBody>
          <a:bodyPr wrap="square" rtlCol="0">
            <a:spAutoFit/>
          </a:bodyPr>
          <a:lstStyle/>
          <a:p>
            <a:pPr algn="r"/>
            <a:r>
              <a:rPr lang="ar-SA" b="1" dirty="0">
                <a:solidFill>
                  <a:srgbClr val="0033CC"/>
                </a:solidFill>
              </a:rPr>
              <a:t>يتم تصنيع فيرومون الجنس بتأثير من هرمون يسمى هرمون تصنيع الفيرومونات على غدة متخصصة التي تفرز فيرومون الجنس.</a:t>
            </a:r>
            <a:endParaRPr lang="en-US" b="1" dirty="0">
              <a:solidFill>
                <a:srgbClr val="0033CC"/>
              </a:solidFill>
            </a:endParaRPr>
          </a:p>
        </p:txBody>
      </p:sp>
      <p:sp>
        <p:nvSpPr>
          <p:cNvPr id="26" name="TextBox 25"/>
          <p:cNvSpPr txBox="1"/>
          <p:nvPr/>
        </p:nvSpPr>
        <p:spPr>
          <a:xfrm>
            <a:off x="241410" y="578328"/>
            <a:ext cx="8638893" cy="646331"/>
          </a:xfrm>
          <a:prstGeom prst="rect">
            <a:avLst/>
          </a:prstGeom>
          <a:noFill/>
        </p:spPr>
        <p:txBody>
          <a:bodyPr wrap="square" rtlCol="0">
            <a:spAutoFit/>
          </a:bodyPr>
          <a:lstStyle/>
          <a:p>
            <a:pPr algn="r"/>
            <a:r>
              <a:rPr lang="ar-SA" b="1" dirty="0">
                <a:solidFill>
                  <a:srgbClr val="0033CC"/>
                </a:solidFill>
              </a:rPr>
              <a:t>1- الهرمونات: مواد كيميائية تفرز من الجهاز العصبي مباشرة في سائل الجسم الذي يحملها مباشرة الى الأعضاء والانسجة والغدد لتؤدي وظائفها.</a:t>
            </a:r>
            <a:endParaRPr lang="en-US" b="1" dirty="0">
              <a:solidFill>
                <a:srgbClr val="0033CC"/>
              </a:solidFill>
            </a:endParaRPr>
          </a:p>
        </p:txBody>
      </p:sp>
      <p:sp>
        <p:nvSpPr>
          <p:cNvPr id="27" name="Down Arrow 26"/>
          <p:cNvSpPr/>
          <p:nvPr/>
        </p:nvSpPr>
        <p:spPr>
          <a:xfrm rot="5400000">
            <a:off x="6070316" y="3799120"/>
            <a:ext cx="1063055" cy="4961104"/>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8" name="TextBox 27"/>
          <p:cNvSpPr txBox="1"/>
          <p:nvPr/>
        </p:nvSpPr>
        <p:spPr>
          <a:xfrm>
            <a:off x="3534614" y="5999736"/>
            <a:ext cx="5562095" cy="584775"/>
          </a:xfrm>
          <a:prstGeom prst="rect">
            <a:avLst/>
          </a:prstGeom>
          <a:noFill/>
        </p:spPr>
        <p:txBody>
          <a:bodyPr wrap="square" rtlCol="0">
            <a:spAutoFit/>
          </a:bodyPr>
          <a:lstStyle/>
          <a:p>
            <a:r>
              <a:rPr lang="ar-SA" sz="1600" b="1" dirty="0"/>
              <a:t>هرمون داخل الجسم ينشط تصنيع فيرومون الجنس في غدة متخصصة</a:t>
            </a:r>
          </a:p>
          <a:p>
            <a:r>
              <a:rPr lang="ar-SA" sz="1600" b="1" dirty="0"/>
              <a:t>                     ليتم إفرازه خارج الجسم لجذب الذكور </a:t>
            </a:r>
            <a:endParaRPr lang="en-US" sz="1600" b="1" dirty="0"/>
          </a:p>
        </p:txBody>
      </p:sp>
      <p:sp>
        <p:nvSpPr>
          <p:cNvPr id="31" name="Down Arrow 30"/>
          <p:cNvSpPr/>
          <p:nvPr/>
        </p:nvSpPr>
        <p:spPr>
          <a:xfrm rot="5400000">
            <a:off x="1565241" y="5570783"/>
            <a:ext cx="889635" cy="1490789"/>
          </a:xfrm>
          <a:prstGeom prst="downArrow">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p:cNvSpPr txBox="1"/>
          <p:nvPr/>
        </p:nvSpPr>
        <p:spPr>
          <a:xfrm>
            <a:off x="1328825" y="6111016"/>
            <a:ext cx="1470274" cy="369332"/>
          </a:xfrm>
          <a:prstGeom prst="rect">
            <a:avLst/>
          </a:prstGeom>
          <a:noFill/>
        </p:spPr>
        <p:txBody>
          <a:bodyPr wrap="none" rtlCol="0">
            <a:spAutoFit/>
          </a:bodyPr>
          <a:lstStyle/>
          <a:p>
            <a:r>
              <a:rPr lang="ar-SA" b="1" dirty="0"/>
              <a:t>فيرومون الجنس </a:t>
            </a:r>
            <a:endParaRPr lang="en-US" b="1" dirty="0"/>
          </a:p>
        </p:txBody>
      </p:sp>
      <p:cxnSp>
        <p:nvCxnSpPr>
          <p:cNvPr id="34" name="Straight Connector 33"/>
          <p:cNvCxnSpPr>
            <a:cxnSpLocks/>
          </p:cNvCxnSpPr>
          <p:nvPr/>
        </p:nvCxnSpPr>
        <p:spPr>
          <a:xfrm>
            <a:off x="2839263" y="5186644"/>
            <a:ext cx="0" cy="1604446"/>
          </a:xfrm>
          <a:prstGeom prst="line">
            <a:avLst/>
          </a:prstGeom>
          <a:ln w="571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2810158" y="5270460"/>
            <a:ext cx="1050288" cy="369332"/>
          </a:xfrm>
          <a:prstGeom prst="rect">
            <a:avLst/>
          </a:prstGeom>
          <a:noFill/>
        </p:spPr>
        <p:txBody>
          <a:bodyPr wrap="none" rtlCol="0">
            <a:spAutoFit/>
          </a:bodyPr>
          <a:lstStyle/>
          <a:p>
            <a:r>
              <a:rPr lang="ar-SA" b="1" dirty="0"/>
              <a:t>داخل الجسم</a:t>
            </a:r>
            <a:endParaRPr lang="en-US" b="1" dirty="0"/>
          </a:p>
        </p:txBody>
      </p:sp>
      <p:sp>
        <p:nvSpPr>
          <p:cNvPr id="36" name="TextBox 35"/>
          <p:cNvSpPr txBox="1"/>
          <p:nvPr/>
        </p:nvSpPr>
        <p:spPr>
          <a:xfrm>
            <a:off x="1733223" y="5292410"/>
            <a:ext cx="1104790" cy="369332"/>
          </a:xfrm>
          <a:prstGeom prst="rect">
            <a:avLst/>
          </a:prstGeom>
          <a:noFill/>
        </p:spPr>
        <p:txBody>
          <a:bodyPr wrap="none" rtlCol="0">
            <a:spAutoFit/>
          </a:bodyPr>
          <a:lstStyle/>
          <a:p>
            <a:r>
              <a:rPr lang="ar-SA" b="1" dirty="0"/>
              <a:t>خارج الجسم</a:t>
            </a:r>
            <a:endParaRPr lang="en-US" b="1" dirty="0"/>
          </a:p>
        </p:txBody>
      </p:sp>
      <p:sp>
        <p:nvSpPr>
          <p:cNvPr id="2" name="Freeform: Shape 1">
            <a:extLst>
              <a:ext uri="{FF2B5EF4-FFF2-40B4-BE49-F238E27FC236}">
                <a16:creationId xmlns:a16="http://schemas.microsoft.com/office/drawing/2014/main" id="{5914BA1A-A2FE-46C7-B4A4-444477C9C5F3}"/>
              </a:ext>
            </a:extLst>
          </p:cNvPr>
          <p:cNvSpPr/>
          <p:nvPr/>
        </p:nvSpPr>
        <p:spPr>
          <a:xfrm>
            <a:off x="2947180" y="5614204"/>
            <a:ext cx="1210104" cy="1176885"/>
          </a:xfrm>
          <a:custGeom>
            <a:avLst/>
            <a:gdLst>
              <a:gd name="connsiteX0" fmla="*/ 410547 w 1195070"/>
              <a:gd name="connsiteY0" fmla="*/ 626751 h 713817"/>
              <a:gd name="connsiteX1" fmla="*/ 475862 w 1195070"/>
              <a:gd name="connsiteY1" fmla="*/ 682735 h 713817"/>
              <a:gd name="connsiteX2" fmla="*/ 643813 w 1195070"/>
              <a:gd name="connsiteY2" fmla="*/ 701396 h 713817"/>
              <a:gd name="connsiteX3" fmla="*/ 737119 w 1195070"/>
              <a:gd name="connsiteY3" fmla="*/ 692066 h 713817"/>
              <a:gd name="connsiteX4" fmla="*/ 727788 w 1195070"/>
              <a:gd name="connsiteY4" fmla="*/ 654743 h 713817"/>
              <a:gd name="connsiteX5" fmla="*/ 690466 w 1195070"/>
              <a:gd name="connsiteY5" fmla="*/ 608090 h 713817"/>
              <a:gd name="connsiteX6" fmla="*/ 690466 w 1195070"/>
              <a:gd name="connsiteY6" fmla="*/ 533445 h 713817"/>
              <a:gd name="connsiteX7" fmla="*/ 765111 w 1195070"/>
              <a:gd name="connsiteY7" fmla="*/ 542776 h 713817"/>
              <a:gd name="connsiteX8" fmla="*/ 830425 w 1195070"/>
              <a:gd name="connsiteY8" fmla="*/ 598760 h 713817"/>
              <a:gd name="connsiteX9" fmla="*/ 895739 w 1195070"/>
              <a:gd name="connsiteY9" fmla="*/ 636082 h 713817"/>
              <a:gd name="connsiteX10" fmla="*/ 923731 w 1195070"/>
              <a:gd name="connsiteY10" fmla="*/ 654743 h 713817"/>
              <a:gd name="connsiteX11" fmla="*/ 951723 w 1195070"/>
              <a:gd name="connsiteY11" fmla="*/ 682735 h 713817"/>
              <a:gd name="connsiteX12" fmla="*/ 1007706 w 1195070"/>
              <a:gd name="connsiteY12" fmla="*/ 710727 h 713817"/>
              <a:gd name="connsiteX13" fmla="*/ 1054359 w 1195070"/>
              <a:gd name="connsiteY13" fmla="*/ 701396 h 713817"/>
              <a:gd name="connsiteX14" fmla="*/ 1073021 w 1195070"/>
              <a:gd name="connsiteY14" fmla="*/ 673405 h 713817"/>
              <a:gd name="connsiteX15" fmla="*/ 1045029 w 1195070"/>
              <a:gd name="connsiteY15" fmla="*/ 449470 h 713817"/>
              <a:gd name="connsiteX16" fmla="*/ 1017037 w 1195070"/>
              <a:gd name="connsiteY16" fmla="*/ 421478 h 713817"/>
              <a:gd name="connsiteX17" fmla="*/ 1147666 w 1195070"/>
              <a:gd name="connsiteY17" fmla="*/ 384156 h 713817"/>
              <a:gd name="connsiteX18" fmla="*/ 1166327 w 1195070"/>
              <a:gd name="connsiteY18" fmla="*/ 346833 h 713817"/>
              <a:gd name="connsiteX19" fmla="*/ 1175657 w 1195070"/>
              <a:gd name="connsiteY19" fmla="*/ 300180 h 713817"/>
              <a:gd name="connsiteX20" fmla="*/ 1194319 w 1195070"/>
              <a:gd name="connsiteY20" fmla="*/ 262858 h 713817"/>
              <a:gd name="connsiteX21" fmla="*/ 1184988 w 1195070"/>
              <a:gd name="connsiteY21" fmla="*/ 104237 h 713817"/>
              <a:gd name="connsiteX22" fmla="*/ 1129004 w 1195070"/>
              <a:gd name="connsiteY22" fmla="*/ 57584 h 713817"/>
              <a:gd name="connsiteX23" fmla="*/ 1073021 w 1195070"/>
              <a:gd name="connsiteY23" fmla="*/ 29592 h 713817"/>
              <a:gd name="connsiteX24" fmla="*/ 914400 w 1195070"/>
              <a:gd name="connsiteY24" fmla="*/ 48253 h 713817"/>
              <a:gd name="connsiteX25" fmla="*/ 886408 w 1195070"/>
              <a:gd name="connsiteY25" fmla="*/ 66915 h 713817"/>
              <a:gd name="connsiteX26" fmla="*/ 839755 w 1195070"/>
              <a:gd name="connsiteY26" fmla="*/ 150890 h 713817"/>
              <a:gd name="connsiteX27" fmla="*/ 783772 w 1195070"/>
              <a:gd name="connsiteY27" fmla="*/ 94907 h 713817"/>
              <a:gd name="connsiteX28" fmla="*/ 746449 w 1195070"/>
              <a:gd name="connsiteY28" fmla="*/ 76245 h 713817"/>
              <a:gd name="connsiteX29" fmla="*/ 671804 w 1195070"/>
              <a:gd name="connsiteY29" fmla="*/ 29592 h 713817"/>
              <a:gd name="connsiteX30" fmla="*/ 615821 w 1195070"/>
              <a:gd name="connsiteY30" fmla="*/ 10931 h 713817"/>
              <a:gd name="connsiteX31" fmla="*/ 373225 w 1195070"/>
              <a:gd name="connsiteY31" fmla="*/ 20262 h 713817"/>
              <a:gd name="connsiteX32" fmla="*/ 363894 w 1195070"/>
              <a:gd name="connsiteY32" fmla="*/ 160221 h 713817"/>
              <a:gd name="connsiteX33" fmla="*/ 298580 w 1195070"/>
              <a:gd name="connsiteY33" fmla="*/ 141560 h 713817"/>
              <a:gd name="connsiteX34" fmla="*/ 186613 w 1195070"/>
              <a:gd name="connsiteY34" fmla="*/ 122898 h 713817"/>
              <a:gd name="connsiteX35" fmla="*/ 121298 w 1195070"/>
              <a:gd name="connsiteY35" fmla="*/ 225535 h 713817"/>
              <a:gd name="connsiteX36" fmla="*/ 37323 w 1195070"/>
              <a:gd name="connsiteY36" fmla="*/ 234866 h 713817"/>
              <a:gd name="connsiteX37" fmla="*/ 9331 w 1195070"/>
              <a:gd name="connsiteY37" fmla="*/ 262858 h 713817"/>
              <a:gd name="connsiteX38" fmla="*/ 0 w 1195070"/>
              <a:gd name="connsiteY38" fmla="*/ 300180 h 713817"/>
              <a:gd name="connsiteX39" fmla="*/ 9331 w 1195070"/>
              <a:gd name="connsiteY39" fmla="*/ 477462 h 713817"/>
              <a:gd name="connsiteX40" fmla="*/ 27992 w 1195070"/>
              <a:gd name="connsiteY40" fmla="*/ 505453 h 713817"/>
              <a:gd name="connsiteX41" fmla="*/ 83976 w 1195070"/>
              <a:gd name="connsiteY41" fmla="*/ 580098 h 713817"/>
              <a:gd name="connsiteX42" fmla="*/ 102637 w 1195070"/>
              <a:gd name="connsiteY42" fmla="*/ 598760 h 713817"/>
              <a:gd name="connsiteX43" fmla="*/ 158621 w 1195070"/>
              <a:gd name="connsiteY43" fmla="*/ 589429 h 713817"/>
              <a:gd name="connsiteX44" fmla="*/ 186613 w 1195070"/>
              <a:gd name="connsiteY44" fmla="*/ 496123 h 713817"/>
              <a:gd name="connsiteX45" fmla="*/ 214604 w 1195070"/>
              <a:gd name="connsiteY45" fmla="*/ 505453 h 713817"/>
              <a:gd name="connsiteX46" fmla="*/ 242596 w 1195070"/>
              <a:gd name="connsiteY46" fmla="*/ 570768 h 713817"/>
              <a:gd name="connsiteX47" fmla="*/ 270588 w 1195070"/>
              <a:gd name="connsiteY47" fmla="*/ 598760 h 713817"/>
              <a:gd name="connsiteX48" fmla="*/ 307911 w 1195070"/>
              <a:gd name="connsiteY48" fmla="*/ 626751 h 713817"/>
              <a:gd name="connsiteX49" fmla="*/ 363894 w 1195070"/>
              <a:gd name="connsiteY49" fmla="*/ 645413 h 713817"/>
              <a:gd name="connsiteX50" fmla="*/ 466531 w 1195070"/>
              <a:gd name="connsiteY50" fmla="*/ 608090 h 713817"/>
              <a:gd name="connsiteX51" fmla="*/ 466531 w 1195070"/>
              <a:gd name="connsiteY51" fmla="*/ 598760 h 71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195070" h="713817">
                <a:moveTo>
                  <a:pt x="410547" y="626751"/>
                </a:moveTo>
                <a:cubicBezTo>
                  <a:pt x="437683" y="660671"/>
                  <a:pt x="437042" y="677189"/>
                  <a:pt x="475862" y="682735"/>
                </a:cubicBezTo>
                <a:cubicBezTo>
                  <a:pt x="531624" y="690701"/>
                  <a:pt x="643813" y="701396"/>
                  <a:pt x="643813" y="701396"/>
                </a:cubicBezTo>
                <a:cubicBezTo>
                  <a:pt x="675886" y="712088"/>
                  <a:pt x="702403" y="726782"/>
                  <a:pt x="737119" y="692066"/>
                </a:cubicBezTo>
                <a:cubicBezTo>
                  <a:pt x="746187" y="682998"/>
                  <a:pt x="731311" y="667073"/>
                  <a:pt x="727788" y="654743"/>
                </a:cubicBezTo>
                <a:cubicBezTo>
                  <a:pt x="717183" y="617628"/>
                  <a:pt x="724050" y="630479"/>
                  <a:pt x="690466" y="608090"/>
                </a:cubicBezTo>
                <a:cubicBezTo>
                  <a:pt x="669022" y="543761"/>
                  <a:pt x="657895" y="566016"/>
                  <a:pt x="690466" y="533445"/>
                </a:cubicBezTo>
                <a:cubicBezTo>
                  <a:pt x="715348" y="536555"/>
                  <a:pt x="741323" y="534846"/>
                  <a:pt x="765111" y="542776"/>
                </a:cubicBezTo>
                <a:cubicBezTo>
                  <a:pt x="788406" y="550541"/>
                  <a:pt x="812297" y="583653"/>
                  <a:pt x="830425" y="598760"/>
                </a:cubicBezTo>
                <a:cubicBezTo>
                  <a:pt x="855223" y="619425"/>
                  <a:pt x="866704" y="619490"/>
                  <a:pt x="895739" y="636082"/>
                </a:cubicBezTo>
                <a:cubicBezTo>
                  <a:pt x="905476" y="641646"/>
                  <a:pt x="915116" y="647564"/>
                  <a:pt x="923731" y="654743"/>
                </a:cubicBezTo>
                <a:cubicBezTo>
                  <a:pt x="933868" y="663191"/>
                  <a:pt x="941586" y="674287"/>
                  <a:pt x="951723" y="682735"/>
                </a:cubicBezTo>
                <a:cubicBezTo>
                  <a:pt x="975839" y="702831"/>
                  <a:pt x="979653" y="701375"/>
                  <a:pt x="1007706" y="710727"/>
                </a:cubicBezTo>
                <a:cubicBezTo>
                  <a:pt x="1023257" y="707617"/>
                  <a:pt x="1040589" y="709264"/>
                  <a:pt x="1054359" y="701396"/>
                </a:cubicBezTo>
                <a:cubicBezTo>
                  <a:pt x="1064095" y="695832"/>
                  <a:pt x="1072554" y="684609"/>
                  <a:pt x="1073021" y="673405"/>
                </a:cubicBezTo>
                <a:cubicBezTo>
                  <a:pt x="1076958" y="578919"/>
                  <a:pt x="1097594" y="512548"/>
                  <a:pt x="1045029" y="449470"/>
                </a:cubicBezTo>
                <a:cubicBezTo>
                  <a:pt x="1036581" y="439333"/>
                  <a:pt x="1026368" y="430809"/>
                  <a:pt x="1017037" y="421478"/>
                </a:cubicBezTo>
                <a:cubicBezTo>
                  <a:pt x="990744" y="342603"/>
                  <a:pt x="1008234" y="425165"/>
                  <a:pt x="1147666" y="384156"/>
                </a:cubicBezTo>
                <a:cubicBezTo>
                  <a:pt x="1161010" y="380231"/>
                  <a:pt x="1160107" y="359274"/>
                  <a:pt x="1166327" y="346833"/>
                </a:cubicBezTo>
                <a:cubicBezTo>
                  <a:pt x="1169437" y="331282"/>
                  <a:pt x="1170642" y="315225"/>
                  <a:pt x="1175657" y="300180"/>
                </a:cubicBezTo>
                <a:cubicBezTo>
                  <a:pt x="1180056" y="286985"/>
                  <a:pt x="1193657" y="276751"/>
                  <a:pt x="1194319" y="262858"/>
                </a:cubicBezTo>
                <a:cubicBezTo>
                  <a:pt x="1196838" y="209953"/>
                  <a:pt x="1192845" y="156616"/>
                  <a:pt x="1184988" y="104237"/>
                </a:cubicBezTo>
                <a:cubicBezTo>
                  <a:pt x="1180522" y="74465"/>
                  <a:pt x="1149180" y="69113"/>
                  <a:pt x="1129004" y="57584"/>
                </a:cubicBezTo>
                <a:cubicBezTo>
                  <a:pt x="1078356" y="28643"/>
                  <a:pt x="1124346" y="46701"/>
                  <a:pt x="1073021" y="29592"/>
                </a:cubicBezTo>
                <a:cubicBezTo>
                  <a:pt x="1052400" y="31065"/>
                  <a:pt x="956811" y="27048"/>
                  <a:pt x="914400" y="48253"/>
                </a:cubicBezTo>
                <a:cubicBezTo>
                  <a:pt x="904370" y="53268"/>
                  <a:pt x="895739" y="60694"/>
                  <a:pt x="886408" y="66915"/>
                </a:cubicBezTo>
                <a:cubicBezTo>
                  <a:pt x="843630" y="131082"/>
                  <a:pt x="856178" y="101621"/>
                  <a:pt x="839755" y="150890"/>
                </a:cubicBezTo>
                <a:cubicBezTo>
                  <a:pt x="740230" y="101127"/>
                  <a:pt x="858416" y="169551"/>
                  <a:pt x="783772" y="94907"/>
                </a:cubicBezTo>
                <a:cubicBezTo>
                  <a:pt x="773936" y="85071"/>
                  <a:pt x="758464" y="83254"/>
                  <a:pt x="746449" y="76245"/>
                </a:cubicBezTo>
                <a:cubicBezTo>
                  <a:pt x="721104" y="61461"/>
                  <a:pt x="699640" y="38871"/>
                  <a:pt x="671804" y="29592"/>
                </a:cubicBezTo>
                <a:lnTo>
                  <a:pt x="615821" y="10931"/>
                </a:lnTo>
                <a:cubicBezTo>
                  <a:pt x="534956" y="14041"/>
                  <a:pt x="442844" y="-20994"/>
                  <a:pt x="373225" y="20262"/>
                </a:cubicBezTo>
                <a:cubicBezTo>
                  <a:pt x="333001" y="44099"/>
                  <a:pt x="379620" y="116188"/>
                  <a:pt x="363894" y="160221"/>
                </a:cubicBezTo>
                <a:cubicBezTo>
                  <a:pt x="362544" y="164000"/>
                  <a:pt x="303830" y="143060"/>
                  <a:pt x="298580" y="141560"/>
                </a:cubicBezTo>
                <a:cubicBezTo>
                  <a:pt x="250627" y="127859"/>
                  <a:pt x="247202" y="130472"/>
                  <a:pt x="186613" y="122898"/>
                </a:cubicBezTo>
                <a:cubicBezTo>
                  <a:pt x="35080" y="148154"/>
                  <a:pt x="239436" y="95583"/>
                  <a:pt x="121298" y="225535"/>
                </a:cubicBezTo>
                <a:cubicBezTo>
                  <a:pt x="102353" y="246375"/>
                  <a:pt x="65315" y="231756"/>
                  <a:pt x="37323" y="234866"/>
                </a:cubicBezTo>
                <a:cubicBezTo>
                  <a:pt x="27992" y="244197"/>
                  <a:pt x="15878" y="251401"/>
                  <a:pt x="9331" y="262858"/>
                </a:cubicBezTo>
                <a:cubicBezTo>
                  <a:pt x="2969" y="273992"/>
                  <a:pt x="0" y="287356"/>
                  <a:pt x="0" y="300180"/>
                </a:cubicBezTo>
                <a:cubicBezTo>
                  <a:pt x="0" y="359356"/>
                  <a:pt x="1336" y="418829"/>
                  <a:pt x="9331" y="477462"/>
                </a:cubicBezTo>
                <a:cubicBezTo>
                  <a:pt x="10846" y="488573"/>
                  <a:pt x="22977" y="495423"/>
                  <a:pt x="27992" y="505453"/>
                </a:cubicBezTo>
                <a:cubicBezTo>
                  <a:pt x="60564" y="570595"/>
                  <a:pt x="-6048" y="490073"/>
                  <a:pt x="83976" y="580098"/>
                </a:cubicBezTo>
                <a:lnTo>
                  <a:pt x="102637" y="598760"/>
                </a:lnTo>
                <a:cubicBezTo>
                  <a:pt x="121298" y="595650"/>
                  <a:pt x="144383" y="601887"/>
                  <a:pt x="158621" y="589429"/>
                </a:cubicBezTo>
                <a:cubicBezTo>
                  <a:pt x="165889" y="583070"/>
                  <a:pt x="182582" y="512247"/>
                  <a:pt x="186613" y="496123"/>
                </a:cubicBezTo>
                <a:cubicBezTo>
                  <a:pt x="195943" y="499233"/>
                  <a:pt x="206924" y="499309"/>
                  <a:pt x="214604" y="505453"/>
                </a:cubicBezTo>
                <a:cubicBezTo>
                  <a:pt x="246348" y="530848"/>
                  <a:pt x="223722" y="537737"/>
                  <a:pt x="242596" y="570768"/>
                </a:cubicBezTo>
                <a:cubicBezTo>
                  <a:pt x="249143" y="582225"/>
                  <a:pt x="260569" y="590173"/>
                  <a:pt x="270588" y="598760"/>
                </a:cubicBezTo>
                <a:cubicBezTo>
                  <a:pt x="282395" y="608880"/>
                  <a:pt x="294002" y="619796"/>
                  <a:pt x="307911" y="626751"/>
                </a:cubicBezTo>
                <a:cubicBezTo>
                  <a:pt x="325505" y="635548"/>
                  <a:pt x="363894" y="645413"/>
                  <a:pt x="363894" y="645413"/>
                </a:cubicBezTo>
                <a:cubicBezTo>
                  <a:pt x="436224" y="637376"/>
                  <a:pt x="441322" y="658508"/>
                  <a:pt x="466531" y="608090"/>
                </a:cubicBezTo>
                <a:cubicBezTo>
                  <a:pt x="467922" y="605308"/>
                  <a:pt x="466531" y="601870"/>
                  <a:pt x="466531" y="598760"/>
                </a:cubicBezTo>
              </a:path>
            </a:pathLst>
          </a:custGeom>
          <a:solidFill>
            <a:schemeClr val="accent6">
              <a:lumMod val="20000"/>
              <a:lumOff val="80000"/>
            </a:schemeClr>
          </a:solidFill>
          <a:ln w="3810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GB"/>
          </a:p>
        </p:txBody>
      </p:sp>
      <p:sp>
        <p:nvSpPr>
          <p:cNvPr id="30" name="TextBox 29"/>
          <p:cNvSpPr txBox="1"/>
          <p:nvPr/>
        </p:nvSpPr>
        <p:spPr>
          <a:xfrm>
            <a:off x="2869373" y="5815070"/>
            <a:ext cx="1084298" cy="738664"/>
          </a:xfrm>
          <a:prstGeom prst="rect">
            <a:avLst/>
          </a:prstGeom>
          <a:noFill/>
        </p:spPr>
        <p:txBody>
          <a:bodyPr wrap="square" rtlCol="0">
            <a:spAutoFit/>
          </a:bodyPr>
          <a:lstStyle/>
          <a:p>
            <a:pPr algn="r"/>
            <a:r>
              <a:rPr lang="ar-SA" sz="1400" b="1" dirty="0"/>
              <a:t>غدة إفرازية</a:t>
            </a:r>
          </a:p>
          <a:p>
            <a:pPr algn="r"/>
            <a:r>
              <a:rPr lang="ar-SA" sz="1400" b="1" dirty="0"/>
              <a:t>قريبا من جدار  الجسم</a:t>
            </a:r>
            <a:endParaRPr lang="en-US" sz="1400" b="1" dirty="0"/>
          </a:p>
        </p:txBody>
      </p:sp>
      <p:sp>
        <p:nvSpPr>
          <p:cNvPr id="3" name="Rectangle 2">
            <a:extLst>
              <a:ext uri="{FF2B5EF4-FFF2-40B4-BE49-F238E27FC236}">
                <a16:creationId xmlns:a16="http://schemas.microsoft.com/office/drawing/2014/main" id="{FD6350F3-D9A3-4C5E-9B9D-F143526AC637}"/>
              </a:ext>
            </a:extLst>
          </p:cNvPr>
          <p:cNvSpPr/>
          <p:nvPr/>
        </p:nvSpPr>
        <p:spPr>
          <a:xfrm>
            <a:off x="704361" y="1243795"/>
            <a:ext cx="8153400" cy="646331"/>
          </a:xfrm>
          <a:prstGeom prst="rect">
            <a:avLst/>
          </a:prstGeom>
        </p:spPr>
        <p:txBody>
          <a:bodyPr wrap="square">
            <a:spAutoFit/>
          </a:bodyPr>
          <a:lstStyle/>
          <a:p>
            <a:r>
              <a:rPr lang="ar-SA" b="1" dirty="0">
                <a:solidFill>
                  <a:srgbClr val="0033CC"/>
                </a:solidFill>
              </a:rPr>
              <a:t>2- الفيرومونات: مواد كيميائية متطايرة تفرز من غدد متخصصة قريبا من سطح الجسم وتؤثر في سلوك الفرد المستقبل من نفس النوع.</a:t>
            </a:r>
            <a:endParaRPr lang="en-US" b="1" dirty="0">
              <a:solidFill>
                <a:srgbClr val="0033CC"/>
              </a:solidFill>
            </a:endParaRPr>
          </a:p>
        </p:txBody>
      </p:sp>
      <p:cxnSp>
        <p:nvCxnSpPr>
          <p:cNvPr id="5" name="Straight Arrow Connector 4">
            <a:extLst>
              <a:ext uri="{FF2B5EF4-FFF2-40B4-BE49-F238E27FC236}">
                <a16:creationId xmlns:a16="http://schemas.microsoft.com/office/drawing/2014/main" id="{B4DF5629-B954-4601-BDC1-25E2602A0050}"/>
              </a:ext>
            </a:extLst>
          </p:cNvPr>
          <p:cNvCxnSpPr>
            <a:cxnSpLocks/>
          </p:cNvCxnSpPr>
          <p:nvPr/>
        </p:nvCxnSpPr>
        <p:spPr bwMode="auto">
          <a:xfrm>
            <a:off x="7481871" y="4012646"/>
            <a:ext cx="130069" cy="369332"/>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TextBox 28">
            <a:extLst>
              <a:ext uri="{FF2B5EF4-FFF2-40B4-BE49-F238E27FC236}">
                <a16:creationId xmlns:a16="http://schemas.microsoft.com/office/drawing/2014/main" id="{BD777242-000C-4D83-8FC4-E283DEB2959B}"/>
              </a:ext>
            </a:extLst>
          </p:cNvPr>
          <p:cNvSpPr txBox="1"/>
          <p:nvPr/>
        </p:nvSpPr>
        <p:spPr>
          <a:xfrm rot="1581634">
            <a:off x="3538401" y="3999503"/>
            <a:ext cx="3217204" cy="369332"/>
          </a:xfrm>
          <a:prstGeom prst="rect">
            <a:avLst/>
          </a:prstGeom>
          <a:noFill/>
        </p:spPr>
        <p:txBody>
          <a:bodyPr wrap="square" rtlCol="0">
            <a:spAutoFit/>
          </a:bodyPr>
          <a:lstStyle/>
          <a:p>
            <a:r>
              <a:rPr lang="ar-SA" b="1" dirty="0">
                <a:solidFill>
                  <a:srgbClr val="002060"/>
                </a:solidFill>
              </a:rPr>
              <a:t>ينجذب الذكر من مسافة قد تصل  1 كم</a:t>
            </a:r>
          </a:p>
        </p:txBody>
      </p:sp>
    </p:spTree>
    <p:extLst>
      <p:ext uri="{BB962C8B-B14F-4D97-AF65-F5344CB8AC3E}">
        <p14:creationId xmlns:p14="http://schemas.microsoft.com/office/powerpoint/2010/main" val="20163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rot="5400000">
            <a:off x="339429" y="928048"/>
            <a:ext cx="2561647" cy="2735146"/>
          </a:xfrm>
          <a:prstGeom prst="rect">
            <a:avLst/>
          </a:prstGeom>
        </p:spPr>
      </p:pic>
      <p:sp>
        <p:nvSpPr>
          <p:cNvPr id="3" name="TextBox 2"/>
          <p:cNvSpPr txBox="1"/>
          <p:nvPr/>
        </p:nvSpPr>
        <p:spPr>
          <a:xfrm>
            <a:off x="2819400" y="581560"/>
            <a:ext cx="3197809" cy="415498"/>
          </a:xfrm>
          <a:prstGeom prst="rect">
            <a:avLst/>
          </a:prstGeom>
          <a:noFill/>
        </p:spPr>
        <p:txBody>
          <a:bodyPr wrap="square" rtlCol="1">
            <a:spAutoFit/>
          </a:bodyPr>
          <a:lstStyle/>
          <a:p>
            <a:r>
              <a:rPr lang="ar-SA" sz="2100" b="1" dirty="0">
                <a:solidFill>
                  <a:srgbClr val="FF0000"/>
                </a:solidFill>
              </a:rPr>
              <a:t>أماكن وضع البيض في الحشرات</a:t>
            </a:r>
          </a:p>
        </p:txBody>
      </p:sp>
      <p:pic>
        <p:nvPicPr>
          <p:cNvPr id="4" name="Picture 3"/>
          <p:cNvPicPr>
            <a:picLocks noChangeAspect="1"/>
          </p:cNvPicPr>
          <p:nvPr/>
        </p:nvPicPr>
        <p:blipFill>
          <a:blip r:embed="rId3"/>
          <a:stretch>
            <a:fillRect/>
          </a:stretch>
        </p:blipFill>
        <p:spPr>
          <a:xfrm>
            <a:off x="3559443" y="1656865"/>
            <a:ext cx="1876653" cy="1874239"/>
          </a:xfrm>
          <a:prstGeom prst="rect">
            <a:avLst/>
          </a:prstGeom>
        </p:spPr>
      </p:pic>
      <p:pic>
        <p:nvPicPr>
          <p:cNvPr id="6" name="Picture 5"/>
          <p:cNvPicPr>
            <a:picLocks noChangeAspect="1"/>
          </p:cNvPicPr>
          <p:nvPr/>
        </p:nvPicPr>
        <p:blipFill>
          <a:blip r:embed="rId4"/>
          <a:stretch>
            <a:fillRect/>
          </a:stretch>
        </p:blipFill>
        <p:spPr>
          <a:xfrm rot="16200000">
            <a:off x="829798" y="4738421"/>
            <a:ext cx="1401490" cy="2808084"/>
          </a:xfrm>
          <a:prstGeom prst="rect">
            <a:avLst/>
          </a:prstGeom>
        </p:spPr>
      </p:pic>
      <p:pic>
        <p:nvPicPr>
          <p:cNvPr id="7" name="Picture 6"/>
          <p:cNvPicPr>
            <a:picLocks noChangeAspect="1"/>
          </p:cNvPicPr>
          <p:nvPr/>
        </p:nvPicPr>
        <p:blipFill>
          <a:blip r:embed="rId5"/>
          <a:stretch>
            <a:fillRect/>
          </a:stretch>
        </p:blipFill>
        <p:spPr>
          <a:xfrm>
            <a:off x="2425480" y="3707226"/>
            <a:ext cx="1730897" cy="1728671"/>
          </a:xfrm>
          <a:prstGeom prst="rect">
            <a:avLst/>
          </a:prstGeom>
        </p:spPr>
      </p:pic>
      <p:pic>
        <p:nvPicPr>
          <p:cNvPr id="8" name="Picture 7"/>
          <p:cNvPicPr>
            <a:picLocks noChangeAspect="1"/>
          </p:cNvPicPr>
          <p:nvPr/>
        </p:nvPicPr>
        <p:blipFill>
          <a:blip r:embed="rId6"/>
          <a:stretch>
            <a:fillRect/>
          </a:stretch>
        </p:blipFill>
        <p:spPr>
          <a:xfrm>
            <a:off x="4282727" y="3707227"/>
            <a:ext cx="1914212" cy="1751752"/>
          </a:xfrm>
          <a:prstGeom prst="rect">
            <a:avLst/>
          </a:prstGeom>
        </p:spPr>
      </p:pic>
      <p:sp>
        <p:nvSpPr>
          <p:cNvPr id="11" name="TextBox 10"/>
          <p:cNvSpPr txBox="1"/>
          <p:nvPr/>
        </p:nvSpPr>
        <p:spPr>
          <a:xfrm>
            <a:off x="489660" y="618815"/>
            <a:ext cx="1935820" cy="400110"/>
          </a:xfrm>
          <a:prstGeom prst="rect">
            <a:avLst/>
          </a:prstGeom>
          <a:noFill/>
        </p:spPr>
        <p:txBody>
          <a:bodyPr wrap="square" rtlCol="1">
            <a:spAutoFit/>
          </a:bodyPr>
          <a:lstStyle/>
          <a:p>
            <a:r>
              <a:rPr lang="ar-SA" sz="2000" b="1" dirty="0">
                <a:solidFill>
                  <a:srgbClr val="0070C0"/>
                </a:solidFill>
              </a:rPr>
              <a:t>فرديا على النبات</a:t>
            </a:r>
          </a:p>
        </p:txBody>
      </p:sp>
      <p:sp>
        <p:nvSpPr>
          <p:cNvPr id="12" name="TextBox 11"/>
          <p:cNvSpPr txBox="1"/>
          <p:nvPr/>
        </p:nvSpPr>
        <p:spPr>
          <a:xfrm>
            <a:off x="3418981" y="1313245"/>
            <a:ext cx="1876652" cy="400110"/>
          </a:xfrm>
          <a:prstGeom prst="rect">
            <a:avLst/>
          </a:prstGeom>
          <a:noFill/>
        </p:spPr>
        <p:txBody>
          <a:bodyPr wrap="square" rtlCol="1">
            <a:spAutoFit/>
          </a:bodyPr>
          <a:lstStyle/>
          <a:p>
            <a:r>
              <a:rPr lang="ar-SA" sz="2000" b="1" dirty="0">
                <a:solidFill>
                  <a:srgbClr val="0033CC"/>
                </a:solidFill>
              </a:rPr>
              <a:t>على النبات في كتل</a:t>
            </a:r>
          </a:p>
        </p:txBody>
      </p:sp>
      <p:sp>
        <p:nvSpPr>
          <p:cNvPr id="13" name="TextBox 12"/>
          <p:cNvSpPr txBox="1"/>
          <p:nvPr/>
        </p:nvSpPr>
        <p:spPr>
          <a:xfrm>
            <a:off x="7070071" y="614792"/>
            <a:ext cx="1016404" cy="400110"/>
          </a:xfrm>
          <a:prstGeom prst="rect">
            <a:avLst/>
          </a:prstGeom>
          <a:noFill/>
        </p:spPr>
        <p:txBody>
          <a:bodyPr wrap="square" rtlCol="1">
            <a:spAutoFit/>
          </a:bodyPr>
          <a:lstStyle/>
          <a:p>
            <a:r>
              <a:rPr lang="ar-SA" sz="2000" b="1" dirty="0">
                <a:solidFill>
                  <a:srgbClr val="0070C0"/>
                </a:solidFill>
              </a:rPr>
              <a:t>في التربة</a:t>
            </a:r>
          </a:p>
        </p:txBody>
      </p:sp>
      <p:sp>
        <p:nvSpPr>
          <p:cNvPr id="14" name="TextBox 13"/>
          <p:cNvSpPr txBox="1"/>
          <p:nvPr/>
        </p:nvSpPr>
        <p:spPr>
          <a:xfrm>
            <a:off x="35406" y="5030294"/>
            <a:ext cx="2320411" cy="400110"/>
          </a:xfrm>
          <a:prstGeom prst="rect">
            <a:avLst/>
          </a:prstGeom>
          <a:noFill/>
        </p:spPr>
        <p:txBody>
          <a:bodyPr wrap="square" rtlCol="1">
            <a:spAutoFit/>
          </a:bodyPr>
          <a:lstStyle/>
          <a:p>
            <a:r>
              <a:rPr lang="ar-SA" sz="2000" b="1" dirty="0">
                <a:solidFill>
                  <a:srgbClr val="0070C0"/>
                </a:solidFill>
              </a:rPr>
              <a:t>في بيض حشرات أخرى</a:t>
            </a:r>
          </a:p>
        </p:txBody>
      </p:sp>
      <p:sp>
        <p:nvSpPr>
          <p:cNvPr id="15" name="TextBox 14"/>
          <p:cNvSpPr txBox="1"/>
          <p:nvPr/>
        </p:nvSpPr>
        <p:spPr>
          <a:xfrm>
            <a:off x="2949537" y="5435897"/>
            <a:ext cx="989663" cy="400110"/>
          </a:xfrm>
          <a:prstGeom prst="rect">
            <a:avLst/>
          </a:prstGeom>
          <a:noFill/>
        </p:spPr>
        <p:txBody>
          <a:bodyPr wrap="square" rtlCol="1">
            <a:spAutoFit/>
          </a:bodyPr>
          <a:lstStyle/>
          <a:p>
            <a:r>
              <a:rPr lang="ar-SA" sz="2000" b="1" dirty="0">
                <a:solidFill>
                  <a:srgbClr val="0070C0"/>
                </a:solidFill>
              </a:rPr>
              <a:t>في الماء</a:t>
            </a:r>
          </a:p>
        </p:txBody>
      </p:sp>
      <p:sp>
        <p:nvSpPr>
          <p:cNvPr id="16" name="TextBox 15"/>
          <p:cNvSpPr txBox="1"/>
          <p:nvPr/>
        </p:nvSpPr>
        <p:spPr>
          <a:xfrm>
            <a:off x="3981070" y="5458979"/>
            <a:ext cx="2118413" cy="400110"/>
          </a:xfrm>
          <a:prstGeom prst="rect">
            <a:avLst/>
          </a:prstGeom>
          <a:noFill/>
        </p:spPr>
        <p:txBody>
          <a:bodyPr wrap="square" rtlCol="1">
            <a:spAutoFit/>
          </a:bodyPr>
          <a:lstStyle/>
          <a:p>
            <a:r>
              <a:rPr lang="ar-SA" sz="2000" b="1" dirty="0">
                <a:solidFill>
                  <a:srgbClr val="0070C0"/>
                </a:solidFill>
              </a:rPr>
              <a:t>في المادة العضوية</a:t>
            </a:r>
          </a:p>
        </p:txBody>
      </p:sp>
      <p:sp>
        <p:nvSpPr>
          <p:cNvPr id="17" name="TextBox 16"/>
          <p:cNvSpPr txBox="1"/>
          <p:nvPr/>
        </p:nvSpPr>
        <p:spPr>
          <a:xfrm>
            <a:off x="6488149" y="4171451"/>
            <a:ext cx="2198885" cy="400110"/>
          </a:xfrm>
          <a:prstGeom prst="rect">
            <a:avLst/>
          </a:prstGeom>
          <a:noFill/>
        </p:spPr>
        <p:txBody>
          <a:bodyPr wrap="square" rtlCol="1">
            <a:spAutoFit/>
          </a:bodyPr>
          <a:lstStyle/>
          <a:p>
            <a:r>
              <a:rPr lang="ar-SA" sz="2000" b="1" dirty="0">
                <a:solidFill>
                  <a:srgbClr val="0070C0"/>
                </a:solidFill>
              </a:rPr>
              <a:t>في أجسام حشرات أخرى</a:t>
            </a:r>
          </a:p>
        </p:txBody>
      </p:sp>
      <p:sp>
        <p:nvSpPr>
          <p:cNvPr id="5" name="TextBox 4"/>
          <p:cNvSpPr txBox="1"/>
          <p:nvPr/>
        </p:nvSpPr>
        <p:spPr>
          <a:xfrm>
            <a:off x="2228788" y="219206"/>
            <a:ext cx="4537961" cy="461665"/>
          </a:xfrm>
          <a:prstGeom prst="rect">
            <a:avLst/>
          </a:prstGeom>
          <a:noFill/>
        </p:spPr>
        <p:txBody>
          <a:bodyPr wrap="square" rtlCol="1">
            <a:spAutoFit/>
          </a:bodyPr>
          <a:lstStyle/>
          <a:p>
            <a:pPr algn="ctr"/>
            <a:r>
              <a:rPr lang="ar-SA" sz="2400" b="1" dirty="0">
                <a:solidFill>
                  <a:srgbClr val="0033CC"/>
                </a:solidFill>
              </a:rPr>
              <a:t>التكاثر الجنسي هو السائد في الحشرات</a:t>
            </a:r>
          </a:p>
        </p:txBody>
      </p:sp>
      <p:pic>
        <p:nvPicPr>
          <p:cNvPr id="2050" name="Picture 2" descr="Amazing Creatures: How a locust lays eggs (7 pic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70979" y="1050203"/>
            <a:ext cx="2642422" cy="284273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ightmarish Parasitoid Wasps Are Quietly Taking Over the Planet"/>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38809" y="4546080"/>
            <a:ext cx="2706761" cy="2315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0410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1" descr="Plant P logo"/>
          <p:cNvPicPr>
            <a:picLocks noChangeAspect="1" noChangeArrowheads="1"/>
          </p:cNvPicPr>
          <p:nvPr/>
        </p:nvPicPr>
        <p:blipFill>
          <a:blip r:embed="rId2">
            <a:clrChange>
              <a:clrFrom>
                <a:srgbClr val="FFFFFF"/>
              </a:clrFrom>
              <a:clrTo>
                <a:srgbClr val="FFFFFF">
                  <a:alpha val="0"/>
                </a:srgbClr>
              </a:clrTo>
            </a:clrChange>
            <a:lum bright="58000" contrast="-56000"/>
            <a:extLst>
              <a:ext uri="{28A0092B-C50C-407E-A947-70E740481C1C}">
                <a14:useLocalDpi xmlns:a14="http://schemas.microsoft.com/office/drawing/2010/main" val="0"/>
              </a:ext>
            </a:extLst>
          </a:blip>
          <a:srcRect/>
          <a:stretch>
            <a:fillRect/>
          </a:stretch>
        </p:blipFill>
        <p:spPr bwMode="auto">
          <a:xfrm>
            <a:off x="2667000" y="1911255"/>
            <a:ext cx="3505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12" descr="Dsc00392"/>
          <p:cNvPicPr>
            <a:picLocks noChangeAspect="1" noChangeArrowheads="1"/>
          </p:cNvPicPr>
          <p:nvPr/>
        </p:nvPicPr>
        <p:blipFill>
          <a:blip r:embed="rId3">
            <a:clrChange>
              <a:clrFrom>
                <a:srgbClr val="FFFFFF"/>
              </a:clrFrom>
              <a:clrTo>
                <a:srgbClr val="FFFFFF">
                  <a:alpha val="0"/>
                </a:srgbClr>
              </a:clrTo>
            </a:clrChange>
            <a:lum bright="68000" contrast="-2000"/>
            <a:extLst>
              <a:ext uri="{28A0092B-C50C-407E-A947-70E740481C1C}">
                <a14:useLocalDpi xmlns:a14="http://schemas.microsoft.com/office/drawing/2010/main" val="0"/>
              </a:ext>
            </a:extLst>
          </a:blip>
          <a:srcRect/>
          <a:stretch>
            <a:fillRect/>
          </a:stretch>
        </p:blipFill>
        <p:spPr bwMode="auto">
          <a:xfrm>
            <a:off x="0" y="2362200"/>
            <a:ext cx="3541713"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alazba_logo cop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260434"/>
            <a:ext cx="175260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1992385" y="990243"/>
            <a:ext cx="4876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1800" b="1" dirty="0">
                <a:solidFill>
                  <a:srgbClr val="0033CC"/>
                </a:solidFill>
              </a:rPr>
              <a:t>المملكة العربية السعودية</a:t>
            </a:r>
          </a:p>
          <a:p>
            <a:pPr algn="ctr" eaLnBrk="1" hangingPunct="1">
              <a:spcBef>
                <a:spcPts val="0"/>
              </a:spcBef>
              <a:buFontTx/>
              <a:buNone/>
            </a:pPr>
            <a:r>
              <a:rPr lang="ar-SA" altLang="en-US" sz="1800" b="1" dirty="0">
                <a:solidFill>
                  <a:srgbClr val="0033CC"/>
                </a:solidFill>
              </a:rPr>
              <a:t>وزارة التعليم ـ جامعة الملك سعود</a:t>
            </a:r>
          </a:p>
          <a:p>
            <a:pPr algn="ctr" eaLnBrk="1" hangingPunct="1">
              <a:spcBef>
                <a:spcPts val="0"/>
              </a:spcBef>
              <a:buFontTx/>
              <a:buNone/>
            </a:pPr>
            <a:r>
              <a:rPr lang="ar-SA" altLang="en-US" sz="1800" b="1" dirty="0">
                <a:solidFill>
                  <a:srgbClr val="0033CC"/>
                </a:solidFill>
              </a:rPr>
              <a:t>كلية علوم الأغذية والزراعة ـ قسم وقاية النبات</a:t>
            </a:r>
            <a:endParaRPr lang="en-US" altLang="en-US" sz="1800" b="1" dirty="0">
              <a:solidFill>
                <a:srgbClr val="0033CC"/>
              </a:solidFill>
            </a:endParaRPr>
          </a:p>
        </p:txBody>
      </p:sp>
      <p:sp>
        <p:nvSpPr>
          <p:cNvPr id="4102" name="Text Box 8"/>
          <p:cNvSpPr txBox="1">
            <a:spLocks noChangeArrowheads="1"/>
          </p:cNvSpPr>
          <p:nvPr/>
        </p:nvSpPr>
        <p:spPr bwMode="auto">
          <a:xfrm>
            <a:off x="1676400" y="1982358"/>
            <a:ext cx="5486400" cy="1815882"/>
          </a:xfrm>
          <a:prstGeom prst="rect">
            <a:avLst/>
          </a:prstGeom>
          <a:solidFill>
            <a:schemeClr val="accent1">
              <a:alpha val="43137"/>
            </a:schemeClr>
          </a:solid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algn="r" rtl="1" eaLnBrk="0" fontAlgn="base" hangingPunct="0">
              <a:spcBef>
                <a:spcPct val="20000"/>
              </a:spcBef>
              <a:spcAft>
                <a:spcPct val="0"/>
              </a:spcAft>
              <a:buChar char="»"/>
              <a:defRPr sz="2000">
                <a:solidFill>
                  <a:schemeClr val="tx1"/>
                </a:solidFill>
                <a:latin typeface="Arial" charset="0"/>
                <a:cs typeface="Arial" charset="0"/>
              </a:defRPr>
            </a:lvl6pPr>
            <a:lvl7pPr marL="2971800" indent="-228600" algn="r" rtl="1" eaLnBrk="0" fontAlgn="base" hangingPunct="0">
              <a:spcBef>
                <a:spcPct val="20000"/>
              </a:spcBef>
              <a:spcAft>
                <a:spcPct val="0"/>
              </a:spcAft>
              <a:buChar char="»"/>
              <a:defRPr sz="2000">
                <a:solidFill>
                  <a:schemeClr val="tx1"/>
                </a:solidFill>
                <a:latin typeface="Arial" charset="0"/>
                <a:cs typeface="Arial" charset="0"/>
              </a:defRPr>
            </a:lvl7pPr>
            <a:lvl8pPr marL="3429000" indent="-228600" algn="r" rtl="1" eaLnBrk="0" fontAlgn="base" hangingPunct="0">
              <a:spcBef>
                <a:spcPct val="20000"/>
              </a:spcBef>
              <a:spcAft>
                <a:spcPct val="0"/>
              </a:spcAft>
              <a:buChar char="»"/>
              <a:defRPr sz="2000">
                <a:solidFill>
                  <a:schemeClr val="tx1"/>
                </a:solidFill>
                <a:latin typeface="Arial" charset="0"/>
                <a:cs typeface="Arial" charset="0"/>
              </a:defRPr>
            </a:lvl8pPr>
            <a:lvl9pPr marL="3886200" indent="-228600" algn="r" rtl="1" eaLnBrk="0" fontAlgn="base" hangingPunct="0">
              <a:spcBef>
                <a:spcPct val="20000"/>
              </a:spcBef>
              <a:spcAft>
                <a:spcPct val="0"/>
              </a:spcAft>
              <a:buChar char="»"/>
              <a:defRPr sz="2000">
                <a:solidFill>
                  <a:schemeClr val="tx1"/>
                </a:solidFill>
                <a:latin typeface="Arial" charset="0"/>
                <a:cs typeface="Arial" charset="0"/>
              </a:defRPr>
            </a:lvl9pPr>
          </a:lstStyle>
          <a:p>
            <a:pPr algn="ctr" eaLnBrk="1" hangingPunct="1">
              <a:spcBef>
                <a:spcPts val="0"/>
              </a:spcBef>
              <a:buFontTx/>
              <a:buNone/>
            </a:pPr>
            <a:r>
              <a:rPr lang="ar-SA" altLang="en-US" sz="2800" b="1" dirty="0"/>
              <a:t>المحاضرات النظرية</a:t>
            </a:r>
          </a:p>
          <a:p>
            <a:pPr algn="ctr" eaLnBrk="1" hangingPunct="1">
              <a:spcBef>
                <a:spcPts val="0"/>
              </a:spcBef>
              <a:buFontTx/>
              <a:buNone/>
            </a:pPr>
            <a:r>
              <a:rPr lang="ar-SA" altLang="en-US" sz="2800" b="1" dirty="0"/>
              <a:t>لمقرر 200 وقن</a:t>
            </a:r>
          </a:p>
          <a:p>
            <a:pPr algn="ctr" eaLnBrk="1" hangingPunct="1">
              <a:spcBef>
                <a:spcPts val="0"/>
              </a:spcBef>
              <a:buFontTx/>
              <a:buNone/>
            </a:pPr>
            <a:r>
              <a:rPr lang="ar-SA" altLang="en-US" sz="2800" b="1" dirty="0"/>
              <a:t>مقدمة في وقاية النبات</a:t>
            </a:r>
          </a:p>
          <a:p>
            <a:pPr algn="ctr" eaLnBrk="1" hangingPunct="1">
              <a:spcBef>
                <a:spcPts val="0"/>
              </a:spcBef>
              <a:buFontTx/>
              <a:buNone/>
            </a:pPr>
            <a:r>
              <a:rPr lang="ar-SA" altLang="en-US" sz="2800" b="1" dirty="0"/>
              <a:t>الجزء الثاني: علم الحشرات</a:t>
            </a:r>
            <a:endParaRPr lang="en-US" altLang="en-US" sz="2800" b="1" dirty="0"/>
          </a:p>
        </p:txBody>
      </p:sp>
      <p:pic>
        <p:nvPicPr>
          <p:cNvPr id="4103" name="Picture 9" descr="شعار الجامعة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91412" y="266343"/>
            <a:ext cx="1195388"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10" descr="Parchment"/>
          <p:cNvSpPr txBox="1">
            <a:spLocks noChangeArrowheads="1"/>
          </p:cNvSpPr>
          <p:nvPr/>
        </p:nvSpPr>
        <p:spPr bwMode="auto">
          <a:xfrm>
            <a:off x="1676400" y="3878325"/>
            <a:ext cx="5464029" cy="1338828"/>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b="1" dirty="0"/>
              <a:t>إعداد </a:t>
            </a:r>
          </a:p>
          <a:p>
            <a:pPr algn="ctr" rtl="1" eaLnBrk="1" hangingPunct="1">
              <a:spcBef>
                <a:spcPct val="50000"/>
              </a:spcBef>
              <a:defRPr/>
            </a:pPr>
            <a:r>
              <a:rPr lang="ar-SA" altLang="en-US" b="1" dirty="0">
                <a:solidFill>
                  <a:srgbClr val="0033CC"/>
                </a:solidFill>
              </a:rPr>
              <a:t>أ.د. عبدالعزيز بن سعد القرني     أ.د. عبد الرحمن بن سعد الداود</a:t>
            </a: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alqarni@ksu.edu.sa</a:t>
            </a:r>
            <a:r>
              <a:rPr lang="en-US" altLang="en-US" sz="1200" b="1" dirty="0">
                <a:solidFill>
                  <a:schemeClr val="accent1">
                    <a:lumMod val="50000"/>
                  </a:schemeClr>
                </a:solidFill>
                <a:latin typeface="Times New Roman" panose="02020603050405020304" pitchFamily="18" charset="0"/>
                <a:cs typeface="Times New Roman" panose="02020603050405020304" pitchFamily="18" charset="0"/>
              </a:rPr>
              <a:t> 	</a:t>
            </a:r>
            <a:r>
              <a:rPr lang="en-US" altLang="en-US" sz="1200" b="1" dirty="0">
                <a:solidFill>
                  <a:srgbClr val="0033CC"/>
                </a:solidFill>
                <a:latin typeface="Times New Roman" panose="02020603050405020304" pitchFamily="18" charset="0"/>
                <a:cs typeface="Times New Roman" panose="02020603050405020304" pitchFamily="18" charset="0"/>
              </a:rPr>
              <a:t>Tel: 467- 8429</a:t>
            </a:r>
            <a:endParaRPr lang="ar-SA" altLang="en-US" sz="1200" b="1" dirty="0">
              <a:solidFill>
                <a:srgbClr val="0033CC"/>
              </a:solidFill>
              <a:latin typeface="Times New Roman" panose="02020603050405020304" pitchFamily="18" charset="0"/>
              <a:cs typeface="Times New Roman" panose="02020603050405020304" pitchFamily="18" charset="0"/>
            </a:endParaRPr>
          </a:p>
          <a:p>
            <a:pPr algn="ctr" eaLnBrk="1" hangingPunct="1">
              <a:spcBef>
                <a:spcPct val="50000"/>
              </a:spcBef>
              <a:defRPr/>
            </a:pPr>
            <a:r>
              <a:rPr lang="en-US" altLang="en-US" sz="1200" b="1" dirty="0">
                <a:solidFill>
                  <a:srgbClr val="0033CC"/>
                </a:solidFill>
                <a:latin typeface="Times New Roman" panose="02020603050405020304" pitchFamily="18" charset="0"/>
                <a:cs typeface="Times New Roman" panose="02020603050405020304" pitchFamily="18" charset="0"/>
              </a:rPr>
              <a:t>Email: 	aldawood@ksu.edu.sa 	Tel: 467- 8246</a:t>
            </a:r>
            <a:endParaRPr lang="ar-SA" altLang="en-US" sz="1200" b="1" dirty="0">
              <a:solidFill>
                <a:srgbClr val="0033CC"/>
              </a:solidFill>
              <a:latin typeface="Times New Roman" panose="02020603050405020304" pitchFamily="18" charset="0"/>
              <a:cs typeface="Times New Roman" panose="02020603050405020304" pitchFamily="18" charset="0"/>
            </a:endParaRPr>
          </a:p>
        </p:txBody>
      </p:sp>
      <p:pic>
        <p:nvPicPr>
          <p:cNvPr id="4105" name="Picture 14" descr="Basmalla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37700" y="150084"/>
            <a:ext cx="822332" cy="92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descr="Parchment">
            <a:extLst>
              <a:ext uri="{FF2B5EF4-FFF2-40B4-BE49-F238E27FC236}">
                <a16:creationId xmlns:a16="http://schemas.microsoft.com/office/drawing/2014/main" id="{B0843BDE-8A31-4654-B8BB-4BB507548668}"/>
              </a:ext>
            </a:extLst>
          </p:cNvPr>
          <p:cNvSpPr txBox="1">
            <a:spLocks noChangeArrowheads="1"/>
          </p:cNvSpPr>
          <p:nvPr/>
        </p:nvSpPr>
        <p:spPr bwMode="auto">
          <a:xfrm>
            <a:off x="1512814" y="5297238"/>
            <a:ext cx="5791200" cy="707886"/>
          </a:xfrm>
          <a:prstGeom prst="rect">
            <a:avLst/>
          </a:prstGeom>
          <a:blipFill dpi="0" rotWithShape="1">
            <a:blip r:embed="rId6">
              <a:alphaModFix amt="32000"/>
            </a:blip>
            <a:srcRect/>
            <a:tile tx="0" ty="0" sx="100000" sy="100000" flip="none" algn="tl"/>
          </a:blipFill>
          <a:ln w="28575">
            <a:solidFill>
              <a:schemeClr va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r" rtl="1" eaLnBrk="0" fontAlgn="base" hangingPunct="0">
              <a:spcBef>
                <a:spcPct val="0"/>
              </a:spcBef>
              <a:spcAft>
                <a:spcPct val="0"/>
              </a:spcAft>
              <a:defRPr>
                <a:solidFill>
                  <a:schemeClr val="tx1"/>
                </a:solidFill>
                <a:latin typeface="Arial" charset="0"/>
                <a:cs typeface="Arial" charset="0"/>
              </a:defRPr>
            </a:lvl6pPr>
            <a:lvl7pPr marL="2971800" indent="-228600" algn="r" rtl="1" eaLnBrk="0" fontAlgn="base" hangingPunct="0">
              <a:spcBef>
                <a:spcPct val="0"/>
              </a:spcBef>
              <a:spcAft>
                <a:spcPct val="0"/>
              </a:spcAft>
              <a:defRPr>
                <a:solidFill>
                  <a:schemeClr val="tx1"/>
                </a:solidFill>
                <a:latin typeface="Arial" charset="0"/>
                <a:cs typeface="Arial" charset="0"/>
              </a:defRPr>
            </a:lvl7pPr>
            <a:lvl8pPr marL="3429000" indent="-228600" algn="r" rtl="1" eaLnBrk="0" fontAlgn="base" hangingPunct="0">
              <a:spcBef>
                <a:spcPct val="0"/>
              </a:spcBef>
              <a:spcAft>
                <a:spcPct val="0"/>
              </a:spcAft>
              <a:defRPr>
                <a:solidFill>
                  <a:schemeClr val="tx1"/>
                </a:solidFill>
                <a:latin typeface="Arial" charset="0"/>
                <a:cs typeface="Arial" charset="0"/>
              </a:defRPr>
            </a:lvl8pPr>
            <a:lvl9pPr marL="3886200" indent="-228600" algn="r" rtl="1"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defRPr/>
            </a:pPr>
            <a:r>
              <a:rPr lang="ar-SA" altLang="en-US" sz="4000" b="1" dirty="0">
                <a:solidFill>
                  <a:srgbClr val="0033CC"/>
                </a:solidFill>
                <a:latin typeface="Times New Roman" panose="02020603050405020304" pitchFamily="18" charset="0"/>
                <a:cs typeface="Times New Roman" panose="02020603050405020304" pitchFamily="18" charset="0"/>
              </a:rPr>
              <a:t>الاسبوع الثامن: المحاضرة الثانية</a:t>
            </a:r>
          </a:p>
        </p:txBody>
      </p:sp>
    </p:spTree>
    <p:extLst>
      <p:ext uri="{BB962C8B-B14F-4D97-AF65-F5344CB8AC3E}">
        <p14:creationId xmlns:p14="http://schemas.microsoft.com/office/powerpoint/2010/main" val="356280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0" y="274638"/>
            <a:ext cx="9144000" cy="1143000"/>
          </a:xfrm>
        </p:spPr>
        <p:txBody>
          <a:bodyPr>
            <a:noAutofit/>
          </a:bodyPr>
          <a:lstStyle/>
          <a:p>
            <a:r>
              <a:rPr lang="ar-SA" altLang="en-US" sz="4000" b="1" dirty="0">
                <a:solidFill>
                  <a:srgbClr val="7030A0"/>
                </a:solidFill>
              </a:rPr>
              <a:t>التطور في الحشرات</a:t>
            </a:r>
            <a:br>
              <a:rPr lang="ar-SA" altLang="en-US" sz="4000" b="1" dirty="0">
                <a:solidFill>
                  <a:srgbClr val="7030A0"/>
                </a:solidFill>
              </a:rPr>
            </a:br>
            <a:r>
              <a:rPr lang="en-US" altLang="en-US" sz="4000" b="1" dirty="0">
                <a:solidFill>
                  <a:srgbClr val="7030A0"/>
                </a:solidFill>
              </a:rPr>
              <a:t>Metamorphism</a:t>
            </a:r>
          </a:p>
        </p:txBody>
      </p:sp>
      <p:sp>
        <p:nvSpPr>
          <p:cNvPr id="21507" name="Content Placeholder 2"/>
          <p:cNvSpPr>
            <a:spLocks noGrp="1"/>
          </p:cNvSpPr>
          <p:nvPr>
            <p:ph idx="1"/>
          </p:nvPr>
        </p:nvSpPr>
        <p:spPr>
          <a:xfrm>
            <a:off x="125252" y="4221088"/>
            <a:ext cx="8856984" cy="2044824"/>
          </a:xfrm>
        </p:spPr>
        <p:txBody>
          <a:bodyPr>
            <a:normAutofit/>
          </a:bodyPr>
          <a:lstStyle/>
          <a:p>
            <a:pPr algn="r" rtl="1"/>
            <a:r>
              <a:rPr lang="ar-SA" altLang="en-US" sz="2400" b="1" dirty="0">
                <a:solidFill>
                  <a:srgbClr val="FF0000"/>
                </a:solidFill>
              </a:rPr>
              <a:t>حشرات عديمة التطور</a:t>
            </a:r>
            <a:r>
              <a:rPr lang="ar-SA" altLang="en-US" sz="2400" b="1" dirty="0">
                <a:solidFill>
                  <a:srgbClr val="0070C0"/>
                </a:solidFill>
              </a:rPr>
              <a:t>: بيضة – حشرة كاملة</a:t>
            </a:r>
            <a:endParaRPr lang="en-US" altLang="en-US" sz="2400" b="1" dirty="0">
              <a:solidFill>
                <a:srgbClr val="0070C0"/>
              </a:solidFill>
            </a:endParaRPr>
          </a:p>
          <a:p>
            <a:pPr algn="r" rtl="1"/>
            <a:r>
              <a:rPr lang="ar-SA" altLang="en-US" sz="2400" b="1" dirty="0">
                <a:solidFill>
                  <a:srgbClr val="FF0000"/>
                </a:solidFill>
              </a:rPr>
              <a:t>حشرات ذات تطور ناقص </a:t>
            </a:r>
            <a:r>
              <a:rPr lang="ar-SA" altLang="en-US" sz="2400" b="1" dirty="0">
                <a:solidFill>
                  <a:srgbClr val="0070C0"/>
                </a:solidFill>
              </a:rPr>
              <a:t>(تدريجي- غير تدريجي): بيضة – حورية - حشرة كاملة </a:t>
            </a:r>
          </a:p>
          <a:p>
            <a:pPr algn="r" rtl="1"/>
            <a:r>
              <a:rPr lang="ar-SA" altLang="en-US" sz="2400" b="1" dirty="0">
                <a:solidFill>
                  <a:srgbClr val="FF0000"/>
                </a:solidFill>
              </a:rPr>
              <a:t>حشرات ذات تطور كامل</a:t>
            </a:r>
            <a:r>
              <a:rPr lang="ar-SA" altLang="en-US" sz="2400" b="1" dirty="0">
                <a:solidFill>
                  <a:srgbClr val="0070C0"/>
                </a:solidFill>
              </a:rPr>
              <a:t>: بيضة – يرقة – عذراء - حشرة كاملة</a:t>
            </a:r>
            <a:endParaRPr lang="en-US" altLang="en-US" sz="2400" b="1" dirty="0">
              <a:solidFill>
                <a:srgbClr val="0070C0"/>
              </a:solidFill>
            </a:endParaRPr>
          </a:p>
        </p:txBody>
      </p:sp>
      <p:sp>
        <p:nvSpPr>
          <p:cNvPr id="4" name="Text Box 36"/>
          <p:cNvSpPr txBox="1">
            <a:spLocks noChangeArrowheads="1"/>
          </p:cNvSpPr>
          <p:nvPr/>
        </p:nvSpPr>
        <p:spPr bwMode="auto">
          <a:xfrm>
            <a:off x="323528" y="1624512"/>
            <a:ext cx="8460432" cy="461665"/>
          </a:xfrm>
          <a:prstGeom prst="rect">
            <a:avLst/>
          </a:prstGeom>
          <a:noFill/>
          <a:ln w="9525">
            <a:noFill/>
            <a:miter lim="800000"/>
            <a:headEnd/>
            <a:tailEnd/>
          </a:ln>
          <a:effectLst/>
        </p:spPr>
        <p:txBody>
          <a:bodyPr wrap="square">
            <a:spAutoFit/>
          </a:bodyPr>
          <a:lstStyle/>
          <a:p>
            <a:r>
              <a:rPr lang="ar-SA" sz="2400" b="1" dirty="0">
                <a:solidFill>
                  <a:srgbClr val="0070C0"/>
                </a:solidFill>
              </a:rPr>
              <a:t>وهو تلك الأشكال التي تمر بها الحشرة</a:t>
            </a:r>
            <a:r>
              <a:rPr lang="en-US" sz="2400" b="1" dirty="0">
                <a:solidFill>
                  <a:srgbClr val="0070C0"/>
                </a:solidFill>
              </a:rPr>
              <a:t> </a:t>
            </a:r>
            <a:r>
              <a:rPr lang="ar-SA" sz="2400" b="1" dirty="0">
                <a:solidFill>
                  <a:srgbClr val="0070C0"/>
                </a:solidFill>
              </a:rPr>
              <a:t>خلال مراحل نموها من البيض إلى البلوغ</a:t>
            </a:r>
            <a:endParaRPr lang="en-US" sz="2400" b="1" dirty="0">
              <a:solidFill>
                <a:srgbClr val="0070C0"/>
              </a:solidFill>
            </a:endParaRPr>
          </a:p>
        </p:txBody>
      </p:sp>
      <p:pic>
        <p:nvPicPr>
          <p:cNvPr id="3074" name="Picture 2" descr="Insect Life Cycles 101: Hemimetabolous vs. Holometabolous Expla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040" y="2081328"/>
            <a:ext cx="714375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87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20676" y="269370"/>
            <a:ext cx="9144000" cy="692696"/>
          </a:xfrm>
        </p:spPr>
        <p:txBody>
          <a:bodyPr>
            <a:noAutofit/>
          </a:bodyPr>
          <a:lstStyle/>
          <a:p>
            <a:r>
              <a:rPr lang="ar-SA" sz="4000" b="1" dirty="0">
                <a:solidFill>
                  <a:srgbClr val="7030A0"/>
                </a:solidFill>
              </a:rPr>
              <a:t>التطور في الحشرات </a:t>
            </a:r>
            <a:r>
              <a:rPr lang="ar-SA" sz="2800" b="1" dirty="0">
                <a:solidFill>
                  <a:srgbClr val="7030A0"/>
                </a:solidFill>
              </a:rPr>
              <a:t>(مراحل الحياة)</a:t>
            </a:r>
            <a:endParaRPr lang="en-US" sz="2800" b="1" dirty="0">
              <a:solidFill>
                <a:srgbClr val="7030A0"/>
              </a:solidFill>
            </a:endParaRPr>
          </a:p>
        </p:txBody>
      </p:sp>
      <p:sp>
        <p:nvSpPr>
          <p:cNvPr id="94243" name="Text Box 35"/>
          <p:cNvSpPr txBox="1">
            <a:spLocks noChangeArrowheads="1"/>
          </p:cNvSpPr>
          <p:nvPr/>
        </p:nvSpPr>
        <p:spPr bwMode="auto">
          <a:xfrm>
            <a:off x="294888" y="1276424"/>
            <a:ext cx="8544312" cy="1631216"/>
          </a:xfrm>
          <a:prstGeom prst="rect">
            <a:avLst/>
          </a:prstGeom>
          <a:noFill/>
          <a:ln w="9525">
            <a:noFill/>
            <a:miter lim="800000"/>
            <a:headEnd/>
            <a:tailEnd/>
          </a:ln>
          <a:effectLst/>
        </p:spPr>
        <p:txBody>
          <a:bodyPr wrap="square">
            <a:spAutoFit/>
          </a:bodyPr>
          <a:lstStyle/>
          <a:p>
            <a:pPr algn="r" rtl="1"/>
            <a:r>
              <a:rPr lang="ar-SA" sz="2000" b="1" dirty="0">
                <a:solidFill>
                  <a:srgbClr val="0070C0"/>
                </a:solidFill>
              </a:rPr>
              <a:t>تنقسم الحشرات في تطورها إلى ثلاثة أقسام:</a:t>
            </a:r>
          </a:p>
          <a:p>
            <a:pPr algn="r" rtl="1"/>
            <a:r>
              <a:rPr lang="ar-SA" sz="2000" b="1" dirty="0">
                <a:solidFill>
                  <a:srgbClr val="C00000"/>
                </a:solidFill>
              </a:rPr>
              <a:t>1- حشرات عديمة أو بسيطة التطور</a:t>
            </a:r>
            <a:r>
              <a:rPr lang="ar-SA" sz="2000" b="1" dirty="0">
                <a:solidFill>
                  <a:srgbClr val="0070C0"/>
                </a:solidFill>
              </a:rPr>
              <a:t>: حيث تخرج الاطوار الاولى من البيض مشابهة للحشرة الكاملة، مع عدم نضج الاجهزة التناسلية وبعض الصفات المظهرية.</a:t>
            </a:r>
          </a:p>
          <a:p>
            <a:pPr algn="r" rtl="1"/>
            <a:r>
              <a:rPr lang="ar-SA" sz="2000" b="1" dirty="0">
                <a:solidFill>
                  <a:srgbClr val="C00000"/>
                </a:solidFill>
              </a:rPr>
              <a:t>                                               ويتكون من: بيضة ----</a:t>
            </a:r>
            <a:r>
              <a:rPr lang="en-US" sz="2000" b="1" dirty="0">
                <a:solidFill>
                  <a:srgbClr val="C00000"/>
                </a:solidFill>
              </a:rPr>
              <a:t>&lt;</a:t>
            </a:r>
            <a:r>
              <a:rPr lang="ar-SA" sz="2000" b="1" dirty="0">
                <a:solidFill>
                  <a:srgbClr val="C00000"/>
                </a:solidFill>
              </a:rPr>
              <a:t> حشرة كاملة </a:t>
            </a:r>
            <a:r>
              <a:rPr lang="en-US" sz="2000" b="1" dirty="0">
                <a:solidFill>
                  <a:srgbClr val="C00000"/>
                </a:solidFill>
              </a:rPr>
              <a:t>			</a:t>
            </a:r>
          </a:p>
        </p:txBody>
      </p:sp>
      <p:sp>
        <p:nvSpPr>
          <p:cNvPr id="13" name="Content Placeholder 2"/>
          <p:cNvSpPr txBox="1">
            <a:spLocks/>
          </p:cNvSpPr>
          <p:nvPr/>
        </p:nvSpPr>
        <p:spPr>
          <a:xfrm>
            <a:off x="2971800" y="6052877"/>
            <a:ext cx="2232117" cy="446348"/>
          </a:xfrm>
          <a:prstGeom prst="rect">
            <a:avLst/>
          </a:prstGeom>
        </p:spPr>
        <p:txBody>
          <a:bodyPr vert="horz" lIns="91440" tIns="45720" rIns="91440" bIns="45720" rtlCol="1">
            <a:normAutofit lnSpcReduction="10000"/>
          </a:bodyPr>
          <a:lstStyle>
            <a:lvl1pPr marL="342900" indent="-34290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ar-SA" altLang="en-US" sz="2400" b="1" dirty="0"/>
              <a:t>السمك الفضي</a:t>
            </a:r>
          </a:p>
        </p:txBody>
      </p:sp>
      <p:sp>
        <p:nvSpPr>
          <p:cNvPr id="5" name="AutoShape 4" descr="https://www.researchgate.net/publication/336154590/figure/fig1/AS:809182970269696@1569935662801/Ametabolous-development-in-Lepisma_W640.jpg">
            <a:extLst>
              <a:ext uri="{FF2B5EF4-FFF2-40B4-BE49-F238E27FC236}">
                <a16:creationId xmlns:a16="http://schemas.microsoft.com/office/drawing/2014/main" id="{F6AA5776-93FF-4D70-AABB-E0C2A8D6A09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https://www.researchgate.net/publication/336154590/figure/fig1/AS:809182970269696@1569935662801/Ametabolous-development-in-Lepisma_W640.jpg">
            <a:extLst>
              <a:ext uri="{FF2B5EF4-FFF2-40B4-BE49-F238E27FC236}">
                <a16:creationId xmlns:a16="http://schemas.microsoft.com/office/drawing/2014/main" id="{7C4A7763-6E6C-4543-A999-7117300EE1A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 name="Picture 10">
            <a:extLst>
              <a:ext uri="{FF2B5EF4-FFF2-40B4-BE49-F238E27FC236}">
                <a16:creationId xmlns:a16="http://schemas.microsoft.com/office/drawing/2014/main" id="{F148130D-E6E3-4A69-AFB5-E01495B018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9139" y="2599863"/>
            <a:ext cx="5180921" cy="352378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243"/>
                                        </p:tgtEl>
                                        <p:attrNameLst>
                                          <p:attrName>style.visibility</p:attrName>
                                        </p:attrNameLst>
                                      </p:cBhvr>
                                      <p:to>
                                        <p:strVal val="visible"/>
                                      </p:to>
                                    </p:set>
                                    <p:anim calcmode="lin" valueType="num">
                                      <p:cBhvr additive="base">
                                        <p:cTn id="13" dur="500" fill="hold"/>
                                        <p:tgtEl>
                                          <p:spTgt spid="94243"/>
                                        </p:tgtEl>
                                        <p:attrNameLst>
                                          <p:attrName>ppt_x</p:attrName>
                                        </p:attrNameLst>
                                      </p:cBhvr>
                                      <p:tavLst>
                                        <p:tav tm="0">
                                          <p:val>
                                            <p:strVal val="#ppt_x"/>
                                          </p:val>
                                        </p:tav>
                                        <p:tav tm="100000">
                                          <p:val>
                                            <p:strVal val="#ppt_x"/>
                                          </p:val>
                                        </p:tav>
                                      </p:tavLst>
                                    </p:anim>
                                    <p:anim calcmode="lin" valueType="num">
                                      <p:cBhvr additive="base">
                                        <p:cTn id="14" dur="500" fill="hold"/>
                                        <p:tgtEl>
                                          <p:spTgt spid="94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0" y="86453"/>
            <a:ext cx="9144000" cy="692696"/>
          </a:xfrm>
        </p:spPr>
        <p:txBody>
          <a:bodyPr>
            <a:noAutofit/>
          </a:bodyPr>
          <a:lstStyle/>
          <a:p>
            <a:r>
              <a:rPr lang="ar-SA" sz="4000" b="1" dirty="0">
                <a:solidFill>
                  <a:srgbClr val="7030A0"/>
                </a:solidFill>
              </a:rPr>
              <a:t>التطور في الحشرات </a:t>
            </a:r>
            <a:r>
              <a:rPr lang="ar-SA" sz="2800" b="1" dirty="0">
                <a:solidFill>
                  <a:srgbClr val="7030A0"/>
                </a:solidFill>
              </a:rPr>
              <a:t>(مراحل الحياة)</a:t>
            </a:r>
            <a:endParaRPr lang="en-US" sz="2800" b="1" dirty="0">
              <a:solidFill>
                <a:srgbClr val="7030A0"/>
              </a:solidFill>
            </a:endParaRPr>
          </a:p>
        </p:txBody>
      </p:sp>
      <p:pic>
        <p:nvPicPr>
          <p:cNvPr id="94221" name="Picture 13" descr="0008n003"/>
          <p:cNvPicPr>
            <a:picLocks noGrp="1" noChangeAspect="1" noChangeArrowheads="1"/>
          </p:cNvPicPr>
          <p:nvPr>
            <p:ph sz="half" idx="1"/>
          </p:nvPr>
        </p:nvPicPr>
        <p:blipFill>
          <a:blip r:embed="rId2" cstate="print"/>
          <a:srcRect/>
          <a:stretch>
            <a:fillRect/>
          </a:stretch>
        </p:blipFill>
        <p:spPr>
          <a:xfrm>
            <a:off x="349535" y="3443478"/>
            <a:ext cx="3905749" cy="2947821"/>
          </a:xfrm>
          <a:solidFill>
            <a:schemeClr val="accent1"/>
          </a:solidFill>
          <a:ln/>
        </p:spPr>
      </p:pic>
      <p:sp>
        <p:nvSpPr>
          <p:cNvPr id="94236" name="Text Box 28"/>
          <p:cNvSpPr txBox="1">
            <a:spLocks noChangeArrowheads="1"/>
          </p:cNvSpPr>
          <p:nvPr/>
        </p:nvSpPr>
        <p:spPr bwMode="auto">
          <a:xfrm>
            <a:off x="1399572" y="3640726"/>
            <a:ext cx="514885" cy="338554"/>
          </a:xfrm>
          <a:prstGeom prst="rect">
            <a:avLst/>
          </a:prstGeom>
          <a:solidFill>
            <a:schemeClr val="bg1"/>
          </a:solidFill>
          <a:ln w="9525">
            <a:noFill/>
            <a:miter lim="800000"/>
            <a:headEnd/>
            <a:tailEnd/>
          </a:ln>
          <a:effectLst/>
        </p:spPr>
        <p:txBody>
          <a:bodyPr wrap="none">
            <a:spAutoFit/>
          </a:bodyPr>
          <a:lstStyle/>
          <a:p>
            <a:r>
              <a:rPr lang="ar-SA" sz="1600" b="1" dirty="0">
                <a:solidFill>
                  <a:schemeClr val="tx1">
                    <a:lumMod val="75000"/>
                    <a:lumOff val="25000"/>
                  </a:schemeClr>
                </a:solidFill>
              </a:rPr>
              <a:t>بيض</a:t>
            </a:r>
            <a:endParaRPr lang="en-US" sz="1600" b="1" dirty="0">
              <a:solidFill>
                <a:schemeClr val="tx1">
                  <a:lumMod val="75000"/>
                  <a:lumOff val="25000"/>
                </a:schemeClr>
              </a:solidFill>
            </a:endParaRPr>
          </a:p>
        </p:txBody>
      </p:sp>
      <p:sp>
        <p:nvSpPr>
          <p:cNvPr id="94237" name="Text Box 29"/>
          <p:cNvSpPr txBox="1">
            <a:spLocks noChangeArrowheads="1"/>
          </p:cNvSpPr>
          <p:nvPr/>
        </p:nvSpPr>
        <p:spPr bwMode="auto">
          <a:xfrm>
            <a:off x="2843808" y="4725144"/>
            <a:ext cx="1140056" cy="338554"/>
          </a:xfrm>
          <a:prstGeom prst="rect">
            <a:avLst/>
          </a:prstGeom>
          <a:noFill/>
          <a:ln w="9525">
            <a:noFill/>
            <a:miter lim="800000"/>
            <a:headEnd/>
            <a:tailEnd/>
          </a:ln>
          <a:effectLst/>
        </p:spPr>
        <p:txBody>
          <a:bodyPr wrap="none">
            <a:spAutoFit/>
          </a:bodyPr>
          <a:lstStyle/>
          <a:p>
            <a:r>
              <a:rPr lang="ar-SA" sz="1600" b="1" dirty="0">
                <a:solidFill>
                  <a:schemeClr val="tx1">
                    <a:lumMod val="75000"/>
                    <a:lumOff val="25000"/>
                  </a:schemeClr>
                </a:solidFill>
              </a:rPr>
              <a:t>حورية (مائية)</a:t>
            </a:r>
            <a:endParaRPr lang="en-US" sz="1600" b="1" dirty="0">
              <a:solidFill>
                <a:schemeClr val="tx1">
                  <a:lumMod val="75000"/>
                  <a:lumOff val="25000"/>
                </a:schemeClr>
              </a:solidFill>
            </a:endParaRPr>
          </a:p>
        </p:txBody>
      </p:sp>
      <p:sp>
        <p:nvSpPr>
          <p:cNvPr id="94243" name="Text Box 35"/>
          <p:cNvSpPr txBox="1">
            <a:spLocks noChangeArrowheads="1"/>
          </p:cNvSpPr>
          <p:nvPr/>
        </p:nvSpPr>
        <p:spPr bwMode="auto">
          <a:xfrm>
            <a:off x="395536" y="751344"/>
            <a:ext cx="8434375" cy="2677656"/>
          </a:xfrm>
          <a:prstGeom prst="rect">
            <a:avLst/>
          </a:prstGeom>
          <a:noFill/>
          <a:ln w="9525">
            <a:noFill/>
            <a:miter lim="800000"/>
            <a:headEnd/>
            <a:tailEnd/>
          </a:ln>
          <a:effectLst/>
        </p:spPr>
        <p:txBody>
          <a:bodyPr wrap="square">
            <a:spAutoFit/>
          </a:bodyPr>
          <a:lstStyle/>
          <a:p>
            <a:pPr algn="r" rtl="1"/>
            <a:r>
              <a:rPr lang="ar-SA" sz="2400" b="1" dirty="0">
                <a:solidFill>
                  <a:srgbClr val="0070C0"/>
                </a:solidFill>
              </a:rPr>
              <a:t>2- حشرات ناقصة التطور: ويتكون من ثلاثة أطوار:</a:t>
            </a:r>
          </a:p>
          <a:p>
            <a:pPr algn="r" rtl="1"/>
            <a:r>
              <a:rPr lang="ar-SA" b="1" dirty="0">
                <a:solidFill>
                  <a:srgbClr val="C00000"/>
                </a:solidFill>
              </a:rPr>
              <a:t>                            بيضة</a:t>
            </a:r>
            <a:r>
              <a:rPr lang="en-US" b="1" dirty="0">
                <a:solidFill>
                  <a:srgbClr val="C00000"/>
                </a:solidFill>
              </a:rPr>
              <a:t> </a:t>
            </a:r>
            <a:r>
              <a:rPr lang="ar-SA" b="1" dirty="0">
                <a:solidFill>
                  <a:srgbClr val="C00000"/>
                </a:solidFill>
              </a:rPr>
              <a:t>----</a:t>
            </a:r>
            <a:r>
              <a:rPr lang="en-US" b="1" dirty="0">
                <a:solidFill>
                  <a:srgbClr val="C00000"/>
                </a:solidFill>
              </a:rPr>
              <a:t>&lt;</a:t>
            </a:r>
            <a:r>
              <a:rPr lang="ar-SA" b="1" dirty="0">
                <a:solidFill>
                  <a:srgbClr val="C00000"/>
                </a:solidFill>
              </a:rPr>
              <a:t> حورية ----</a:t>
            </a:r>
            <a:r>
              <a:rPr lang="en-US" b="1" dirty="0">
                <a:solidFill>
                  <a:srgbClr val="C00000"/>
                </a:solidFill>
              </a:rPr>
              <a:t>&lt;</a:t>
            </a:r>
            <a:r>
              <a:rPr lang="ar-SA" b="1" dirty="0">
                <a:solidFill>
                  <a:srgbClr val="C00000"/>
                </a:solidFill>
              </a:rPr>
              <a:t> حشرة كاملة، وينقسم إلى نوعين:</a:t>
            </a:r>
          </a:p>
          <a:p>
            <a:pPr algn="r" rtl="1"/>
            <a:endParaRPr lang="ar-SA" b="1" dirty="0">
              <a:solidFill>
                <a:srgbClr val="0070C0"/>
              </a:solidFill>
            </a:endParaRPr>
          </a:p>
          <a:p>
            <a:pPr algn="r" rtl="1"/>
            <a:r>
              <a:rPr lang="ar-SA" b="1" u="sng" dirty="0">
                <a:solidFill>
                  <a:srgbClr val="C00000"/>
                </a:solidFill>
              </a:rPr>
              <a:t>أ- تطور ناقص تدريجي</a:t>
            </a:r>
            <a:r>
              <a:rPr lang="ar-SA" b="1" dirty="0">
                <a:solidFill>
                  <a:srgbClr val="0070C0"/>
                </a:solidFill>
              </a:rPr>
              <a:t>: وهنا تكون الحورية مشابهة للحشرة الكاملة مع عدم اكتمال الاجنحة والاجهزة التناسلية وتتطور تدريجيا حتى تصبح حشرة كاملة وتعيش في نفس بيئة الحشرة الكاملة وتتغذى نفس غذاءها. مثال: الجراد والنطاطات.</a:t>
            </a:r>
          </a:p>
          <a:p>
            <a:pPr algn="r" rtl="1"/>
            <a:endParaRPr lang="ar-SA" b="1" dirty="0">
              <a:solidFill>
                <a:srgbClr val="0070C0"/>
              </a:solidFill>
            </a:endParaRPr>
          </a:p>
          <a:p>
            <a:pPr algn="r" rtl="1"/>
            <a:r>
              <a:rPr lang="ar-SA" b="1" dirty="0">
                <a:solidFill>
                  <a:srgbClr val="C00000"/>
                </a:solidFill>
              </a:rPr>
              <a:t>ب-</a:t>
            </a:r>
            <a:r>
              <a:rPr lang="ar-SA" b="1" dirty="0">
                <a:solidFill>
                  <a:srgbClr val="0070C0"/>
                </a:solidFill>
              </a:rPr>
              <a:t> </a:t>
            </a:r>
            <a:r>
              <a:rPr lang="ar-SA" b="1" u="sng" dirty="0">
                <a:solidFill>
                  <a:srgbClr val="C00000"/>
                </a:solidFill>
              </a:rPr>
              <a:t>تطور ناقص غير تدريجي</a:t>
            </a:r>
            <a:r>
              <a:rPr lang="ar-SA" b="1" dirty="0">
                <a:solidFill>
                  <a:srgbClr val="0070C0"/>
                </a:solidFill>
              </a:rPr>
              <a:t>: وهنا تكون الحورية غير مشابهة للحشرة الكاملة ولاتعيش في نفس البيئة ولاتتغذى نفس الغذاء، وتتحول إلى حشرة كاملة بشكل شبه مفاجئ. مثال: الرعاش   </a:t>
            </a:r>
            <a:endParaRPr lang="en-US" b="1" dirty="0">
              <a:solidFill>
                <a:srgbClr val="0070C0"/>
              </a:solidFill>
            </a:endParaRPr>
          </a:p>
        </p:txBody>
      </p:sp>
      <p:sp>
        <p:nvSpPr>
          <p:cNvPr id="2" name="TextBox 1"/>
          <p:cNvSpPr txBox="1"/>
          <p:nvPr/>
        </p:nvSpPr>
        <p:spPr>
          <a:xfrm>
            <a:off x="358546" y="6135930"/>
            <a:ext cx="4224233" cy="584775"/>
          </a:xfrm>
          <a:prstGeom prst="rect">
            <a:avLst/>
          </a:prstGeom>
          <a:noFill/>
        </p:spPr>
        <p:txBody>
          <a:bodyPr wrap="none" rtlCol="0">
            <a:spAutoFit/>
          </a:bodyPr>
          <a:lstStyle/>
          <a:p>
            <a:pPr algn="r" rtl="1"/>
            <a:r>
              <a:rPr lang="ar-SA" sz="1600" b="1" dirty="0"/>
              <a:t>الرعاشات: الحورية لاتشبه الكاملة وتعيش في الماء والحشرة</a:t>
            </a:r>
          </a:p>
          <a:p>
            <a:pPr algn="r" rtl="1"/>
            <a:r>
              <a:rPr lang="ar-SA" sz="1600" b="1" dirty="0"/>
              <a:t>                            الكاملة في الهواء</a:t>
            </a:r>
            <a:endParaRPr lang="en-US" sz="1600" b="1" dirty="0"/>
          </a:p>
        </p:txBody>
      </p:sp>
      <p:pic>
        <p:nvPicPr>
          <p:cNvPr id="15" name="Picture 3">
            <a:extLst>
              <a:ext uri="{FF2B5EF4-FFF2-40B4-BE49-F238E27FC236}">
                <a16:creationId xmlns:a16="http://schemas.microsoft.com/office/drawing/2014/main" id="{1F0CA4A1-3BA6-4364-B5B6-E99746A412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7463" y="3504795"/>
            <a:ext cx="4032448" cy="2490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5">
            <a:extLst>
              <a:ext uri="{FF2B5EF4-FFF2-40B4-BE49-F238E27FC236}">
                <a16:creationId xmlns:a16="http://schemas.microsoft.com/office/drawing/2014/main" id="{6A89EE4C-408F-40AE-BE64-907881AE3838}"/>
              </a:ext>
            </a:extLst>
          </p:cNvPr>
          <p:cNvSpPr txBox="1"/>
          <p:nvPr/>
        </p:nvSpPr>
        <p:spPr>
          <a:xfrm>
            <a:off x="5067319" y="6053135"/>
            <a:ext cx="3794692" cy="584775"/>
          </a:xfrm>
          <a:prstGeom prst="rect">
            <a:avLst/>
          </a:prstGeom>
          <a:noFill/>
        </p:spPr>
        <p:txBody>
          <a:bodyPr wrap="none" rtlCol="0">
            <a:spAutoFit/>
          </a:bodyPr>
          <a:lstStyle/>
          <a:p>
            <a:pPr algn="ctr" rtl="1"/>
            <a:r>
              <a:rPr lang="ar-SA" sz="1600" b="1" dirty="0"/>
              <a:t>الجراد: الحورية تشابه الحشرة الكاملة وتتحول تدريجيا</a:t>
            </a:r>
          </a:p>
          <a:p>
            <a:pPr algn="ctr" rtl="1"/>
            <a:r>
              <a:rPr lang="ar-SA" sz="1600" b="1" dirty="0"/>
              <a:t>في نفس البيئة</a:t>
            </a:r>
            <a:endParaRPr lang="en-US" sz="1600" b="1" dirty="0"/>
          </a:p>
        </p:txBody>
      </p:sp>
      <p:sp>
        <p:nvSpPr>
          <p:cNvPr id="10" name="Text Box 29">
            <a:extLst>
              <a:ext uri="{FF2B5EF4-FFF2-40B4-BE49-F238E27FC236}">
                <a16:creationId xmlns:a16="http://schemas.microsoft.com/office/drawing/2014/main" id="{5F64C9B3-0E68-4B91-9BDA-15C97E1BDF71}"/>
              </a:ext>
            </a:extLst>
          </p:cNvPr>
          <p:cNvSpPr txBox="1">
            <a:spLocks noChangeArrowheads="1"/>
          </p:cNvSpPr>
          <p:nvPr/>
        </p:nvSpPr>
        <p:spPr bwMode="auto">
          <a:xfrm>
            <a:off x="315557" y="5714581"/>
            <a:ext cx="1600118" cy="338554"/>
          </a:xfrm>
          <a:prstGeom prst="rect">
            <a:avLst/>
          </a:prstGeom>
          <a:solidFill>
            <a:schemeClr val="bg1"/>
          </a:solidFill>
          <a:ln w="9525">
            <a:noFill/>
            <a:miter lim="800000"/>
            <a:headEnd/>
            <a:tailEnd/>
          </a:ln>
          <a:effectLst/>
        </p:spPr>
        <p:txBody>
          <a:bodyPr wrap="none">
            <a:spAutoFit/>
          </a:bodyPr>
          <a:lstStyle/>
          <a:p>
            <a:pPr algn="r" rtl="1"/>
            <a:r>
              <a:rPr lang="ar-SA" sz="1600" b="1" dirty="0">
                <a:solidFill>
                  <a:schemeClr val="tx1">
                    <a:lumMod val="75000"/>
                    <a:lumOff val="25000"/>
                  </a:schemeClr>
                </a:solidFill>
              </a:rPr>
              <a:t>حشرة كاملة (هوائية)</a:t>
            </a:r>
            <a:endParaRPr lang="en-US" sz="1600" b="1" dirty="0">
              <a:solidFill>
                <a:schemeClr val="tx1">
                  <a:lumMod val="75000"/>
                  <a:lumOff val="25000"/>
                </a:schemeClr>
              </a:solidFill>
            </a:endParaRPr>
          </a:p>
        </p:txBody>
      </p:sp>
      <p:sp>
        <p:nvSpPr>
          <p:cNvPr id="3" name="Rectangle 2">
            <a:extLst>
              <a:ext uri="{FF2B5EF4-FFF2-40B4-BE49-F238E27FC236}">
                <a16:creationId xmlns:a16="http://schemas.microsoft.com/office/drawing/2014/main" id="{B483252A-3FAD-4D6D-A253-779AF290F974}"/>
              </a:ext>
            </a:extLst>
          </p:cNvPr>
          <p:cNvSpPr/>
          <p:nvPr/>
        </p:nvSpPr>
        <p:spPr>
          <a:xfrm>
            <a:off x="6228184" y="4789358"/>
            <a:ext cx="1688283" cy="369332"/>
          </a:xfrm>
          <a:prstGeom prst="rect">
            <a:avLst/>
          </a:prstGeom>
          <a:solidFill>
            <a:schemeClr val="bg1"/>
          </a:solidFill>
        </p:spPr>
        <p:txBody>
          <a:bodyPr wrap="none">
            <a:spAutoFit/>
          </a:bodyPr>
          <a:lstStyle/>
          <a:p>
            <a:r>
              <a:rPr lang="ar-SA" b="1" dirty="0">
                <a:solidFill>
                  <a:srgbClr val="0070C0"/>
                </a:solidFill>
              </a:rPr>
              <a:t>تطور ناقص تدريجي</a:t>
            </a:r>
            <a:endParaRPr lang="en-GB" dirty="0"/>
          </a:p>
        </p:txBody>
      </p:sp>
      <p:sp>
        <p:nvSpPr>
          <p:cNvPr id="4" name="Rectangle 3">
            <a:extLst>
              <a:ext uri="{FF2B5EF4-FFF2-40B4-BE49-F238E27FC236}">
                <a16:creationId xmlns:a16="http://schemas.microsoft.com/office/drawing/2014/main" id="{F31B706B-028C-43D0-AFCC-026CA99AC4D6}"/>
              </a:ext>
            </a:extLst>
          </p:cNvPr>
          <p:cNvSpPr/>
          <p:nvPr/>
        </p:nvSpPr>
        <p:spPr>
          <a:xfrm>
            <a:off x="2307197" y="5699192"/>
            <a:ext cx="2039341" cy="369332"/>
          </a:xfrm>
          <a:prstGeom prst="rect">
            <a:avLst/>
          </a:prstGeom>
          <a:solidFill>
            <a:schemeClr val="bg1"/>
          </a:solidFill>
        </p:spPr>
        <p:txBody>
          <a:bodyPr wrap="none">
            <a:spAutoFit/>
          </a:bodyPr>
          <a:lstStyle/>
          <a:p>
            <a:r>
              <a:rPr lang="ar-SA" b="1" dirty="0">
                <a:solidFill>
                  <a:srgbClr val="0070C0"/>
                </a:solidFill>
              </a:rPr>
              <a:t>تطور ناقص غير تدريجي</a:t>
            </a:r>
            <a:endParaRPr lang="en-GB" dirty="0"/>
          </a:p>
        </p:txBody>
      </p:sp>
    </p:spTree>
    <p:extLst>
      <p:ext uri="{BB962C8B-B14F-4D97-AF65-F5344CB8AC3E}">
        <p14:creationId xmlns:p14="http://schemas.microsoft.com/office/powerpoint/2010/main" val="40638239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0-#ppt_w/2"/>
                                          </p:val>
                                        </p:tav>
                                        <p:tav tm="100000">
                                          <p:val>
                                            <p:strVal val="#ppt_x"/>
                                          </p:val>
                                        </p:tav>
                                      </p:tavLst>
                                    </p:anim>
                                    <p:anim calcmode="lin" valueType="num">
                                      <p:cBhvr additive="base">
                                        <p:cTn id="8" dur="500" fill="hold"/>
                                        <p:tgtEl>
                                          <p:spTgt spid="942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4" presetClass="entr" presetSubtype="0" fill="hold" nodeType="clickEffect">
                                  <p:stCondLst>
                                    <p:cond delay="0"/>
                                  </p:stCondLst>
                                  <p:childTnLst>
                                    <p:set>
                                      <p:cBhvr>
                                        <p:cTn id="12" dur="1" fill="hold">
                                          <p:stCondLst>
                                            <p:cond delay="0"/>
                                          </p:stCondLst>
                                        </p:cTn>
                                        <p:tgtEl>
                                          <p:spTgt spid="94221"/>
                                        </p:tgtEl>
                                        <p:attrNameLst>
                                          <p:attrName>style.visibility</p:attrName>
                                        </p:attrNameLst>
                                      </p:cBhvr>
                                      <p:to>
                                        <p:strVal val="visible"/>
                                      </p:to>
                                    </p:set>
                                    <p:anim to="" calcmode="lin" valueType="num">
                                      <p:cBhvr>
                                        <p:cTn id="13" dur="1" fill="hold"/>
                                        <p:tgtEl>
                                          <p:spTgt spid="94221"/>
                                        </p:tgtEl>
                                        <p:attrNameLst>
                                          <p:attrName/>
                                        </p:attrNameLst>
                                      </p:cBhvr>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4243"/>
                                        </p:tgtEl>
                                        <p:attrNameLst>
                                          <p:attrName>style.visibility</p:attrName>
                                        </p:attrNameLst>
                                      </p:cBhvr>
                                      <p:to>
                                        <p:strVal val="visible"/>
                                      </p:to>
                                    </p:set>
                                    <p:anim calcmode="lin" valueType="num">
                                      <p:cBhvr additive="base">
                                        <p:cTn id="18" dur="500" fill="hold"/>
                                        <p:tgtEl>
                                          <p:spTgt spid="94243"/>
                                        </p:tgtEl>
                                        <p:attrNameLst>
                                          <p:attrName>ppt_x</p:attrName>
                                        </p:attrNameLst>
                                      </p:cBhvr>
                                      <p:tavLst>
                                        <p:tav tm="0">
                                          <p:val>
                                            <p:strVal val="#ppt_x"/>
                                          </p:val>
                                        </p:tav>
                                        <p:tav tm="100000">
                                          <p:val>
                                            <p:strVal val="#ppt_x"/>
                                          </p:val>
                                        </p:tav>
                                      </p:tavLst>
                                    </p:anim>
                                    <p:anim calcmode="lin" valueType="num">
                                      <p:cBhvr additive="base">
                                        <p:cTn id="19" dur="500" fill="hold"/>
                                        <p:tgtEl>
                                          <p:spTgt spid="942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p:bldP spid="94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260648"/>
            <a:ext cx="8964487" cy="882352"/>
          </a:xfrm>
        </p:spPr>
        <p:txBody>
          <a:bodyPr>
            <a:normAutofit/>
          </a:bodyPr>
          <a:lstStyle/>
          <a:p>
            <a:r>
              <a:rPr lang="ar-SA" sz="4000" b="1" dirty="0">
                <a:solidFill>
                  <a:srgbClr val="7030A0"/>
                </a:solidFill>
              </a:rPr>
              <a:t>التطور في الحشرات</a:t>
            </a:r>
            <a:endParaRPr lang="en-US" sz="4000" b="1" dirty="0">
              <a:solidFill>
                <a:srgbClr val="7030A0"/>
              </a:solidFill>
            </a:endParaRPr>
          </a:p>
        </p:txBody>
      </p:sp>
      <p:sp>
        <p:nvSpPr>
          <p:cNvPr id="111621" name="Text Box 5"/>
          <p:cNvSpPr txBox="1">
            <a:spLocks noChangeArrowheads="1"/>
          </p:cNvSpPr>
          <p:nvPr/>
        </p:nvSpPr>
        <p:spPr bwMode="auto">
          <a:xfrm>
            <a:off x="8607425" y="908050"/>
            <a:ext cx="254000" cy="396875"/>
          </a:xfrm>
          <a:prstGeom prst="rect">
            <a:avLst/>
          </a:prstGeom>
          <a:noFill/>
          <a:ln w="9525">
            <a:noFill/>
            <a:miter lim="800000"/>
            <a:headEnd/>
            <a:tailEnd/>
          </a:ln>
          <a:effectLst/>
        </p:spPr>
        <p:txBody>
          <a:bodyPr wrap="none">
            <a:spAutoFit/>
          </a:bodyPr>
          <a:lstStyle/>
          <a:p>
            <a:r>
              <a:rPr lang="ar-SA" sz="2000" b="1">
                <a:solidFill>
                  <a:schemeClr val="bg2">
                    <a:lumMod val="10000"/>
                  </a:schemeClr>
                </a:solidFill>
              </a:rPr>
              <a:t> </a:t>
            </a:r>
            <a:endParaRPr lang="en-US" sz="2000" b="1">
              <a:solidFill>
                <a:schemeClr val="bg2">
                  <a:lumMod val="10000"/>
                </a:schemeClr>
              </a:solidFill>
            </a:endParaRPr>
          </a:p>
        </p:txBody>
      </p:sp>
      <p:sp>
        <p:nvSpPr>
          <p:cNvPr id="111624" name="Text Box 8"/>
          <p:cNvSpPr txBox="1">
            <a:spLocks noChangeArrowheads="1"/>
          </p:cNvSpPr>
          <p:nvPr/>
        </p:nvSpPr>
        <p:spPr bwMode="auto">
          <a:xfrm>
            <a:off x="1803242" y="2242225"/>
            <a:ext cx="5410455" cy="400110"/>
          </a:xfrm>
          <a:prstGeom prst="rect">
            <a:avLst/>
          </a:prstGeom>
          <a:noFill/>
          <a:ln w="9525">
            <a:noFill/>
            <a:miter lim="800000"/>
            <a:headEnd/>
            <a:tailEnd/>
          </a:ln>
          <a:effectLst/>
        </p:spPr>
        <p:txBody>
          <a:bodyPr wrap="none">
            <a:spAutoFit/>
          </a:bodyPr>
          <a:lstStyle/>
          <a:p>
            <a:pPr algn="l" rtl="1"/>
            <a:r>
              <a:rPr lang="ar-SA" sz="2000" b="1" dirty="0">
                <a:solidFill>
                  <a:srgbClr val="002060"/>
                </a:solidFill>
              </a:rPr>
              <a:t>تطور كامل: بيضة ----</a:t>
            </a:r>
            <a:r>
              <a:rPr lang="en-US" sz="2000" b="1" dirty="0">
                <a:solidFill>
                  <a:srgbClr val="002060"/>
                </a:solidFill>
              </a:rPr>
              <a:t> &lt;</a:t>
            </a:r>
            <a:r>
              <a:rPr lang="ar-SA" sz="2000" b="1" dirty="0">
                <a:solidFill>
                  <a:srgbClr val="002060"/>
                </a:solidFill>
              </a:rPr>
              <a:t>يرقة ----</a:t>
            </a:r>
            <a:r>
              <a:rPr lang="en-US" sz="2000" b="1" dirty="0">
                <a:solidFill>
                  <a:srgbClr val="002060"/>
                </a:solidFill>
              </a:rPr>
              <a:t>&lt;</a:t>
            </a:r>
            <a:r>
              <a:rPr lang="ar-SA" sz="2000" b="1" dirty="0">
                <a:solidFill>
                  <a:srgbClr val="002060"/>
                </a:solidFill>
              </a:rPr>
              <a:t> عذراء ----</a:t>
            </a:r>
            <a:r>
              <a:rPr lang="en-US" sz="2000" b="1" dirty="0">
                <a:solidFill>
                  <a:srgbClr val="002060"/>
                </a:solidFill>
              </a:rPr>
              <a:t>&lt;</a:t>
            </a:r>
            <a:r>
              <a:rPr lang="ar-SA" sz="2000" b="1" dirty="0">
                <a:solidFill>
                  <a:srgbClr val="002060"/>
                </a:solidFill>
              </a:rPr>
              <a:t> حشرة كاملة</a:t>
            </a:r>
            <a:endParaRPr lang="en-US" sz="2000" b="1" dirty="0">
              <a:solidFill>
                <a:srgbClr val="002060"/>
              </a:solidFill>
            </a:endParaRPr>
          </a:p>
        </p:txBody>
      </p:sp>
      <p:sp>
        <p:nvSpPr>
          <p:cNvPr id="18" name="Title 1"/>
          <p:cNvSpPr txBox="1">
            <a:spLocks/>
          </p:cNvSpPr>
          <p:nvPr/>
        </p:nvSpPr>
        <p:spPr>
          <a:xfrm>
            <a:off x="214102" y="1041090"/>
            <a:ext cx="8715795" cy="882352"/>
          </a:xfrm>
          <a:prstGeom prst="rect">
            <a:avLst/>
          </a:prstGeom>
        </p:spPr>
        <p:txBody>
          <a:bodyPr vert="horz" lIns="91440" tIns="45720" rIns="91440" bIns="45720" rtlCol="1" anchor="ctr">
            <a:no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ar-SA" altLang="en-US" sz="2400" b="1" dirty="0">
                <a:solidFill>
                  <a:srgbClr val="3084E0"/>
                </a:solidFill>
                <a:cs typeface="+mn-cs"/>
              </a:rPr>
              <a:t>3- </a:t>
            </a:r>
            <a:r>
              <a:rPr lang="ar-SA" altLang="en-US" sz="2400" b="1" u="sng" dirty="0">
                <a:solidFill>
                  <a:srgbClr val="3084E0"/>
                </a:solidFill>
                <a:cs typeface="+mn-cs"/>
              </a:rPr>
              <a:t>حشرات ذات تطوركامل</a:t>
            </a:r>
            <a:r>
              <a:rPr lang="ar-SA" altLang="en-US" sz="2400" b="1" dirty="0">
                <a:solidFill>
                  <a:srgbClr val="3084E0"/>
                </a:solidFill>
                <a:cs typeface="+mn-cs"/>
              </a:rPr>
              <a:t>: ويتكون من أربع مراحل أو أطوار (بيضة تفقس إلى طور متحرك ومتغذي هي اليرقة التي تمر بعد انسلاخات ثم تتحول إلى طور ساكن غير متغذي هي العذراء التي تتحول لاحقا إلى حشرة كاملة </a:t>
            </a:r>
            <a:endParaRPr lang="en-US" altLang="en-US" sz="2400" b="1" dirty="0">
              <a:solidFill>
                <a:srgbClr val="3084E0"/>
              </a:solidFill>
              <a:cs typeface="+mn-cs"/>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807014"/>
            <a:ext cx="5106188" cy="3980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280651" y="4893580"/>
            <a:ext cx="2683835" cy="646331"/>
          </a:xfrm>
          <a:prstGeom prst="rect">
            <a:avLst/>
          </a:prstGeom>
          <a:noFill/>
        </p:spPr>
        <p:txBody>
          <a:bodyPr wrap="square" rtlCol="0">
            <a:spAutoFit/>
          </a:bodyPr>
          <a:lstStyle/>
          <a:p>
            <a:pPr algn="ctr"/>
            <a:r>
              <a:rPr lang="ar-SA" b="1" dirty="0">
                <a:solidFill>
                  <a:srgbClr val="325DD6"/>
                </a:solidFill>
              </a:rPr>
              <a:t>كما في الفراشات وابودقيقات والنحل والذباب</a:t>
            </a:r>
            <a:endParaRPr lang="en-US" b="1" dirty="0">
              <a:solidFill>
                <a:srgbClr val="325DD6"/>
              </a:solidFill>
            </a:endParaRPr>
          </a:p>
        </p:txBody>
      </p:sp>
      <p:sp>
        <p:nvSpPr>
          <p:cNvPr id="12" name="Text Box 14">
            <a:extLst>
              <a:ext uri="{FF2B5EF4-FFF2-40B4-BE49-F238E27FC236}">
                <a16:creationId xmlns:a16="http://schemas.microsoft.com/office/drawing/2014/main" id="{9FA4DD0B-B0C7-402C-85C2-CA6D676869F1}"/>
              </a:ext>
            </a:extLst>
          </p:cNvPr>
          <p:cNvSpPr txBox="1">
            <a:spLocks noChangeArrowheads="1"/>
          </p:cNvSpPr>
          <p:nvPr/>
        </p:nvSpPr>
        <p:spPr bwMode="auto">
          <a:xfrm>
            <a:off x="3635896" y="2852491"/>
            <a:ext cx="590550" cy="396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ar-SA" sz="2000" b="1">
                <a:solidFill>
                  <a:schemeClr val="bg2">
                    <a:lumMod val="10000"/>
                  </a:schemeClr>
                </a:solidFill>
              </a:rPr>
              <a:t>بيض</a:t>
            </a:r>
            <a:endParaRPr lang="en-US" sz="2000" b="1">
              <a:solidFill>
                <a:schemeClr val="bg2">
                  <a:lumMod val="10000"/>
                </a:schemeClr>
              </a:solidFill>
            </a:endParaRPr>
          </a:p>
        </p:txBody>
      </p:sp>
      <p:sp>
        <p:nvSpPr>
          <p:cNvPr id="13" name="Text Box 15">
            <a:extLst>
              <a:ext uri="{FF2B5EF4-FFF2-40B4-BE49-F238E27FC236}">
                <a16:creationId xmlns:a16="http://schemas.microsoft.com/office/drawing/2014/main" id="{86694E1B-674A-4453-B53E-2725FFDFB5FF}"/>
              </a:ext>
            </a:extLst>
          </p:cNvPr>
          <p:cNvSpPr txBox="1">
            <a:spLocks noChangeArrowheads="1"/>
          </p:cNvSpPr>
          <p:nvPr/>
        </p:nvSpPr>
        <p:spPr bwMode="auto">
          <a:xfrm>
            <a:off x="6123999" y="3627437"/>
            <a:ext cx="680249" cy="396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ar-SA" sz="2000" b="1">
                <a:solidFill>
                  <a:schemeClr val="bg2">
                    <a:lumMod val="10000"/>
                  </a:schemeClr>
                </a:solidFill>
              </a:rPr>
              <a:t>يرقة</a:t>
            </a:r>
            <a:endParaRPr lang="en-US" sz="2000" b="1">
              <a:solidFill>
                <a:schemeClr val="bg2">
                  <a:lumMod val="10000"/>
                </a:schemeClr>
              </a:solidFill>
            </a:endParaRPr>
          </a:p>
        </p:txBody>
      </p:sp>
      <p:sp>
        <p:nvSpPr>
          <p:cNvPr id="14" name="Text Box 16">
            <a:extLst>
              <a:ext uri="{FF2B5EF4-FFF2-40B4-BE49-F238E27FC236}">
                <a16:creationId xmlns:a16="http://schemas.microsoft.com/office/drawing/2014/main" id="{31282B95-8913-4293-A4BF-010650C3E0A8}"/>
              </a:ext>
            </a:extLst>
          </p:cNvPr>
          <p:cNvSpPr txBox="1">
            <a:spLocks noChangeArrowheads="1"/>
          </p:cNvSpPr>
          <p:nvPr/>
        </p:nvSpPr>
        <p:spPr bwMode="auto">
          <a:xfrm>
            <a:off x="5292080" y="6146320"/>
            <a:ext cx="693737" cy="396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ar-SA" sz="2000" b="1" dirty="0">
                <a:solidFill>
                  <a:schemeClr val="bg2">
                    <a:lumMod val="10000"/>
                  </a:schemeClr>
                </a:solidFill>
              </a:rPr>
              <a:t>عذراء</a:t>
            </a:r>
            <a:endParaRPr lang="en-US" sz="2000" b="1" dirty="0">
              <a:solidFill>
                <a:schemeClr val="bg2">
                  <a:lumMod val="10000"/>
                </a:schemeClr>
              </a:solidFill>
            </a:endParaRPr>
          </a:p>
        </p:txBody>
      </p:sp>
      <p:sp>
        <p:nvSpPr>
          <p:cNvPr id="15" name="Text Box 17">
            <a:extLst>
              <a:ext uri="{FF2B5EF4-FFF2-40B4-BE49-F238E27FC236}">
                <a16:creationId xmlns:a16="http://schemas.microsoft.com/office/drawing/2014/main" id="{DE86C55F-5E54-4B2B-A3E2-A60ED1675F5F}"/>
              </a:ext>
            </a:extLst>
          </p:cNvPr>
          <p:cNvSpPr txBox="1">
            <a:spLocks noChangeArrowheads="1"/>
          </p:cNvSpPr>
          <p:nvPr/>
        </p:nvSpPr>
        <p:spPr bwMode="auto">
          <a:xfrm>
            <a:off x="2339752" y="5481645"/>
            <a:ext cx="641920" cy="396875"/>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r>
              <a:rPr lang="ar-SA" sz="2000" b="1" dirty="0">
                <a:solidFill>
                  <a:schemeClr val="bg2">
                    <a:lumMod val="10000"/>
                  </a:schemeClr>
                </a:solidFill>
              </a:rPr>
              <a:t>بالغة</a:t>
            </a:r>
            <a:endParaRPr lang="en-US" sz="2000" b="1" dirty="0">
              <a:solidFill>
                <a:schemeClr val="bg2">
                  <a:lumMod val="1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24"/>
                                        </p:tgtEl>
                                        <p:attrNameLst>
                                          <p:attrName>style.visibility</p:attrName>
                                        </p:attrNameLst>
                                      </p:cBhvr>
                                      <p:to>
                                        <p:strVal val="visible"/>
                                      </p:to>
                                    </p:set>
                                    <p:anim calcmode="lin" valueType="num">
                                      <p:cBhvr additive="base">
                                        <p:cTn id="7" dur="500" fill="hold"/>
                                        <p:tgtEl>
                                          <p:spTgt spid="111624"/>
                                        </p:tgtEl>
                                        <p:attrNameLst>
                                          <p:attrName>ppt_x</p:attrName>
                                        </p:attrNameLst>
                                      </p:cBhvr>
                                      <p:tavLst>
                                        <p:tav tm="0">
                                          <p:val>
                                            <p:strVal val="#ppt_x"/>
                                          </p:val>
                                        </p:tav>
                                        <p:tav tm="100000">
                                          <p:val>
                                            <p:strVal val="#ppt_x"/>
                                          </p:val>
                                        </p:tav>
                                      </p:tavLst>
                                    </p:anim>
                                    <p:anim calcmode="lin" valueType="num">
                                      <p:cBhvr additive="base">
                                        <p:cTn id="8" dur="500" fill="hold"/>
                                        <p:tgtEl>
                                          <p:spTgt spid="111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alt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2E8AB834CD3224F8EC08CA6B1068794" ma:contentTypeVersion="0" ma:contentTypeDescription="Create a new document." ma:contentTypeScope="" ma:versionID="b6a64c76b157398618a17dc86017cf9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F8F260-B4D4-4E74-8367-98D3B397DEBC}">
  <ds:schemaRefs>
    <ds:schemaRef ds:uri="http://schemas.openxmlformats.org/package/2006/metadata/core-properties"/>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3C2A2F50-C59B-4332-9F9D-6A0A7C1AA0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4AB4D9E-E4C7-4BCA-8218-9B6366734B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4480</TotalTime>
  <Words>736</Words>
  <Application>Microsoft Office PowerPoint</Application>
  <PresentationFormat>عرض على الشاشة (4:3)</PresentationFormat>
  <Paragraphs>103</Paragraphs>
  <Slides>10</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10</vt:i4>
      </vt:variant>
    </vt:vector>
  </HeadingPairs>
  <TitlesOfParts>
    <vt:vector size="14" baseType="lpstr">
      <vt:lpstr>Arial</vt:lpstr>
      <vt:lpstr>Calibri</vt:lpstr>
      <vt:lpstr>Times New Roman</vt:lpstr>
      <vt:lpstr>Default Design</vt:lpstr>
      <vt:lpstr>عرض تقديمي في PowerPoint</vt:lpstr>
      <vt:lpstr>التكاثر في الحشرات</vt:lpstr>
      <vt:lpstr>عرض تقديمي في PowerPoint</vt:lpstr>
      <vt:lpstr>عرض تقديمي في PowerPoint</vt:lpstr>
      <vt:lpstr>عرض تقديمي في PowerPoint</vt:lpstr>
      <vt:lpstr>التطور في الحشرات Metamorphism</vt:lpstr>
      <vt:lpstr>التطور في الحشرات (مراحل الحياة)</vt:lpstr>
      <vt:lpstr>التطور في الحشرات (مراحل الحياة)</vt:lpstr>
      <vt:lpstr>التطور في الحشرات</vt:lpstr>
      <vt:lpstr>التطور في الحشرات</vt:lpstr>
    </vt:vector>
  </TitlesOfParts>
  <Company>ksu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Badri</dc:creator>
  <cp:lastModifiedBy>Azzam M Alahmed</cp:lastModifiedBy>
  <cp:revision>167</cp:revision>
  <dcterms:created xsi:type="dcterms:W3CDTF">2007-11-26T06:58:35Z</dcterms:created>
  <dcterms:modified xsi:type="dcterms:W3CDTF">2023-10-01T10:02:25Z</dcterms:modified>
</cp:coreProperties>
</file>