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1"/>
  </p:notesMasterIdLst>
  <p:sldIdLst>
    <p:sldId id="453" r:id="rId5"/>
    <p:sldId id="443" r:id="rId6"/>
    <p:sldId id="260" r:id="rId7"/>
    <p:sldId id="444" r:id="rId8"/>
    <p:sldId id="262" r:id="rId9"/>
    <p:sldId id="445" r:id="rId10"/>
    <p:sldId id="446" r:id="rId11"/>
    <p:sldId id="455" r:id="rId12"/>
    <p:sldId id="447" r:id="rId13"/>
    <p:sldId id="448" r:id="rId14"/>
    <p:sldId id="284" r:id="rId15"/>
    <p:sldId id="286" r:id="rId16"/>
    <p:sldId id="449" r:id="rId17"/>
    <p:sldId id="450" r:id="rId18"/>
    <p:sldId id="304" r:id="rId19"/>
    <p:sldId id="451" r:id="rId2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aziz Alqarni" initials="AA" lastIdx="1" clrIdx="0">
    <p:extLst>
      <p:ext uri="{19B8F6BF-5375-455C-9EA6-DF929625EA0E}">
        <p15:presenceInfo xmlns:p15="http://schemas.microsoft.com/office/powerpoint/2012/main" userId="281889bac62309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p:cViewPr varScale="1">
        <p:scale>
          <a:sx n="109" d="100"/>
          <a:sy n="109" d="100"/>
        </p:scale>
        <p:origin x="169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A4B08EA-3936-46ED-8C67-0A66D654C5C3}" type="datetimeFigureOut">
              <a:rPr lang="en-US"/>
              <a:pPr>
                <a:defRPr/>
              </a:pPr>
              <a:t>10/1/2023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4581ECC-2D7E-4FCD-BF3B-9CBB4CBBD083}" type="slidenum">
              <a:rPr lang="en-US"/>
              <a:pPr>
                <a:defRPr/>
              </a:pPr>
              <a:t>‹#›</a:t>
            </a:fld>
            <a:endParaRPr lang="en-US"/>
          </a:p>
        </p:txBody>
      </p:sp>
    </p:spTree>
    <p:extLst>
      <p:ext uri="{BB962C8B-B14F-4D97-AF65-F5344CB8AC3E}">
        <p14:creationId xmlns:p14="http://schemas.microsoft.com/office/powerpoint/2010/main" val="1574053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327B6-E74A-4462-901B-8F4479040D00}" type="slidenum">
              <a:rPr lang="ar-SA" altLang="en-US"/>
              <a:pPr>
                <a:defRPr/>
              </a:pPr>
              <a:t>‹#›</a:t>
            </a:fld>
            <a:endParaRPr lang="en-US" altLang="en-US"/>
          </a:p>
        </p:txBody>
      </p:sp>
    </p:spTree>
    <p:extLst>
      <p:ext uri="{BB962C8B-B14F-4D97-AF65-F5344CB8AC3E}">
        <p14:creationId xmlns:p14="http://schemas.microsoft.com/office/powerpoint/2010/main" val="24325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068E9-FBB5-4FDC-9A4A-8EC578B0378C}" type="slidenum">
              <a:rPr lang="ar-SA" altLang="en-US"/>
              <a:pPr>
                <a:defRPr/>
              </a:pPr>
              <a:t>‹#›</a:t>
            </a:fld>
            <a:endParaRPr lang="en-US" altLang="en-US"/>
          </a:p>
        </p:txBody>
      </p:sp>
    </p:spTree>
    <p:extLst>
      <p:ext uri="{BB962C8B-B14F-4D97-AF65-F5344CB8AC3E}">
        <p14:creationId xmlns:p14="http://schemas.microsoft.com/office/powerpoint/2010/main" val="53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B1A70A-368F-47E7-9D56-0AC17C03EF24}" type="slidenum">
              <a:rPr lang="ar-SA" altLang="en-US"/>
              <a:pPr>
                <a:defRPr/>
              </a:pPr>
              <a:t>‹#›</a:t>
            </a:fld>
            <a:endParaRPr lang="en-US" altLang="en-US"/>
          </a:p>
        </p:txBody>
      </p:sp>
    </p:spTree>
    <p:extLst>
      <p:ext uri="{BB962C8B-B14F-4D97-AF65-F5344CB8AC3E}">
        <p14:creationId xmlns:p14="http://schemas.microsoft.com/office/powerpoint/2010/main" val="182333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0EF452-445C-4D6B-ACE8-2A5B7BFEA73F}" type="slidenum">
              <a:rPr lang="ar-SA" altLang="en-US"/>
              <a:pPr>
                <a:defRPr/>
              </a:pPr>
              <a:t>‹#›</a:t>
            </a:fld>
            <a:endParaRPr lang="en-US" altLang="en-US"/>
          </a:p>
        </p:txBody>
      </p:sp>
    </p:spTree>
    <p:extLst>
      <p:ext uri="{BB962C8B-B14F-4D97-AF65-F5344CB8AC3E}">
        <p14:creationId xmlns:p14="http://schemas.microsoft.com/office/powerpoint/2010/main" val="331871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1D7612-8191-4E6B-85C8-C5598412B94E}" type="slidenum">
              <a:rPr lang="ar-SA" altLang="en-US"/>
              <a:pPr>
                <a:defRPr/>
              </a:pPr>
              <a:t>‹#›</a:t>
            </a:fld>
            <a:endParaRPr lang="en-US" altLang="en-US"/>
          </a:p>
        </p:txBody>
      </p:sp>
    </p:spTree>
    <p:extLst>
      <p:ext uri="{BB962C8B-B14F-4D97-AF65-F5344CB8AC3E}">
        <p14:creationId xmlns:p14="http://schemas.microsoft.com/office/powerpoint/2010/main" val="18934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B03082-4534-4883-A100-5EAEACE4E9C8}" type="slidenum">
              <a:rPr lang="ar-SA" altLang="en-US"/>
              <a:pPr>
                <a:defRPr/>
              </a:pPr>
              <a:t>‹#›</a:t>
            </a:fld>
            <a:endParaRPr lang="en-US" altLang="en-US"/>
          </a:p>
        </p:txBody>
      </p:sp>
    </p:spTree>
    <p:extLst>
      <p:ext uri="{BB962C8B-B14F-4D97-AF65-F5344CB8AC3E}">
        <p14:creationId xmlns:p14="http://schemas.microsoft.com/office/powerpoint/2010/main" val="31831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C5F684-3473-457B-8972-A12C56492304}" type="slidenum">
              <a:rPr lang="ar-SA" altLang="en-US"/>
              <a:pPr>
                <a:defRPr/>
              </a:pPr>
              <a:t>‹#›</a:t>
            </a:fld>
            <a:endParaRPr lang="en-US" altLang="en-US"/>
          </a:p>
        </p:txBody>
      </p:sp>
    </p:spTree>
    <p:extLst>
      <p:ext uri="{BB962C8B-B14F-4D97-AF65-F5344CB8AC3E}">
        <p14:creationId xmlns:p14="http://schemas.microsoft.com/office/powerpoint/2010/main" val="272204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D41F8F-588D-4CF1-9233-982EDDD5BF57}" type="slidenum">
              <a:rPr lang="ar-SA" altLang="en-US"/>
              <a:pPr>
                <a:defRPr/>
              </a:pPr>
              <a:t>‹#›</a:t>
            </a:fld>
            <a:endParaRPr lang="en-US" altLang="en-US"/>
          </a:p>
        </p:txBody>
      </p:sp>
    </p:spTree>
    <p:extLst>
      <p:ext uri="{BB962C8B-B14F-4D97-AF65-F5344CB8AC3E}">
        <p14:creationId xmlns:p14="http://schemas.microsoft.com/office/powerpoint/2010/main" val="224232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9668E5-A170-42B5-9FB6-AE84464E1ECC}" type="slidenum">
              <a:rPr lang="ar-SA" altLang="en-US"/>
              <a:pPr>
                <a:defRPr/>
              </a:pPr>
              <a:t>‹#›</a:t>
            </a:fld>
            <a:endParaRPr lang="en-US" altLang="en-US"/>
          </a:p>
        </p:txBody>
      </p:sp>
    </p:spTree>
    <p:extLst>
      <p:ext uri="{BB962C8B-B14F-4D97-AF65-F5344CB8AC3E}">
        <p14:creationId xmlns:p14="http://schemas.microsoft.com/office/powerpoint/2010/main" val="1969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ECBE95-F0BB-4E1A-A948-901578ABC634}" type="slidenum">
              <a:rPr lang="ar-SA" altLang="en-US"/>
              <a:pPr>
                <a:defRPr/>
              </a:pPr>
              <a:t>‹#›</a:t>
            </a:fld>
            <a:endParaRPr lang="en-US" altLang="en-US"/>
          </a:p>
        </p:txBody>
      </p:sp>
    </p:spTree>
    <p:extLst>
      <p:ext uri="{BB962C8B-B14F-4D97-AF65-F5344CB8AC3E}">
        <p14:creationId xmlns:p14="http://schemas.microsoft.com/office/powerpoint/2010/main" val="30738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5DA8E5-9E42-428D-8B31-9B5F8139E733}" type="slidenum">
              <a:rPr lang="ar-SA" altLang="en-US"/>
              <a:pPr>
                <a:defRPr/>
              </a:pPr>
              <a:t>‹#›</a:t>
            </a:fld>
            <a:endParaRPr lang="en-US" altLang="en-US"/>
          </a:p>
        </p:txBody>
      </p:sp>
    </p:spTree>
    <p:extLst>
      <p:ext uri="{BB962C8B-B14F-4D97-AF65-F5344CB8AC3E}">
        <p14:creationId xmlns:p14="http://schemas.microsoft.com/office/powerpoint/2010/main" val="30356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fld id="{790510AF-BE9A-4546-8A0F-D7DBD5BA486B}"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1125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434"/>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92385" y="990243"/>
            <a:ext cx="487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1800" b="1" dirty="0">
                <a:solidFill>
                  <a:srgbClr val="0033CC"/>
                </a:solidFill>
              </a:rPr>
              <a:t>المملكة العربية السعودية</a:t>
            </a:r>
          </a:p>
          <a:p>
            <a:pPr algn="ctr" eaLnBrk="1" hangingPunct="1">
              <a:spcBef>
                <a:spcPts val="0"/>
              </a:spcBef>
              <a:buFontTx/>
              <a:buNone/>
            </a:pPr>
            <a:r>
              <a:rPr lang="ar-SA" altLang="en-US" sz="1800" b="1" dirty="0">
                <a:solidFill>
                  <a:srgbClr val="0033CC"/>
                </a:solidFill>
              </a:rPr>
              <a:t>وزارة التعليم ـ جامعة الملك سعود</a:t>
            </a:r>
          </a:p>
          <a:p>
            <a:pPr algn="ctr" eaLnBrk="1" hangingPunct="1">
              <a:spcBef>
                <a:spcPts val="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pic>
        <p:nvPicPr>
          <p:cNvPr id="4103" name="Picture 9" descr="شعار الجامعة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12" y="266343"/>
            <a:ext cx="1195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descr="Parchment"/>
          <p:cNvSpPr txBox="1">
            <a:spLocks noChangeArrowheads="1"/>
          </p:cNvSpPr>
          <p:nvPr/>
        </p:nvSpPr>
        <p:spPr bwMode="auto">
          <a:xfrm>
            <a:off x="1676400" y="3878325"/>
            <a:ext cx="5464029" cy="1338828"/>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b="1" dirty="0"/>
              <a:t>إعداد </a:t>
            </a:r>
          </a:p>
          <a:p>
            <a:pPr algn="ctr" rtl="1" eaLnBrk="1" hangingPunct="1">
              <a:spcBef>
                <a:spcPct val="50000"/>
              </a:spcBef>
              <a:defRPr/>
            </a:pPr>
            <a:r>
              <a:rPr lang="ar-SA" altLang="en-US" b="1" dirty="0">
                <a:solidFill>
                  <a:srgbClr val="0033CC"/>
                </a:solidFill>
              </a:rPr>
              <a:t>أ.د. عبدالعزيز بن سعد القرني     أ.د. عبد الرحمن بن سعد الداود</a:t>
            </a: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alqarni@ksu.edu.sa</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a:solidFill>
                  <a:srgbClr val="0033CC"/>
                </a:solidFill>
                <a:latin typeface="Times New Roman" panose="02020603050405020304" pitchFamily="18" charset="0"/>
                <a:cs typeface="Times New Roman" panose="02020603050405020304" pitchFamily="18" charset="0"/>
              </a:rPr>
              <a:t>Tel: 467- 8429</a:t>
            </a:r>
            <a:endParaRPr lang="ar-SA" altLang="en-US" sz="1200" b="1" dirty="0">
              <a:solidFill>
                <a:srgbClr val="0033CC"/>
              </a:solidFill>
              <a:latin typeface="Times New Roman" panose="02020603050405020304" pitchFamily="18" charset="0"/>
              <a:cs typeface="Times New Roman" panose="02020603050405020304" pitchFamily="18" charset="0"/>
            </a:endParaRP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aldawood@ksu.edu.sa 	Tel: 467- 8246</a:t>
            </a:r>
            <a:endParaRPr lang="ar-SA" altLang="en-US" sz="1200" b="1" dirty="0">
              <a:solidFill>
                <a:srgbClr val="0033CC"/>
              </a:solidFill>
              <a:latin typeface="Times New Roman" panose="02020603050405020304" pitchFamily="18" charset="0"/>
              <a:cs typeface="Times New Roman" panose="02020603050405020304" pitchFamily="18" charset="0"/>
            </a:endParaRPr>
          </a:p>
        </p:txBody>
      </p:sp>
      <p:pic>
        <p:nvPicPr>
          <p:cNvPr id="4105" name="Picture 14" descr="Basmalla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7700" y="150084"/>
            <a:ext cx="822332" cy="9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descr="Parchment">
            <a:extLst>
              <a:ext uri="{FF2B5EF4-FFF2-40B4-BE49-F238E27FC236}">
                <a16:creationId xmlns:a16="http://schemas.microsoft.com/office/drawing/2014/main" id="{B0843BDE-8A31-4654-B8BB-4BB507548668}"/>
              </a:ext>
            </a:extLst>
          </p:cNvPr>
          <p:cNvSpPr txBox="1">
            <a:spLocks noChangeArrowheads="1"/>
          </p:cNvSpPr>
          <p:nvPr/>
        </p:nvSpPr>
        <p:spPr bwMode="auto">
          <a:xfrm>
            <a:off x="1512814" y="5297238"/>
            <a:ext cx="5978598" cy="707886"/>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sz="4000" b="1" dirty="0">
                <a:solidFill>
                  <a:srgbClr val="0033CC"/>
                </a:solidFill>
                <a:latin typeface="Times New Roman" panose="02020603050405020304" pitchFamily="18" charset="0"/>
                <a:cs typeface="Times New Roman" panose="02020603050405020304" pitchFamily="18" charset="0"/>
              </a:rPr>
              <a:t>الاسبوع العاشر: المحاضرة الاولى</a:t>
            </a:r>
          </a:p>
        </p:txBody>
      </p:sp>
      <p:sp>
        <p:nvSpPr>
          <p:cNvPr id="11" name="Text Box 8">
            <a:extLst>
              <a:ext uri="{FF2B5EF4-FFF2-40B4-BE49-F238E27FC236}">
                <a16:creationId xmlns:a16="http://schemas.microsoft.com/office/drawing/2014/main" id="{7C2C9BCD-77E0-4737-9B81-172F943E81F2}"/>
              </a:ext>
            </a:extLst>
          </p:cNvPr>
          <p:cNvSpPr txBox="1">
            <a:spLocks noChangeArrowheads="1"/>
          </p:cNvSpPr>
          <p:nvPr/>
        </p:nvSpPr>
        <p:spPr bwMode="auto">
          <a:xfrm>
            <a:off x="1676400" y="2016771"/>
            <a:ext cx="5486400" cy="181588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2800" b="1" dirty="0"/>
              <a:t>المحاضرات النظرية</a:t>
            </a:r>
          </a:p>
          <a:p>
            <a:pPr algn="ctr" eaLnBrk="1" hangingPunct="1">
              <a:spcBef>
                <a:spcPts val="0"/>
              </a:spcBef>
              <a:buFontTx/>
              <a:buNone/>
            </a:pPr>
            <a:r>
              <a:rPr lang="ar-SA" altLang="en-US" sz="2800" b="1" dirty="0"/>
              <a:t>لمقرر 200 وقن</a:t>
            </a:r>
          </a:p>
          <a:p>
            <a:pPr algn="ctr" eaLnBrk="1" hangingPunct="1">
              <a:spcBef>
                <a:spcPts val="0"/>
              </a:spcBef>
              <a:buFontTx/>
              <a:buNone/>
            </a:pPr>
            <a:r>
              <a:rPr lang="ar-SA" altLang="en-US" sz="2800" b="1" dirty="0"/>
              <a:t>مقدمة في وقاية النبات</a:t>
            </a:r>
          </a:p>
          <a:p>
            <a:pPr algn="ctr" eaLnBrk="1" hangingPunct="1">
              <a:spcBef>
                <a:spcPts val="0"/>
              </a:spcBef>
              <a:buFontTx/>
              <a:buNone/>
            </a:pPr>
            <a:r>
              <a:rPr lang="ar-SA" altLang="en-US" sz="2800" b="1" dirty="0"/>
              <a:t>الجزء الثاني: علم الحشرات</a:t>
            </a:r>
            <a:endParaRPr lang="en-US" altLang="en-US" sz="2800" b="1" dirty="0"/>
          </a:p>
        </p:txBody>
      </p:sp>
    </p:spTree>
    <p:extLst>
      <p:ext uri="{BB962C8B-B14F-4D97-AF65-F5344CB8AC3E}">
        <p14:creationId xmlns:p14="http://schemas.microsoft.com/office/powerpoint/2010/main" val="41476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idx="4294967295"/>
          </p:nvPr>
        </p:nvSpPr>
        <p:spPr bwMode="auto">
          <a:xfrm>
            <a:off x="785352" y="342750"/>
            <a:ext cx="7886700" cy="707886"/>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000" b="1" dirty="0"/>
              <a:t>الحشرات ذات الأهمية الطبية والبيطرية</a:t>
            </a:r>
            <a:endParaRPr lang="ar-SA" sz="4000" b="1" dirty="0">
              <a:latin typeface="Arabic Typesetting" pitchFamily="66" charset="-78"/>
              <a:cs typeface="+mn-cs"/>
            </a:endParaRPr>
          </a:p>
        </p:txBody>
      </p:sp>
      <p:sp>
        <p:nvSpPr>
          <p:cNvPr id="5" name="Rectangle 8"/>
          <p:cNvSpPr txBox="1">
            <a:spLocks noChangeArrowheads="1"/>
          </p:cNvSpPr>
          <p:nvPr/>
        </p:nvSpPr>
        <p:spPr>
          <a:xfrm>
            <a:off x="3019732" y="1190136"/>
            <a:ext cx="2926318" cy="648072"/>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10000"/>
              </a:lnSpc>
            </a:pPr>
            <a:r>
              <a:rPr lang="ar-SA" sz="3200" b="1" dirty="0"/>
              <a:t>طرق نقل مسببات الأمراض</a:t>
            </a:r>
          </a:p>
        </p:txBody>
      </p:sp>
      <p:cxnSp>
        <p:nvCxnSpPr>
          <p:cNvPr id="7" name="Curved Connector 6"/>
          <p:cNvCxnSpPr>
            <a:stCxn id="5" idx="2"/>
            <a:endCxn id="8" idx="0"/>
          </p:cNvCxnSpPr>
          <p:nvPr/>
        </p:nvCxnSpPr>
        <p:spPr>
          <a:xfrm rot="5400000">
            <a:off x="3093901" y="1043330"/>
            <a:ext cx="594112" cy="2183869"/>
          </a:xfrm>
          <a:prstGeom prst="curved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578312" y="2432320"/>
            <a:ext cx="144142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r" rtl="1"/>
            <a:r>
              <a:rPr lang="ar-SA" sz="2400" b="1" dirty="0">
                <a:solidFill>
                  <a:schemeClr val="tx1"/>
                </a:solidFill>
              </a:rPr>
              <a:t>نقل ميكانيكي</a:t>
            </a:r>
            <a:endParaRPr lang="en-US" sz="2400" b="1" dirty="0">
              <a:solidFill>
                <a:schemeClr val="tx1"/>
              </a:solidFill>
            </a:endParaRPr>
          </a:p>
        </p:txBody>
      </p:sp>
      <p:cxnSp>
        <p:nvCxnSpPr>
          <p:cNvPr id="16" name="Curved Connector 15"/>
          <p:cNvCxnSpPr>
            <a:stCxn id="5" idx="2"/>
            <a:endCxn id="17" idx="0"/>
          </p:cNvCxnSpPr>
          <p:nvPr/>
        </p:nvCxnSpPr>
        <p:spPr>
          <a:xfrm rot="16200000" flipH="1">
            <a:off x="5207799" y="1113299"/>
            <a:ext cx="594111" cy="2043927"/>
          </a:xfrm>
          <a:prstGeom prst="curved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365282" y="2432319"/>
            <a:ext cx="232307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r" rtl="1"/>
            <a:r>
              <a:rPr lang="ar-SA" sz="2400" b="1" dirty="0">
                <a:solidFill>
                  <a:schemeClr val="tx1"/>
                </a:solidFill>
              </a:rPr>
              <a:t>نقل حيوي (بيولوجي)</a:t>
            </a:r>
            <a:endParaRPr lang="en-US" sz="2400" b="1" dirty="0">
              <a:solidFill>
                <a:schemeClr val="tx1"/>
              </a:solidFill>
            </a:endParaRPr>
          </a:p>
        </p:txBody>
      </p:sp>
      <p:sp>
        <p:nvSpPr>
          <p:cNvPr id="20" name="TextBox 19"/>
          <p:cNvSpPr txBox="1"/>
          <p:nvPr/>
        </p:nvSpPr>
        <p:spPr>
          <a:xfrm>
            <a:off x="3866118" y="3146564"/>
            <a:ext cx="5152373" cy="369332"/>
          </a:xfrm>
          <a:prstGeom prst="rect">
            <a:avLst/>
          </a:prstGeom>
          <a:noFill/>
        </p:spPr>
        <p:txBody>
          <a:bodyPr wrap="none" rtlCol="0">
            <a:spAutoFit/>
          </a:bodyPr>
          <a:lstStyle/>
          <a:p>
            <a:pPr algn="r" rtl="1"/>
            <a:r>
              <a:rPr lang="ar-SA" b="1" dirty="0"/>
              <a:t>مسبب المرض ينمو (ينضج) أو يتكاثر أو الإثنين معاً في جسم الناقل</a:t>
            </a:r>
            <a:endParaRPr lang="en-US" b="1" dirty="0"/>
          </a:p>
        </p:txBody>
      </p:sp>
      <p:sp>
        <p:nvSpPr>
          <p:cNvPr id="23" name="TextBox 22"/>
          <p:cNvSpPr txBox="1"/>
          <p:nvPr/>
        </p:nvSpPr>
        <p:spPr>
          <a:xfrm>
            <a:off x="108358" y="3146564"/>
            <a:ext cx="3757760" cy="369332"/>
          </a:xfrm>
          <a:prstGeom prst="rect">
            <a:avLst/>
          </a:prstGeom>
          <a:noFill/>
        </p:spPr>
        <p:txBody>
          <a:bodyPr wrap="none" rtlCol="0">
            <a:spAutoFit/>
          </a:bodyPr>
          <a:lstStyle/>
          <a:p>
            <a:pPr algn="r" rtl="1"/>
            <a:r>
              <a:rPr lang="ar-SA" b="1" dirty="0"/>
              <a:t>مسبب المرض لا ينمو أو يتكاثر على جسم الناقل</a:t>
            </a:r>
            <a:endParaRPr lang="en-US" b="1" dirty="0"/>
          </a:p>
        </p:txBody>
      </p:sp>
      <p:pic>
        <p:nvPicPr>
          <p:cNvPr id="2050" name="Picture 2" descr="Image result for ‫الملاري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3402874"/>
            <a:ext cx="2009975" cy="285915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298622" y="6135523"/>
            <a:ext cx="3182333" cy="830997"/>
          </a:xfrm>
          <a:prstGeom prst="rect">
            <a:avLst/>
          </a:prstGeom>
          <a:noFill/>
        </p:spPr>
        <p:txBody>
          <a:bodyPr wrap="square" rtlCol="0">
            <a:spAutoFit/>
          </a:bodyPr>
          <a:lstStyle/>
          <a:p>
            <a:pPr lvl="0" algn="ctr" rtl="1"/>
            <a:r>
              <a:rPr lang="ar-SA" sz="2400" b="1" dirty="0">
                <a:solidFill>
                  <a:srgbClr val="FF0000"/>
                </a:solidFill>
              </a:rPr>
              <a:t>الملاريا (عائل – مسبب مرض – ناقل)</a:t>
            </a:r>
            <a:endParaRPr lang="en-US" sz="2400" b="1" dirty="0">
              <a:solidFill>
                <a:srgbClr val="FF0000"/>
              </a:solidFill>
            </a:endParaRPr>
          </a:p>
        </p:txBody>
      </p:sp>
      <p:pic>
        <p:nvPicPr>
          <p:cNvPr id="2052" name="Picture 4" descr="Image result for House fly as diseases trans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62" y="3689875"/>
            <a:ext cx="2595371" cy="229508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154562" y="6126815"/>
            <a:ext cx="2640225" cy="830997"/>
          </a:xfrm>
          <a:prstGeom prst="rect">
            <a:avLst/>
          </a:prstGeom>
          <a:noFill/>
        </p:spPr>
        <p:txBody>
          <a:bodyPr wrap="square" rtlCol="0">
            <a:spAutoFit/>
          </a:bodyPr>
          <a:lstStyle/>
          <a:p>
            <a:pPr lvl="0" algn="ctr" rtl="1"/>
            <a:r>
              <a:rPr lang="ar-SA" sz="2400" b="1" dirty="0">
                <a:solidFill>
                  <a:srgbClr val="FF0000"/>
                </a:solidFill>
              </a:rPr>
              <a:t>دور الذباب في نقل الميكروبات</a:t>
            </a:r>
            <a:endParaRPr lang="en-US" sz="2400" b="1" dirty="0">
              <a:solidFill>
                <a:srgbClr val="FF0000"/>
              </a:solidFill>
            </a:endParaRPr>
          </a:p>
        </p:txBody>
      </p:sp>
    </p:spTree>
    <p:extLst>
      <p:ext uri="{BB962C8B-B14F-4D97-AF65-F5344CB8AC3E}">
        <p14:creationId xmlns:p14="http://schemas.microsoft.com/office/powerpoint/2010/main" val="39625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strips(downRight)">
                                      <p:cBhvr>
                                        <p:cTn id="14" dur="500"/>
                                        <p:tgtEl>
                                          <p:spTgt spid="1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randombar(horizontal)">
                                      <p:cBhvr>
                                        <p:cTn id="43" dur="500"/>
                                        <p:tgtEl>
                                          <p:spTgt spid="2050"/>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052"/>
                                        </p:tgtEl>
                                        <p:attrNameLst>
                                          <p:attrName>style.visibility</p:attrName>
                                        </p:attrNameLst>
                                      </p:cBhvr>
                                      <p:to>
                                        <p:strVal val="visible"/>
                                      </p:to>
                                    </p:set>
                                    <p:animEffect transition="in" filter="randombar(horizontal)">
                                      <p:cBhvr>
                                        <p:cTn id="59" dur="500"/>
                                        <p:tgtEl>
                                          <p:spTgt spid="205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7" grpId="0" animBg="1"/>
      <p:bldP spid="20" grpId="0"/>
      <p:bldP spid="23"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85352" y="487619"/>
            <a:ext cx="7886700" cy="661987"/>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الحشرات ذات الأهمية الطبية والبيطرية</a:t>
            </a:r>
            <a:endParaRPr lang="ar-SA" sz="4000" b="1" dirty="0">
              <a:latin typeface="Arabic Typesetting" pitchFamily="66" charset="-78"/>
              <a:cs typeface="+mn-cs"/>
            </a:endParaRPr>
          </a:p>
        </p:txBody>
      </p:sp>
      <p:sp>
        <p:nvSpPr>
          <p:cNvPr id="22" name="Freeform 21"/>
          <p:cNvSpPr/>
          <p:nvPr/>
        </p:nvSpPr>
        <p:spPr>
          <a:xfrm>
            <a:off x="1794799" y="1774229"/>
            <a:ext cx="2312357" cy="518400"/>
          </a:xfrm>
          <a:custGeom>
            <a:avLst/>
            <a:gdLst>
              <a:gd name="connsiteX0" fmla="*/ 0 w 3083143"/>
              <a:gd name="connsiteY0" fmla="*/ 0 h 518400"/>
              <a:gd name="connsiteX1" fmla="*/ 3083143 w 3083143"/>
              <a:gd name="connsiteY1" fmla="*/ 0 h 518400"/>
              <a:gd name="connsiteX2" fmla="*/ 3083143 w 3083143"/>
              <a:gd name="connsiteY2" fmla="*/ 518400 h 518400"/>
              <a:gd name="connsiteX3" fmla="*/ 0 w 3083143"/>
              <a:gd name="connsiteY3" fmla="*/ 518400 h 518400"/>
              <a:gd name="connsiteX4" fmla="*/ 0 w 30831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143" h="518400">
                <a:moveTo>
                  <a:pt x="0" y="0"/>
                </a:moveTo>
                <a:lnTo>
                  <a:pt x="3083143" y="0"/>
                </a:lnTo>
                <a:lnTo>
                  <a:pt x="3083143"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ar-SA" sz="2400" b="1" kern="1200" dirty="0">
                <a:solidFill>
                  <a:srgbClr val="0033CC"/>
                </a:solidFill>
              </a:rPr>
              <a:t>الأمراض المنقولة </a:t>
            </a:r>
            <a:r>
              <a:rPr lang="ar-SA" sz="2400" b="1" kern="1200" dirty="0">
                <a:solidFill>
                  <a:srgbClr val="FF0000"/>
                </a:solidFill>
              </a:rPr>
              <a:t>حيوياً</a:t>
            </a:r>
            <a:endParaRPr lang="en-US" sz="2400" b="1" kern="1200" dirty="0">
              <a:solidFill>
                <a:srgbClr val="FF0000"/>
              </a:solidFill>
            </a:endParaRPr>
          </a:p>
        </p:txBody>
      </p:sp>
      <p:sp>
        <p:nvSpPr>
          <p:cNvPr id="23" name="Freeform 22"/>
          <p:cNvSpPr/>
          <p:nvPr/>
        </p:nvSpPr>
        <p:spPr>
          <a:xfrm>
            <a:off x="1794823" y="2560321"/>
            <a:ext cx="2312357" cy="2865779"/>
          </a:xfrm>
          <a:custGeom>
            <a:avLst/>
            <a:gdLst>
              <a:gd name="connsiteX0" fmla="*/ 0 w 3083143"/>
              <a:gd name="connsiteY0" fmla="*/ 0 h 2865779"/>
              <a:gd name="connsiteX1" fmla="*/ 3083143 w 3083143"/>
              <a:gd name="connsiteY1" fmla="*/ 0 h 2865779"/>
              <a:gd name="connsiteX2" fmla="*/ 3083143 w 3083143"/>
              <a:gd name="connsiteY2" fmla="*/ 2865779 h 2865779"/>
              <a:gd name="connsiteX3" fmla="*/ 0 w 3083143"/>
              <a:gd name="connsiteY3" fmla="*/ 2865779 h 2865779"/>
              <a:gd name="connsiteX4" fmla="*/ 0 w 3083143"/>
              <a:gd name="connsiteY4" fmla="*/ 0 h 286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143" h="2865779">
                <a:moveTo>
                  <a:pt x="0" y="0"/>
                </a:moveTo>
                <a:lnTo>
                  <a:pt x="3083143" y="0"/>
                </a:lnTo>
                <a:lnTo>
                  <a:pt x="3083143" y="2865779"/>
                </a:lnTo>
                <a:lnTo>
                  <a:pt x="0" y="2865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SA" sz="2000" b="1" kern="1200" dirty="0">
                <a:solidFill>
                  <a:srgbClr val="FF0000"/>
                </a:solidFill>
              </a:rPr>
              <a:t>الملاريا</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الحمى الصفراء</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حمى الضنك</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حمى غرب النيل</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EG" sz="2000" b="1" kern="1200" dirty="0">
                <a:solidFill>
                  <a:srgbClr val="FF0000"/>
                </a:solidFill>
              </a:rPr>
              <a:t>حمى </a:t>
            </a:r>
            <a:r>
              <a:rPr lang="ar-EG" sz="2000" b="1" kern="1200" dirty="0" err="1">
                <a:solidFill>
                  <a:srgbClr val="FF0000"/>
                </a:solidFill>
              </a:rPr>
              <a:t>سندبيس</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الطاعون</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الليشمانيا</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err="1">
                <a:solidFill>
                  <a:srgbClr val="FF0000"/>
                </a:solidFill>
              </a:rPr>
              <a:t>زيكا</a:t>
            </a:r>
            <a:endParaRPr lang="en-US" sz="2000" b="1" kern="1200" dirty="0">
              <a:solidFill>
                <a:srgbClr val="FF0000"/>
              </a:solidFill>
            </a:endParaRPr>
          </a:p>
        </p:txBody>
      </p:sp>
      <p:sp>
        <p:nvSpPr>
          <p:cNvPr id="24" name="Freeform 23"/>
          <p:cNvSpPr/>
          <p:nvPr/>
        </p:nvSpPr>
        <p:spPr>
          <a:xfrm>
            <a:off x="4430910" y="1791687"/>
            <a:ext cx="2312357" cy="518400"/>
          </a:xfrm>
          <a:custGeom>
            <a:avLst/>
            <a:gdLst>
              <a:gd name="connsiteX0" fmla="*/ 0 w 3083143"/>
              <a:gd name="connsiteY0" fmla="*/ 0 h 518400"/>
              <a:gd name="connsiteX1" fmla="*/ 3083143 w 3083143"/>
              <a:gd name="connsiteY1" fmla="*/ 0 h 518400"/>
              <a:gd name="connsiteX2" fmla="*/ 3083143 w 3083143"/>
              <a:gd name="connsiteY2" fmla="*/ 518400 h 518400"/>
              <a:gd name="connsiteX3" fmla="*/ 0 w 3083143"/>
              <a:gd name="connsiteY3" fmla="*/ 518400 h 518400"/>
              <a:gd name="connsiteX4" fmla="*/ 0 w 30831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143" h="518400">
                <a:moveTo>
                  <a:pt x="0" y="0"/>
                </a:moveTo>
                <a:lnTo>
                  <a:pt x="3083143" y="0"/>
                </a:lnTo>
                <a:lnTo>
                  <a:pt x="3083143"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ar-SA" sz="2400" b="1" kern="1200" dirty="0">
                <a:solidFill>
                  <a:srgbClr val="0033CC"/>
                </a:solidFill>
              </a:rPr>
              <a:t>الأمراض المنقولة </a:t>
            </a:r>
            <a:r>
              <a:rPr lang="ar-SA" sz="2400" b="1" kern="1200" dirty="0">
                <a:solidFill>
                  <a:srgbClr val="FF0000"/>
                </a:solidFill>
              </a:rPr>
              <a:t>ميكانيكياً</a:t>
            </a:r>
            <a:endParaRPr lang="en-US" sz="2400" b="1" kern="1200" dirty="0">
              <a:solidFill>
                <a:srgbClr val="FF0000"/>
              </a:solidFill>
            </a:endParaRPr>
          </a:p>
        </p:txBody>
      </p:sp>
      <p:sp>
        <p:nvSpPr>
          <p:cNvPr id="25" name="Freeform 24"/>
          <p:cNvSpPr/>
          <p:nvPr/>
        </p:nvSpPr>
        <p:spPr>
          <a:xfrm>
            <a:off x="4450924" y="2516777"/>
            <a:ext cx="2312357" cy="2865779"/>
          </a:xfrm>
          <a:custGeom>
            <a:avLst/>
            <a:gdLst>
              <a:gd name="connsiteX0" fmla="*/ 0 w 3083143"/>
              <a:gd name="connsiteY0" fmla="*/ 0 h 2865779"/>
              <a:gd name="connsiteX1" fmla="*/ 3083143 w 3083143"/>
              <a:gd name="connsiteY1" fmla="*/ 0 h 2865779"/>
              <a:gd name="connsiteX2" fmla="*/ 3083143 w 3083143"/>
              <a:gd name="connsiteY2" fmla="*/ 2865779 h 2865779"/>
              <a:gd name="connsiteX3" fmla="*/ 0 w 3083143"/>
              <a:gd name="connsiteY3" fmla="*/ 2865779 h 2865779"/>
              <a:gd name="connsiteX4" fmla="*/ 0 w 3083143"/>
              <a:gd name="connsiteY4" fmla="*/ 0 h 286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143" h="2865779">
                <a:moveTo>
                  <a:pt x="0" y="0"/>
                </a:moveTo>
                <a:lnTo>
                  <a:pt x="3083143" y="0"/>
                </a:lnTo>
                <a:lnTo>
                  <a:pt x="3083143" y="2865779"/>
                </a:lnTo>
                <a:lnTo>
                  <a:pt x="0" y="2865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SA" sz="2000" b="1" kern="1200" dirty="0">
                <a:solidFill>
                  <a:srgbClr val="FF0000"/>
                </a:solidFill>
              </a:rPr>
              <a:t>الكوليرا</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الرمد الصديدي</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الجمرة الخبيثة</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التراخوما</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الأمراض المعوية</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a:solidFill>
                  <a:srgbClr val="FF0000"/>
                </a:solidFill>
              </a:rPr>
              <a:t>التسمم الغذائي</a:t>
            </a:r>
            <a:endParaRPr lang="en-US" sz="2000" b="1" kern="1200" dirty="0">
              <a:solidFill>
                <a:srgbClr val="FF0000"/>
              </a:solidFill>
            </a:endParaRPr>
          </a:p>
        </p:txBody>
      </p:sp>
      <p:pic>
        <p:nvPicPr>
          <p:cNvPr id="5" name="Picture 9"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024" y="1674662"/>
            <a:ext cx="2160000" cy="1413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802893" y="3109185"/>
            <a:ext cx="2208925" cy="1478055"/>
            <a:chOff x="9341779" y="3054602"/>
            <a:chExt cx="2945233" cy="1478055"/>
          </a:xfrm>
        </p:grpSpPr>
        <p:pic>
          <p:nvPicPr>
            <p:cNvPr id="6" name="Picture 11"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779" y="3054602"/>
              <a:ext cx="1970739" cy="14780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173031" y="3470569"/>
              <a:ext cx="1113981" cy="646331"/>
            </a:xfrm>
            <a:prstGeom prst="rect">
              <a:avLst/>
            </a:prstGeom>
          </p:spPr>
          <p:txBody>
            <a:bodyPr wrap="none">
              <a:spAutoFit/>
            </a:bodyPr>
            <a:lstStyle/>
            <a:p>
              <a:pPr lvl="0" algn="ctr" rtl="1"/>
              <a:r>
                <a:rPr lang="ar-SA" b="1" dirty="0">
                  <a:solidFill>
                    <a:srgbClr val="7030A0"/>
                  </a:solidFill>
                </a:rPr>
                <a:t>الرمد</a:t>
              </a:r>
            </a:p>
            <a:p>
              <a:pPr lvl="0" algn="ctr" rtl="1"/>
              <a:r>
                <a:rPr lang="ar-SA" b="1" dirty="0">
                  <a:solidFill>
                    <a:srgbClr val="7030A0"/>
                  </a:solidFill>
                </a:rPr>
                <a:t>الصديدي</a:t>
              </a:r>
              <a:endParaRPr lang="en-US" b="1" dirty="0">
                <a:solidFill>
                  <a:srgbClr val="7030A0"/>
                </a:solidFill>
              </a:endParaRPr>
            </a:p>
          </p:txBody>
        </p:sp>
      </p:grpSp>
      <p:grpSp>
        <p:nvGrpSpPr>
          <p:cNvPr id="8" name="Group 7"/>
          <p:cNvGrpSpPr/>
          <p:nvPr/>
        </p:nvGrpSpPr>
        <p:grpSpPr>
          <a:xfrm>
            <a:off x="6805364" y="4630287"/>
            <a:ext cx="2139660" cy="1518655"/>
            <a:chOff x="9341779" y="4587240"/>
            <a:chExt cx="2852879" cy="1518655"/>
          </a:xfrm>
        </p:grpSpPr>
        <p:pic>
          <p:nvPicPr>
            <p:cNvPr id="4098" name="Picture 2" descr="Image result for الجمرة الخبيث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779" y="4587240"/>
              <a:ext cx="2024872" cy="15186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70901" y="5023401"/>
              <a:ext cx="923757" cy="646331"/>
            </a:xfrm>
            <a:prstGeom prst="rect">
              <a:avLst/>
            </a:prstGeom>
          </p:spPr>
          <p:txBody>
            <a:bodyPr wrap="none">
              <a:spAutoFit/>
            </a:bodyPr>
            <a:lstStyle/>
            <a:p>
              <a:pPr lvl="0" algn="ctr" rtl="1"/>
              <a:r>
                <a:rPr lang="ar-SA" b="1" dirty="0">
                  <a:solidFill>
                    <a:srgbClr val="7030A0"/>
                  </a:solidFill>
                </a:rPr>
                <a:t>الجمرة</a:t>
              </a:r>
            </a:p>
            <a:p>
              <a:pPr lvl="0" algn="ctr" rtl="1"/>
              <a:r>
                <a:rPr lang="ar-SA" b="1" dirty="0">
                  <a:solidFill>
                    <a:srgbClr val="7030A0"/>
                  </a:solidFill>
                </a:rPr>
                <a:t>الخبيثة</a:t>
              </a:r>
              <a:endParaRPr lang="en-US" b="1" dirty="0">
                <a:solidFill>
                  <a:srgbClr val="7030A0"/>
                </a:solidFill>
              </a:endParaRPr>
            </a:p>
          </p:txBody>
        </p:sp>
      </p:grpSp>
      <p:grpSp>
        <p:nvGrpSpPr>
          <p:cNvPr id="13" name="Group 12"/>
          <p:cNvGrpSpPr/>
          <p:nvPr/>
        </p:nvGrpSpPr>
        <p:grpSpPr>
          <a:xfrm>
            <a:off x="320040" y="4326829"/>
            <a:ext cx="1474759" cy="1693605"/>
            <a:chOff x="259080" y="4326828"/>
            <a:chExt cx="1966345" cy="1693605"/>
          </a:xfrm>
        </p:grpSpPr>
        <p:pic>
          <p:nvPicPr>
            <p:cNvPr id="4100" name="Picture 4" descr="Image result for zika vir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 y="4326828"/>
              <a:ext cx="1966345" cy="13242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39995" y="5651101"/>
              <a:ext cx="645904" cy="369332"/>
            </a:xfrm>
            <a:prstGeom prst="rect">
              <a:avLst/>
            </a:prstGeom>
          </p:spPr>
          <p:txBody>
            <a:bodyPr wrap="none">
              <a:spAutoFit/>
            </a:bodyPr>
            <a:lstStyle/>
            <a:p>
              <a:pPr lvl="0"/>
              <a:r>
                <a:rPr lang="ar-SA" b="1" dirty="0" err="1">
                  <a:solidFill>
                    <a:srgbClr val="FF0000"/>
                  </a:solidFill>
                </a:rPr>
                <a:t>زيكا</a:t>
              </a:r>
              <a:endParaRPr lang="en-US" b="1" dirty="0">
                <a:solidFill>
                  <a:srgbClr val="FF0000"/>
                </a:solidFill>
              </a:endParaRPr>
            </a:p>
          </p:txBody>
        </p:sp>
      </p:grpSp>
      <p:grpSp>
        <p:nvGrpSpPr>
          <p:cNvPr id="12" name="Group 11"/>
          <p:cNvGrpSpPr/>
          <p:nvPr/>
        </p:nvGrpSpPr>
        <p:grpSpPr>
          <a:xfrm>
            <a:off x="320040" y="2695146"/>
            <a:ext cx="1281736" cy="1577040"/>
            <a:chOff x="259080" y="2695146"/>
            <a:chExt cx="1708981" cy="1577040"/>
          </a:xfrm>
        </p:grpSpPr>
        <p:pic>
          <p:nvPicPr>
            <p:cNvPr id="4102"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 y="2695146"/>
              <a:ext cx="1695685" cy="11530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98511" y="3902854"/>
              <a:ext cx="1169550" cy="369332"/>
            </a:xfrm>
            <a:prstGeom prst="rect">
              <a:avLst/>
            </a:prstGeom>
          </p:spPr>
          <p:txBody>
            <a:bodyPr wrap="none">
              <a:spAutoFit/>
            </a:bodyPr>
            <a:lstStyle/>
            <a:p>
              <a:pPr lvl="0"/>
              <a:r>
                <a:rPr lang="ar-SA" b="1" dirty="0">
                  <a:solidFill>
                    <a:srgbClr val="FF0000"/>
                  </a:solidFill>
                </a:rPr>
                <a:t>الليشمانيا</a:t>
              </a:r>
              <a:endParaRPr lang="en-US" b="1" dirty="0">
                <a:solidFill>
                  <a:srgbClr val="FF0000"/>
                </a:solidFill>
              </a:endParaRPr>
            </a:p>
          </p:txBody>
        </p:sp>
      </p:grpSp>
    </p:spTree>
    <p:extLst>
      <p:ext uri="{BB962C8B-B14F-4D97-AF65-F5344CB8AC3E}">
        <p14:creationId xmlns:p14="http://schemas.microsoft.com/office/powerpoint/2010/main" val="24256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5">
                                            <p:bg/>
                                          </p:spTgt>
                                        </p:tgtEl>
                                        <p:attrNameLst>
                                          <p:attrName>style.visibility</p:attrName>
                                        </p:attrNameLst>
                                      </p:cBhvr>
                                      <p:to>
                                        <p:strVal val="visible"/>
                                      </p:to>
                                    </p:set>
                                    <p:anim calcmode="lin" valueType="num">
                                      <p:cBhvr additive="base">
                                        <p:cTn id="14" dur="500"/>
                                        <p:tgtEl>
                                          <p:spTgt spid="25">
                                            <p:bg/>
                                          </p:spTgt>
                                        </p:tgtEl>
                                        <p:attrNameLst>
                                          <p:attrName>ppt_y</p:attrName>
                                        </p:attrNameLst>
                                      </p:cBhvr>
                                      <p:tavLst>
                                        <p:tav tm="0">
                                          <p:val>
                                            <p:strVal val="#ppt_y+#ppt_h*1.125000"/>
                                          </p:val>
                                        </p:tav>
                                        <p:tav tm="100000">
                                          <p:val>
                                            <p:strVal val="#ppt_y"/>
                                          </p:val>
                                        </p:tav>
                                      </p:tavLst>
                                    </p:anim>
                                    <p:animEffect transition="in" filter="wipe(up)">
                                      <p:cBhvr>
                                        <p:cTn id="15" dur="500"/>
                                        <p:tgtEl>
                                          <p:spTgt spid="25">
                                            <p:bg/>
                                          </p:spTgt>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5">
                                            <p:txEl>
                                              <p:pRg st="0" end="0"/>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 calcmode="lin" valueType="num">
                                      <p:cBhvr additive="base">
                                        <p:cTn id="29" dur="500"/>
                                        <p:tgtEl>
                                          <p:spTgt spid="25">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5">
                                            <p:txEl>
                                              <p:pRg st="1" end="1"/>
                                            </p:txEl>
                                          </p:spTgt>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 calcmode="lin" valueType="num">
                                      <p:cBhvr additive="base">
                                        <p:cTn id="39" dur="500"/>
                                        <p:tgtEl>
                                          <p:spTgt spid="25">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25">
                                            <p:txEl>
                                              <p:pRg st="2" end="2"/>
                                            </p:txEl>
                                          </p:spTgt>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5">
                                            <p:txEl>
                                              <p:pRg st="3" end="3"/>
                                            </p:txEl>
                                          </p:spTgt>
                                        </p:tgtEl>
                                        <p:attrNameLst>
                                          <p:attrName>style.visibility</p:attrName>
                                        </p:attrNameLst>
                                      </p:cBhvr>
                                      <p:to>
                                        <p:strVal val="visible"/>
                                      </p:to>
                                    </p:set>
                                    <p:anim calcmode="lin" valueType="num">
                                      <p:cBhvr additive="base">
                                        <p:cTn id="49" dur="500"/>
                                        <p:tgtEl>
                                          <p:spTgt spid="25">
                                            <p:txEl>
                                              <p:pRg st="3" end="3"/>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5">
                                            <p:txEl>
                                              <p:pRg st="4" end="4"/>
                                            </p:txEl>
                                          </p:spTgt>
                                        </p:tgtEl>
                                        <p:attrNameLst>
                                          <p:attrName>style.visibility</p:attrName>
                                        </p:attrNameLst>
                                      </p:cBhvr>
                                      <p:to>
                                        <p:strVal val="visible"/>
                                      </p:to>
                                    </p:set>
                                    <p:anim calcmode="lin" valueType="num">
                                      <p:cBhvr additive="base">
                                        <p:cTn id="55" dur="500"/>
                                        <p:tgtEl>
                                          <p:spTgt spid="25">
                                            <p:txEl>
                                              <p:pRg st="4" end="4"/>
                                            </p:txEl>
                                          </p:spTgt>
                                        </p:tgtEl>
                                        <p:attrNameLst>
                                          <p:attrName>ppt_y</p:attrName>
                                        </p:attrNameLst>
                                      </p:cBhvr>
                                      <p:tavLst>
                                        <p:tav tm="0">
                                          <p:val>
                                            <p:strVal val="#ppt_y+#ppt_h*1.125000"/>
                                          </p:val>
                                        </p:tav>
                                        <p:tav tm="100000">
                                          <p:val>
                                            <p:strVal val="#ppt_y"/>
                                          </p:val>
                                        </p:tav>
                                      </p:tavLst>
                                    </p:anim>
                                    <p:animEffect transition="in" filter="wipe(up)">
                                      <p:cBhvr>
                                        <p:cTn id="56" dur="500"/>
                                        <p:tgtEl>
                                          <p:spTgt spid="2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5">
                                            <p:txEl>
                                              <p:pRg st="5" end="5"/>
                                            </p:txEl>
                                          </p:spTgt>
                                        </p:tgtEl>
                                        <p:attrNameLst>
                                          <p:attrName>style.visibility</p:attrName>
                                        </p:attrNameLst>
                                      </p:cBhvr>
                                      <p:to>
                                        <p:strVal val="visible"/>
                                      </p:to>
                                    </p:set>
                                    <p:anim calcmode="lin" valueType="num">
                                      <p:cBhvr additive="base">
                                        <p:cTn id="61" dur="500"/>
                                        <p:tgtEl>
                                          <p:spTgt spid="25">
                                            <p:txEl>
                                              <p:pRg st="5" end="5"/>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5">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23">
                                            <p:bg/>
                                          </p:spTgt>
                                        </p:tgtEl>
                                        <p:attrNameLst>
                                          <p:attrName>style.visibility</p:attrName>
                                        </p:attrNameLst>
                                      </p:cBhvr>
                                      <p:to>
                                        <p:strVal val="visible"/>
                                      </p:to>
                                    </p:set>
                                    <p:anim calcmode="lin" valueType="num">
                                      <p:cBhvr additive="base">
                                        <p:cTn id="74" dur="500"/>
                                        <p:tgtEl>
                                          <p:spTgt spid="23">
                                            <p:bg/>
                                          </p:spTgt>
                                        </p:tgtEl>
                                        <p:attrNameLst>
                                          <p:attrName>ppt_y</p:attrName>
                                        </p:attrNameLst>
                                      </p:cBhvr>
                                      <p:tavLst>
                                        <p:tav tm="0">
                                          <p:val>
                                            <p:strVal val="#ppt_y+#ppt_h*1.125000"/>
                                          </p:val>
                                        </p:tav>
                                        <p:tav tm="100000">
                                          <p:val>
                                            <p:strVal val="#ppt_y"/>
                                          </p:val>
                                        </p:tav>
                                      </p:tavLst>
                                    </p:anim>
                                    <p:animEffect transition="in" filter="wipe(up)">
                                      <p:cBhvr>
                                        <p:cTn id="75" dur="500"/>
                                        <p:tgtEl>
                                          <p:spTgt spid="23">
                                            <p:bg/>
                                          </p:spTgt>
                                        </p:tgtEl>
                                      </p:cBhvr>
                                    </p:animEffect>
                                  </p:childTnLst>
                                </p:cTn>
                              </p:par>
                            </p:childTnLst>
                          </p:cTn>
                        </p:par>
                        <p:par>
                          <p:cTn id="76" fill="hold">
                            <p:stCondLst>
                              <p:cond delay="500"/>
                            </p:stCondLst>
                            <p:childTnLst>
                              <p:par>
                                <p:cTn id="77" presetID="12" presetClass="entr" presetSubtype="4" fill="hold" grpId="0" nodeType="after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 calcmode="lin" valueType="num">
                                      <p:cBhvr additive="base">
                                        <p:cTn id="79" dur="500"/>
                                        <p:tgtEl>
                                          <p:spTgt spid="23">
                                            <p:txEl>
                                              <p:pRg st="0" end="0"/>
                                            </p:txEl>
                                          </p:spTgt>
                                        </p:tgtEl>
                                        <p:attrNameLst>
                                          <p:attrName>ppt_y</p:attrName>
                                        </p:attrNameLst>
                                      </p:cBhvr>
                                      <p:tavLst>
                                        <p:tav tm="0">
                                          <p:val>
                                            <p:strVal val="#ppt_y+#ppt_h*1.125000"/>
                                          </p:val>
                                        </p:tav>
                                        <p:tav tm="100000">
                                          <p:val>
                                            <p:strVal val="#ppt_y"/>
                                          </p:val>
                                        </p:tav>
                                      </p:tavLst>
                                    </p:anim>
                                    <p:animEffect transition="in" filter="wipe(up)">
                                      <p:cBhvr>
                                        <p:cTn id="80" dur="500"/>
                                        <p:tgtEl>
                                          <p:spTgt spid="2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3">
                                            <p:txEl>
                                              <p:pRg st="1" end="1"/>
                                            </p:txEl>
                                          </p:spTgt>
                                        </p:tgtEl>
                                        <p:attrNameLst>
                                          <p:attrName>style.visibility</p:attrName>
                                        </p:attrNameLst>
                                      </p:cBhvr>
                                      <p:to>
                                        <p:strVal val="visible"/>
                                      </p:to>
                                    </p:set>
                                    <p:anim calcmode="lin" valueType="num">
                                      <p:cBhvr additive="base">
                                        <p:cTn id="85"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86" dur="500"/>
                                        <p:tgtEl>
                                          <p:spTgt spid="2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3">
                                            <p:txEl>
                                              <p:pRg st="2" end="2"/>
                                            </p:txEl>
                                          </p:spTgt>
                                        </p:tgtEl>
                                        <p:attrNameLst>
                                          <p:attrName>style.visibility</p:attrName>
                                        </p:attrNameLst>
                                      </p:cBhvr>
                                      <p:to>
                                        <p:strVal val="visible"/>
                                      </p:to>
                                    </p:set>
                                    <p:anim calcmode="lin" valueType="num">
                                      <p:cBhvr additive="base">
                                        <p:cTn id="91" dur="500"/>
                                        <p:tgtEl>
                                          <p:spTgt spid="23">
                                            <p:txEl>
                                              <p:pRg st="2" end="2"/>
                                            </p:txEl>
                                          </p:spTgt>
                                        </p:tgtEl>
                                        <p:attrNameLst>
                                          <p:attrName>ppt_y</p:attrName>
                                        </p:attrNameLst>
                                      </p:cBhvr>
                                      <p:tavLst>
                                        <p:tav tm="0">
                                          <p:val>
                                            <p:strVal val="#ppt_y+#ppt_h*1.125000"/>
                                          </p:val>
                                        </p:tav>
                                        <p:tav tm="100000">
                                          <p:val>
                                            <p:strVal val="#ppt_y"/>
                                          </p:val>
                                        </p:tav>
                                      </p:tavLst>
                                    </p:anim>
                                    <p:animEffect transition="in" filter="wipe(up)">
                                      <p:cBhvr>
                                        <p:cTn id="92" dur="500"/>
                                        <p:tgtEl>
                                          <p:spTgt spid="23">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23">
                                            <p:txEl>
                                              <p:pRg st="3" end="3"/>
                                            </p:txEl>
                                          </p:spTgt>
                                        </p:tgtEl>
                                        <p:attrNameLst>
                                          <p:attrName>style.visibility</p:attrName>
                                        </p:attrNameLst>
                                      </p:cBhvr>
                                      <p:to>
                                        <p:strVal val="visible"/>
                                      </p:to>
                                    </p:set>
                                    <p:anim calcmode="lin" valueType="num">
                                      <p:cBhvr additive="base">
                                        <p:cTn id="97" dur="500"/>
                                        <p:tgtEl>
                                          <p:spTgt spid="23">
                                            <p:txEl>
                                              <p:pRg st="3" end="3"/>
                                            </p:txEl>
                                          </p:spTgt>
                                        </p:tgtEl>
                                        <p:attrNameLst>
                                          <p:attrName>ppt_y</p:attrName>
                                        </p:attrNameLst>
                                      </p:cBhvr>
                                      <p:tavLst>
                                        <p:tav tm="0">
                                          <p:val>
                                            <p:strVal val="#ppt_y+#ppt_h*1.125000"/>
                                          </p:val>
                                        </p:tav>
                                        <p:tav tm="100000">
                                          <p:val>
                                            <p:strVal val="#ppt_y"/>
                                          </p:val>
                                        </p:tav>
                                      </p:tavLst>
                                    </p:anim>
                                    <p:animEffect transition="in" filter="wipe(up)">
                                      <p:cBhvr>
                                        <p:cTn id="98" dur="500"/>
                                        <p:tgtEl>
                                          <p:spTgt spid="23">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3">
                                            <p:txEl>
                                              <p:pRg st="4" end="4"/>
                                            </p:txEl>
                                          </p:spTgt>
                                        </p:tgtEl>
                                        <p:attrNameLst>
                                          <p:attrName>style.visibility</p:attrName>
                                        </p:attrNameLst>
                                      </p:cBhvr>
                                      <p:to>
                                        <p:strVal val="visible"/>
                                      </p:to>
                                    </p:set>
                                    <p:anim calcmode="lin" valueType="num">
                                      <p:cBhvr additive="base">
                                        <p:cTn id="103" dur="500"/>
                                        <p:tgtEl>
                                          <p:spTgt spid="23">
                                            <p:txEl>
                                              <p:pRg st="4" end="4"/>
                                            </p:txEl>
                                          </p:spTgt>
                                        </p:tgtEl>
                                        <p:attrNameLst>
                                          <p:attrName>ppt_y</p:attrName>
                                        </p:attrNameLst>
                                      </p:cBhvr>
                                      <p:tavLst>
                                        <p:tav tm="0">
                                          <p:val>
                                            <p:strVal val="#ppt_y+#ppt_h*1.125000"/>
                                          </p:val>
                                        </p:tav>
                                        <p:tav tm="100000">
                                          <p:val>
                                            <p:strVal val="#ppt_y"/>
                                          </p:val>
                                        </p:tav>
                                      </p:tavLst>
                                    </p:anim>
                                    <p:animEffect transition="in" filter="wipe(up)">
                                      <p:cBhvr>
                                        <p:cTn id="104" dur="500"/>
                                        <p:tgtEl>
                                          <p:spTgt spid="23">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3">
                                            <p:txEl>
                                              <p:pRg st="5" end="5"/>
                                            </p:txEl>
                                          </p:spTgt>
                                        </p:tgtEl>
                                        <p:attrNameLst>
                                          <p:attrName>style.visibility</p:attrName>
                                        </p:attrNameLst>
                                      </p:cBhvr>
                                      <p:to>
                                        <p:strVal val="visible"/>
                                      </p:to>
                                    </p:set>
                                    <p:anim calcmode="lin" valueType="num">
                                      <p:cBhvr additive="base">
                                        <p:cTn id="109" dur="500"/>
                                        <p:tgtEl>
                                          <p:spTgt spid="23">
                                            <p:txEl>
                                              <p:pRg st="5" end="5"/>
                                            </p:txEl>
                                          </p:spTgt>
                                        </p:tgtEl>
                                        <p:attrNameLst>
                                          <p:attrName>ppt_y</p:attrName>
                                        </p:attrNameLst>
                                      </p:cBhvr>
                                      <p:tavLst>
                                        <p:tav tm="0">
                                          <p:val>
                                            <p:strVal val="#ppt_y+#ppt_h*1.125000"/>
                                          </p:val>
                                        </p:tav>
                                        <p:tav tm="100000">
                                          <p:val>
                                            <p:strVal val="#ppt_y"/>
                                          </p:val>
                                        </p:tav>
                                      </p:tavLst>
                                    </p:anim>
                                    <p:animEffect transition="in" filter="wipe(up)">
                                      <p:cBhvr>
                                        <p:cTn id="110" dur="500"/>
                                        <p:tgtEl>
                                          <p:spTgt spid="23">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3">
                                            <p:txEl>
                                              <p:pRg st="6" end="6"/>
                                            </p:txEl>
                                          </p:spTgt>
                                        </p:tgtEl>
                                        <p:attrNameLst>
                                          <p:attrName>style.visibility</p:attrName>
                                        </p:attrNameLst>
                                      </p:cBhvr>
                                      <p:to>
                                        <p:strVal val="visible"/>
                                      </p:to>
                                    </p:set>
                                    <p:anim calcmode="lin" valueType="num">
                                      <p:cBhvr additive="base">
                                        <p:cTn id="115" dur="500"/>
                                        <p:tgtEl>
                                          <p:spTgt spid="23">
                                            <p:txEl>
                                              <p:pRg st="6" end="6"/>
                                            </p:txEl>
                                          </p:spTgt>
                                        </p:tgtEl>
                                        <p:attrNameLst>
                                          <p:attrName>ppt_y</p:attrName>
                                        </p:attrNameLst>
                                      </p:cBhvr>
                                      <p:tavLst>
                                        <p:tav tm="0">
                                          <p:val>
                                            <p:strVal val="#ppt_y+#ppt_h*1.125000"/>
                                          </p:val>
                                        </p:tav>
                                        <p:tav tm="100000">
                                          <p:val>
                                            <p:strVal val="#ppt_y"/>
                                          </p:val>
                                        </p:tav>
                                      </p:tavLst>
                                    </p:anim>
                                    <p:animEffect transition="in" filter="wipe(up)">
                                      <p:cBhvr>
                                        <p:cTn id="116" dur="500"/>
                                        <p:tgtEl>
                                          <p:spTgt spid="23">
                                            <p:txEl>
                                              <p:pRg st="6" end="6"/>
                                            </p:txEl>
                                          </p:spTgt>
                                        </p:tgtEl>
                                      </p:cBhvr>
                                    </p:animEffect>
                                  </p:childTnLst>
                                </p:cTn>
                              </p:par>
                            </p:childTnLst>
                          </p:cTn>
                        </p:par>
                        <p:par>
                          <p:cTn id="117" fill="hold">
                            <p:stCondLst>
                              <p:cond delay="500"/>
                            </p:stCondLst>
                            <p:childTnLst>
                              <p:par>
                                <p:cTn id="118" presetID="14" presetClass="entr" presetSubtype="10" fill="hold"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randombar(horizontal)">
                                      <p:cBhvr>
                                        <p:cTn id="120" dur="500"/>
                                        <p:tgtEl>
                                          <p:spTgt spid="12"/>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23">
                                            <p:txEl>
                                              <p:pRg st="7" end="7"/>
                                            </p:txEl>
                                          </p:spTgt>
                                        </p:tgtEl>
                                        <p:attrNameLst>
                                          <p:attrName>style.visibility</p:attrName>
                                        </p:attrNameLst>
                                      </p:cBhvr>
                                      <p:to>
                                        <p:strVal val="visible"/>
                                      </p:to>
                                    </p:set>
                                    <p:anim calcmode="lin" valueType="num">
                                      <p:cBhvr additive="base">
                                        <p:cTn id="125" dur="500"/>
                                        <p:tgtEl>
                                          <p:spTgt spid="23">
                                            <p:txEl>
                                              <p:pRg st="7" end="7"/>
                                            </p:txEl>
                                          </p:spTgt>
                                        </p:tgtEl>
                                        <p:attrNameLst>
                                          <p:attrName>ppt_y</p:attrName>
                                        </p:attrNameLst>
                                      </p:cBhvr>
                                      <p:tavLst>
                                        <p:tav tm="0">
                                          <p:val>
                                            <p:strVal val="#ppt_y+#ppt_h*1.125000"/>
                                          </p:val>
                                        </p:tav>
                                        <p:tav tm="100000">
                                          <p:val>
                                            <p:strVal val="#ppt_y"/>
                                          </p:val>
                                        </p:tav>
                                      </p:tavLst>
                                    </p:anim>
                                    <p:animEffect transition="in" filter="wipe(up)">
                                      <p:cBhvr>
                                        <p:cTn id="126" dur="500"/>
                                        <p:tgtEl>
                                          <p:spTgt spid="23">
                                            <p:txEl>
                                              <p:pRg st="7" end="7"/>
                                            </p:txEl>
                                          </p:spTgt>
                                        </p:tgtEl>
                                      </p:cBhvr>
                                    </p:animEffect>
                                  </p:childTnLst>
                                </p:cTn>
                              </p:par>
                            </p:childTnLst>
                          </p:cTn>
                        </p:par>
                        <p:par>
                          <p:cTn id="127" fill="hold">
                            <p:stCondLst>
                              <p:cond delay="500"/>
                            </p:stCondLst>
                            <p:childTnLst>
                              <p:par>
                                <p:cTn id="128" presetID="14" presetClass="entr" presetSubtype="10" fill="hold" nodeType="after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randombar(horizontal)">
                                      <p:cBhvr>
                                        <p:cTn id="1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allAtOnce" animBg="1"/>
      <p:bldP spid="24" grpId="0" animBg="1"/>
      <p:bldP spid="2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85352" y="487619"/>
            <a:ext cx="7886700" cy="661987"/>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الحشرات ذات الأهمية الطبية والبيطرية</a:t>
            </a:r>
            <a:endParaRPr lang="ar-SA" sz="4000" b="1" dirty="0">
              <a:latin typeface="Arabic Typesetting" pitchFamily="66" charset="-78"/>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02" y="956459"/>
            <a:ext cx="3318018" cy="5890875"/>
          </a:xfrm>
          <a:prstGeom prst="rect">
            <a:avLst/>
          </a:prstGeom>
        </p:spPr>
      </p:pic>
      <p:pic>
        <p:nvPicPr>
          <p:cNvPr id="5122" name="Picture 2" descr="https://cdn.vox-cdn.com/thumbor/PuetRWAlfTkxiVGmb8w3ARMPAms=/0x0:3200x1454/1200x0/filters:focal(0x0:3200x1454):no_upscale()/cdn.vox-cdn.com/uploads/chorus_asset/file/3717844/press_v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929" y="4413524"/>
            <a:ext cx="4049788" cy="2452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7591" y="1593313"/>
            <a:ext cx="5207141" cy="2908489"/>
          </a:xfrm>
          <a:prstGeom prst="rect">
            <a:avLst/>
          </a:prstGeom>
          <a:noFill/>
        </p:spPr>
        <p:txBody>
          <a:bodyPr wrap="square" rtlCol="0">
            <a:spAutoFit/>
          </a:bodyPr>
          <a:lstStyle/>
          <a:p>
            <a:pPr algn="r" rtl="1">
              <a:spcBef>
                <a:spcPts val="600"/>
              </a:spcBef>
            </a:pPr>
            <a:r>
              <a:rPr lang="ar-SA" sz="2400" b="1" dirty="0">
                <a:solidFill>
                  <a:srgbClr val="FF0000"/>
                </a:solidFill>
              </a:rPr>
              <a:t>البعوض</a:t>
            </a:r>
            <a:r>
              <a:rPr lang="ar-SA" sz="2400" dirty="0"/>
              <a:t> تبع رتبة </a:t>
            </a:r>
            <a:r>
              <a:rPr lang="ar-SA" sz="2400" b="1" dirty="0">
                <a:solidFill>
                  <a:srgbClr val="FF0000"/>
                </a:solidFill>
              </a:rPr>
              <a:t>ذات الجناحين </a:t>
            </a:r>
            <a:r>
              <a:rPr lang="ar-SA" sz="2400" dirty="0"/>
              <a:t>(</a:t>
            </a:r>
            <a:r>
              <a:rPr lang="en-US" sz="2400" dirty="0"/>
              <a:t>Diptera</a:t>
            </a:r>
            <a:r>
              <a:rPr lang="ar-SA" sz="2400" dirty="0"/>
              <a:t>)</a:t>
            </a:r>
          </a:p>
          <a:p>
            <a:pPr algn="r" rtl="1">
              <a:spcBef>
                <a:spcPts val="600"/>
              </a:spcBef>
            </a:pPr>
            <a:r>
              <a:rPr lang="ar-SA" sz="2400" b="1" dirty="0">
                <a:solidFill>
                  <a:srgbClr val="FF0000"/>
                </a:solidFill>
              </a:rPr>
              <a:t>الأنثى</a:t>
            </a:r>
            <a:r>
              <a:rPr lang="ar-SA" sz="2400" dirty="0"/>
              <a:t> وهي </a:t>
            </a:r>
            <a:r>
              <a:rPr lang="ar-SA" sz="2400" b="1" dirty="0">
                <a:solidFill>
                  <a:srgbClr val="FF0000"/>
                </a:solidFill>
              </a:rPr>
              <a:t>الطور الضار</a:t>
            </a:r>
            <a:r>
              <a:rPr lang="ar-SA" sz="2400" dirty="0"/>
              <a:t>، لها أجزاء فم ثاقبة ماصة. تتغذى على الدم ورحيق النباتات.</a:t>
            </a:r>
          </a:p>
          <a:p>
            <a:pPr algn="r" rtl="1">
              <a:spcBef>
                <a:spcPts val="600"/>
              </a:spcBef>
            </a:pPr>
            <a:r>
              <a:rPr lang="ar-SA" sz="2400" b="1" dirty="0">
                <a:solidFill>
                  <a:srgbClr val="FF0000"/>
                </a:solidFill>
              </a:rPr>
              <a:t>الذكر</a:t>
            </a:r>
            <a:r>
              <a:rPr lang="ar-SA" sz="2400" dirty="0"/>
              <a:t> له أجزاء فم ماصة. </a:t>
            </a:r>
            <a:r>
              <a:rPr lang="ar-SA" sz="2400" dirty="0">
                <a:solidFill>
                  <a:srgbClr val="FF0000"/>
                </a:solidFill>
              </a:rPr>
              <a:t>يتغذى على رحيق النباتات فقط</a:t>
            </a:r>
            <a:r>
              <a:rPr lang="ar-SA" sz="2400" dirty="0"/>
              <a:t>.</a:t>
            </a:r>
          </a:p>
          <a:p>
            <a:pPr algn="r" rtl="1">
              <a:spcBef>
                <a:spcPts val="600"/>
              </a:spcBef>
            </a:pPr>
            <a:r>
              <a:rPr lang="ar-SA" sz="2400" dirty="0"/>
              <a:t>التحول كامل: البيض واليرقات والعذارى تتواجد في المياه، بينما الحشرات البالغة تعيش على اليابسة</a:t>
            </a:r>
          </a:p>
        </p:txBody>
      </p:sp>
      <p:sp>
        <p:nvSpPr>
          <p:cNvPr id="5" name="Rectangle 4"/>
          <p:cNvSpPr/>
          <p:nvPr/>
        </p:nvSpPr>
        <p:spPr>
          <a:xfrm>
            <a:off x="4277929" y="1149606"/>
            <a:ext cx="1252266" cy="584775"/>
          </a:xfrm>
          <a:prstGeom prst="rect">
            <a:avLst/>
          </a:prstGeom>
        </p:spPr>
        <p:txBody>
          <a:bodyPr wrap="none">
            <a:spAutoFit/>
          </a:bodyPr>
          <a:lstStyle/>
          <a:p>
            <a:r>
              <a:rPr lang="ar-SA" sz="3200" b="1" dirty="0">
                <a:solidFill>
                  <a:srgbClr val="FF0000"/>
                </a:solidFill>
              </a:rPr>
              <a:t>البعوض</a:t>
            </a:r>
            <a:endParaRPr lang="en-US" sz="3200" dirty="0"/>
          </a:p>
        </p:txBody>
      </p:sp>
    </p:spTree>
    <p:extLst>
      <p:ext uri="{BB962C8B-B14F-4D97-AF65-F5344CB8AC3E}">
        <p14:creationId xmlns:p14="http://schemas.microsoft.com/office/powerpoint/2010/main" val="126864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randombar(horizontal)">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85352" y="487619"/>
            <a:ext cx="7886700" cy="661987"/>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الحشرات ذات الأهمية الطبية والبيطرية</a:t>
            </a:r>
            <a:endParaRPr lang="ar-SA" sz="4000" b="1" dirty="0">
              <a:latin typeface="Arabic Typesetting" pitchFamily="66" charset="-78"/>
              <a:cs typeface="+mn-cs"/>
            </a:endParaRPr>
          </a:p>
        </p:txBody>
      </p:sp>
      <p:sp>
        <p:nvSpPr>
          <p:cNvPr id="4" name="TextBox 3"/>
          <p:cNvSpPr txBox="1"/>
          <p:nvPr/>
        </p:nvSpPr>
        <p:spPr>
          <a:xfrm>
            <a:off x="3543300" y="4284342"/>
            <a:ext cx="5364892" cy="2462213"/>
          </a:xfrm>
          <a:prstGeom prst="rect">
            <a:avLst/>
          </a:prstGeom>
          <a:noFill/>
        </p:spPr>
        <p:txBody>
          <a:bodyPr wrap="square" rtlCol="0">
            <a:spAutoFit/>
          </a:bodyPr>
          <a:lstStyle/>
          <a:p>
            <a:pPr algn="ctr" rtl="1">
              <a:spcBef>
                <a:spcPts val="600"/>
              </a:spcBef>
            </a:pPr>
            <a:r>
              <a:rPr lang="ar-SA" sz="2400" b="1" dirty="0">
                <a:solidFill>
                  <a:srgbClr val="FF0000"/>
                </a:solidFill>
              </a:rPr>
              <a:t>الذبابة المنزلية</a:t>
            </a:r>
            <a:r>
              <a:rPr lang="ar-SA" sz="2400" dirty="0"/>
              <a:t> </a:t>
            </a:r>
          </a:p>
          <a:p>
            <a:pPr algn="r" rtl="1">
              <a:spcBef>
                <a:spcPts val="600"/>
              </a:spcBef>
            </a:pPr>
            <a:r>
              <a:rPr lang="ar-SA" sz="2400" b="1" dirty="0">
                <a:solidFill>
                  <a:srgbClr val="FF0000"/>
                </a:solidFill>
              </a:rPr>
              <a:t>الأنثى و الذكر</a:t>
            </a:r>
            <a:r>
              <a:rPr lang="ar-SA" sz="2400" dirty="0"/>
              <a:t> لهما أجزاء فم لاعقة. تتغذى على السوائل وعلى المواد الغذائية المسالة.</a:t>
            </a:r>
          </a:p>
          <a:p>
            <a:pPr algn="r" rtl="1">
              <a:spcBef>
                <a:spcPts val="600"/>
              </a:spcBef>
            </a:pPr>
            <a:r>
              <a:rPr lang="ar-SA" sz="2400" dirty="0"/>
              <a:t>تضع أنثى الذباب بيضها في المادة العضوية أو في القمامة أو نحو ذلك  البيض واليرقات والعذارى في نفس المكان.</a:t>
            </a:r>
          </a:p>
        </p:txBody>
      </p:sp>
      <p:sp>
        <p:nvSpPr>
          <p:cNvPr id="5" name="Rectangle 4"/>
          <p:cNvSpPr/>
          <p:nvPr/>
        </p:nvSpPr>
        <p:spPr>
          <a:xfrm>
            <a:off x="4277929" y="1149606"/>
            <a:ext cx="986167" cy="584775"/>
          </a:xfrm>
          <a:prstGeom prst="rect">
            <a:avLst/>
          </a:prstGeom>
        </p:spPr>
        <p:txBody>
          <a:bodyPr wrap="none">
            <a:spAutoFit/>
          </a:bodyPr>
          <a:lstStyle/>
          <a:p>
            <a:r>
              <a:rPr lang="ar-SA" sz="3200" b="1" dirty="0">
                <a:solidFill>
                  <a:srgbClr val="FF0000"/>
                </a:solidFill>
              </a:rPr>
              <a:t>الذباب</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 y="3170638"/>
            <a:ext cx="2583180" cy="3687363"/>
          </a:xfrm>
          <a:prstGeom prst="rect">
            <a:avLst/>
          </a:prstGeom>
        </p:spPr>
      </p:pic>
      <p:sp>
        <p:nvSpPr>
          <p:cNvPr id="8" name="Rectangle 7"/>
          <p:cNvSpPr/>
          <p:nvPr/>
        </p:nvSpPr>
        <p:spPr>
          <a:xfrm>
            <a:off x="3348990" y="1564691"/>
            <a:ext cx="5559202" cy="2723823"/>
          </a:xfrm>
          <a:prstGeom prst="rect">
            <a:avLst/>
          </a:prstGeom>
        </p:spPr>
        <p:txBody>
          <a:bodyPr wrap="square">
            <a:spAutoFit/>
          </a:bodyPr>
          <a:lstStyle/>
          <a:p>
            <a:pPr algn="r" rtl="1">
              <a:spcBef>
                <a:spcPts val="600"/>
              </a:spcBef>
            </a:pPr>
            <a:r>
              <a:rPr lang="ar-SA" sz="2300" b="1" dirty="0">
                <a:solidFill>
                  <a:srgbClr val="FF0000"/>
                </a:solidFill>
              </a:rPr>
              <a:t>الذباب</a:t>
            </a:r>
            <a:r>
              <a:rPr lang="ar-SA" sz="2300" dirty="0"/>
              <a:t> يتبع رتبة </a:t>
            </a:r>
            <a:r>
              <a:rPr lang="ar-SA" sz="2300" b="1" dirty="0">
                <a:solidFill>
                  <a:srgbClr val="FF0000"/>
                </a:solidFill>
              </a:rPr>
              <a:t>ذات الجناحين </a:t>
            </a:r>
            <a:r>
              <a:rPr lang="ar-SA" sz="2300" dirty="0"/>
              <a:t>(</a:t>
            </a:r>
            <a:r>
              <a:rPr lang="en-US" sz="2300" dirty="0"/>
              <a:t>Diptera</a:t>
            </a:r>
            <a:r>
              <a:rPr lang="ar-SA" sz="2300" dirty="0"/>
              <a:t>)</a:t>
            </a:r>
            <a:endParaRPr lang="en-US" sz="2300" dirty="0"/>
          </a:p>
          <a:p>
            <a:pPr algn="r" rtl="1">
              <a:spcBef>
                <a:spcPts val="600"/>
              </a:spcBef>
            </a:pPr>
            <a:r>
              <a:rPr lang="ar-SA" sz="2300" b="1" dirty="0"/>
              <a:t>الذباب</a:t>
            </a:r>
            <a:r>
              <a:rPr lang="ar-SA" sz="2300" dirty="0"/>
              <a:t> ينقل مسببات الأمراض </a:t>
            </a:r>
            <a:r>
              <a:rPr lang="ar-SA" sz="2300" b="1" dirty="0">
                <a:solidFill>
                  <a:srgbClr val="FF0000"/>
                </a:solidFill>
              </a:rPr>
              <a:t>نقلاً ميكانيكيا</a:t>
            </a:r>
            <a:r>
              <a:rPr lang="ar-SA" sz="2300" dirty="0"/>
              <a:t>.</a:t>
            </a:r>
          </a:p>
          <a:p>
            <a:pPr algn="r" rtl="1">
              <a:spcBef>
                <a:spcPts val="600"/>
              </a:spcBef>
            </a:pPr>
            <a:r>
              <a:rPr lang="ar-SA" sz="2300" dirty="0"/>
              <a:t>جميع الامراض التي ينقل مسببها الذباب تعتبر من أ</a:t>
            </a:r>
            <a:r>
              <a:rPr lang="ar-SA" sz="2300" b="1" dirty="0">
                <a:solidFill>
                  <a:srgbClr val="FF0000"/>
                </a:solidFill>
              </a:rPr>
              <a:t>مراض القاذورات </a:t>
            </a:r>
            <a:r>
              <a:rPr lang="en-US" sz="2300" dirty="0"/>
              <a:t>Filth Diseases </a:t>
            </a:r>
            <a:r>
              <a:rPr lang="ar-SA" sz="2300" dirty="0"/>
              <a:t> ومسببات هذه الامراض يمكن ان تصيب الانسان او الحيوان السليم بطرق اخرى بدون واسطة الحشرات مثل التلامس و التغذية و الماء وقطع الاثاث و غير ذلك.</a:t>
            </a:r>
            <a:endParaRPr lang="en-US" sz="2300" dirty="0"/>
          </a:p>
        </p:txBody>
      </p:sp>
      <p:pic>
        <p:nvPicPr>
          <p:cNvPr id="9" name="Picture 2" descr="ÙØªÙØ¬Ø© Ø¨Ø­Ø« Ø§ÙØµÙØ± Ø¹Ù âªfly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26" y="1149605"/>
            <a:ext cx="2161019" cy="189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0" end="0"/>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2" end="2"/>
                                            </p:txEl>
                                          </p:spTgt>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2572197"/>
            <a:ext cx="6350182" cy="1646605"/>
          </a:xfrm>
          <a:prstGeom prst="rect">
            <a:avLst/>
          </a:prstGeom>
        </p:spPr>
        <p:txBody>
          <a:bodyPr wrap="square">
            <a:spAutoFit/>
          </a:bodyPr>
          <a:lstStyle/>
          <a:p>
            <a:pPr algn="r" rtl="1" fontAlgn="base">
              <a:spcBef>
                <a:spcPts val="600"/>
              </a:spcBef>
            </a:pPr>
            <a:r>
              <a:rPr lang="ar-SA" sz="2400" b="1" dirty="0">
                <a:solidFill>
                  <a:srgbClr val="FF0000"/>
                </a:solidFill>
              </a:rPr>
              <a:t>علم الحشرات الجنائي</a:t>
            </a:r>
            <a:r>
              <a:rPr lang="en-US" sz="2400" b="1" dirty="0">
                <a:solidFill>
                  <a:srgbClr val="FF0000"/>
                </a:solidFill>
              </a:rPr>
              <a:t>Forensic Entomology </a:t>
            </a:r>
            <a:endParaRPr lang="ar-SA" sz="2400" b="1" dirty="0">
              <a:solidFill>
                <a:srgbClr val="FF0000"/>
              </a:solidFill>
            </a:endParaRPr>
          </a:p>
          <a:p>
            <a:pPr algn="r" rtl="1" fontAlgn="base">
              <a:spcBef>
                <a:spcPts val="600"/>
              </a:spcBef>
            </a:pPr>
            <a:r>
              <a:rPr lang="ar-SA" sz="2400" dirty="0"/>
              <a:t>هو العلم الذي يطبق علم أحياء الحشرات في التحقيقات الجنائية؛ حيث تستخدم الحشرات للكشف عن ملابسات القضايا الجنائية للمساعدة في حلّ غموض الجرائم.</a:t>
            </a:r>
          </a:p>
        </p:txBody>
      </p:sp>
      <p:pic>
        <p:nvPicPr>
          <p:cNvPr id="5" name="Picture 2" descr="ØµÙØ±Ø© Ø°Ø§Øª ØµÙ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240" y="956570"/>
            <a:ext cx="2022866" cy="151565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48" y="956570"/>
            <a:ext cx="1679173" cy="20412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38" y="3807478"/>
            <a:ext cx="3827790" cy="30077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785352" y="294583"/>
            <a:ext cx="7886700" cy="661987"/>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الحشرات ذات الأهمية الطبية والبيطرية</a:t>
            </a:r>
            <a:endParaRPr lang="ar-SA" sz="4000" b="1" dirty="0">
              <a:latin typeface="Arabic Typesetting" pitchFamily="66" charset="-78"/>
              <a:cs typeface="+mn-cs"/>
            </a:endParaRPr>
          </a:p>
        </p:txBody>
      </p:sp>
    </p:spTree>
    <p:extLst>
      <p:ext uri="{BB962C8B-B14F-4D97-AF65-F5344CB8AC3E}">
        <p14:creationId xmlns:p14="http://schemas.microsoft.com/office/powerpoint/2010/main" val="3498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1" end="1"/>
                                            </p:txEl>
                                          </p:spTgt>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500" fill="hold"/>
                                        <p:tgtEl>
                                          <p:spTgt spid="7170"/>
                                        </p:tgtEl>
                                        <p:attrNameLst>
                                          <p:attrName>ppt_w</p:attrName>
                                        </p:attrNameLst>
                                      </p:cBhvr>
                                      <p:tavLst>
                                        <p:tav tm="0">
                                          <p:val>
                                            <p:fltVal val="0"/>
                                          </p:val>
                                        </p:tav>
                                        <p:tav tm="100000">
                                          <p:val>
                                            <p:strVal val="#ppt_w"/>
                                          </p:val>
                                        </p:tav>
                                      </p:tavLst>
                                    </p:anim>
                                    <p:anim calcmode="lin" valueType="num">
                                      <p:cBhvr>
                                        <p:cTn id="24" dur="500" fill="hold"/>
                                        <p:tgtEl>
                                          <p:spTgt spid="7170"/>
                                        </p:tgtEl>
                                        <p:attrNameLst>
                                          <p:attrName>ppt_h</p:attrName>
                                        </p:attrNameLst>
                                      </p:cBhvr>
                                      <p:tavLst>
                                        <p:tav tm="0">
                                          <p:val>
                                            <p:fltVal val="0"/>
                                          </p:val>
                                        </p:tav>
                                        <p:tav tm="100000">
                                          <p:val>
                                            <p:strVal val="#ppt_h"/>
                                          </p:val>
                                        </p:tav>
                                      </p:tavLst>
                                    </p:anim>
                                    <p:animEffect transition="in" filter="fade">
                                      <p:cBhvr>
                                        <p:cTn id="25" dur="500"/>
                                        <p:tgtEl>
                                          <p:spTgt spid="717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7172"/>
                                        </p:tgtEl>
                                        <p:attrNameLst>
                                          <p:attrName>style.visibility</p:attrName>
                                        </p:attrNameLst>
                                      </p:cBhvr>
                                      <p:to>
                                        <p:strVal val="visible"/>
                                      </p:to>
                                    </p:set>
                                    <p:anim calcmode="lin" valueType="num">
                                      <p:cBhvr>
                                        <p:cTn id="29" dur="500" fill="hold"/>
                                        <p:tgtEl>
                                          <p:spTgt spid="7172"/>
                                        </p:tgtEl>
                                        <p:attrNameLst>
                                          <p:attrName>ppt_w</p:attrName>
                                        </p:attrNameLst>
                                      </p:cBhvr>
                                      <p:tavLst>
                                        <p:tav tm="0">
                                          <p:val>
                                            <p:fltVal val="0"/>
                                          </p:val>
                                        </p:tav>
                                        <p:tav tm="100000">
                                          <p:val>
                                            <p:strVal val="#ppt_w"/>
                                          </p:val>
                                        </p:tav>
                                      </p:tavLst>
                                    </p:anim>
                                    <p:anim calcmode="lin" valueType="num">
                                      <p:cBhvr>
                                        <p:cTn id="30" dur="500" fill="hold"/>
                                        <p:tgtEl>
                                          <p:spTgt spid="7172"/>
                                        </p:tgtEl>
                                        <p:attrNameLst>
                                          <p:attrName>ppt_h</p:attrName>
                                        </p:attrNameLst>
                                      </p:cBhvr>
                                      <p:tavLst>
                                        <p:tav tm="0">
                                          <p:val>
                                            <p:fltVal val="0"/>
                                          </p:val>
                                        </p:tav>
                                        <p:tav tm="100000">
                                          <p:val>
                                            <p:strVal val="#ppt_h"/>
                                          </p:val>
                                        </p:tav>
                                      </p:tavLst>
                                    </p:anim>
                                    <p:animEffect transition="in" filter="fade">
                                      <p:cBhvr>
                                        <p:cTn id="3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itlin Doughty on Twitter: &amp;quot;Collecting insects for Forensic  Investigations. Pro-Tip Level: MAGGOT. http://t.co/IhBS1oEbn8&amp;quot;">
            <a:extLst>
              <a:ext uri="{FF2B5EF4-FFF2-40B4-BE49-F238E27FC236}">
                <a16:creationId xmlns:a16="http://schemas.microsoft.com/office/drawing/2014/main" id="{DC16DE54-9B57-4AB8-B0B1-68D232158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037"/>
            <a:ext cx="5705475" cy="3971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01A963-4F57-4F7A-A9D4-5BDDB3CB389E}"/>
              </a:ext>
            </a:extLst>
          </p:cNvPr>
          <p:cNvSpPr/>
          <p:nvPr/>
        </p:nvSpPr>
        <p:spPr>
          <a:xfrm>
            <a:off x="5437748" y="908720"/>
            <a:ext cx="3678208" cy="4909036"/>
          </a:xfrm>
          <a:prstGeom prst="rect">
            <a:avLst/>
          </a:prstGeom>
        </p:spPr>
        <p:txBody>
          <a:bodyPr wrap="square">
            <a:spAutoFit/>
          </a:bodyPr>
          <a:lstStyle/>
          <a:p>
            <a:pPr algn="r" rtl="1" fontAlgn="base">
              <a:spcBef>
                <a:spcPts val="600"/>
              </a:spcBef>
            </a:pPr>
            <a:r>
              <a:rPr lang="ar-SA" sz="2400" b="1" dirty="0">
                <a:solidFill>
                  <a:srgbClr val="FF0000"/>
                </a:solidFill>
              </a:rPr>
              <a:t>من </a:t>
            </a:r>
            <a:r>
              <a:rPr lang="ar-EG" sz="2400" b="1" dirty="0">
                <a:solidFill>
                  <a:srgbClr val="FF0000"/>
                </a:solidFill>
              </a:rPr>
              <a:t>التطبيقات المتعلقة </a:t>
            </a:r>
            <a:r>
              <a:rPr lang="ar-SA" sz="2400" b="1" dirty="0">
                <a:solidFill>
                  <a:srgbClr val="FF0000"/>
                </a:solidFill>
              </a:rPr>
              <a:t>بهذا العلم</a:t>
            </a:r>
            <a:r>
              <a:rPr lang="ar-EG" sz="2400" b="1" dirty="0">
                <a:solidFill>
                  <a:srgbClr val="FF0000"/>
                </a:solidFill>
              </a:rPr>
              <a:t>:</a:t>
            </a:r>
            <a:endParaRPr lang="ar-SA" sz="2400" b="1" dirty="0">
              <a:solidFill>
                <a:srgbClr val="FF0000"/>
              </a:solidFill>
            </a:endParaRPr>
          </a:p>
          <a:p>
            <a:pPr marL="342900" indent="-342900" algn="r" rtl="1" fontAlgn="base">
              <a:spcBef>
                <a:spcPts val="600"/>
              </a:spcBef>
              <a:buFont typeface="Arial" panose="020B0604020202020204" pitchFamily="34" charset="0"/>
              <a:buChar char="•"/>
            </a:pPr>
            <a:r>
              <a:rPr lang="ar-EG" sz="2400" dirty="0"/>
              <a:t>وقت وسبب وكيفية ومكان الوفاة.</a:t>
            </a:r>
            <a:endParaRPr lang="ar-SA" sz="2400" dirty="0"/>
          </a:p>
          <a:p>
            <a:pPr marL="342900" indent="-342900" algn="r" rtl="1" fontAlgn="base">
              <a:spcBef>
                <a:spcPts val="600"/>
              </a:spcBef>
              <a:buFont typeface="Arial" panose="020B0604020202020204" pitchFamily="34" charset="0"/>
              <a:buChar char="•"/>
            </a:pPr>
            <a:r>
              <a:rPr lang="ar-EG" sz="2400" dirty="0"/>
              <a:t>معرفة ما إذا كان قد تم نقل الجثة بعد الوفاة أو تحريكها بعد اكتشافها.</a:t>
            </a:r>
            <a:endParaRPr lang="ar-SA" sz="2400" dirty="0"/>
          </a:p>
          <a:p>
            <a:pPr marL="342900" indent="-342900" algn="r" rtl="1" fontAlgn="base">
              <a:spcBef>
                <a:spcPts val="600"/>
              </a:spcBef>
              <a:buFont typeface="Arial" panose="020B0604020202020204" pitchFamily="34" charset="0"/>
              <a:buChar char="•"/>
            </a:pPr>
            <a:r>
              <a:rPr lang="ar-EG" sz="2400" dirty="0"/>
              <a:t>معرفة ما إذا كان على الجثة جروح وأماكنها. </a:t>
            </a:r>
            <a:endParaRPr lang="ar-SA" sz="2400" dirty="0"/>
          </a:p>
          <a:p>
            <a:pPr marL="342900" indent="-342900" algn="r" rtl="1" fontAlgn="base">
              <a:spcBef>
                <a:spcPts val="600"/>
              </a:spcBef>
              <a:buFont typeface="Arial" panose="020B0604020202020204" pitchFamily="34" charset="0"/>
              <a:buChar char="•"/>
            </a:pPr>
            <a:r>
              <a:rPr lang="ar-EG" sz="2400" dirty="0"/>
              <a:t>معرفة ما إذا تواجدت مواد سامة أو مخدرة أو أدوية خاصة في</a:t>
            </a:r>
            <a:r>
              <a:rPr lang="ar-SA" sz="2400" dirty="0"/>
              <a:t> </a:t>
            </a:r>
            <a:r>
              <a:rPr lang="ar-EG" sz="2400" dirty="0"/>
              <a:t>الجثة قبل الوفاة .</a:t>
            </a:r>
          </a:p>
          <a:p>
            <a:pPr marL="342900" indent="-342900" algn="r" rtl="1" fontAlgn="base">
              <a:spcBef>
                <a:spcPts val="600"/>
              </a:spcBef>
              <a:buFont typeface="Arial" panose="020B0604020202020204" pitchFamily="34" charset="0"/>
              <a:buChar char="•"/>
            </a:pPr>
            <a:r>
              <a:rPr lang="ar-EG" sz="2400" dirty="0"/>
              <a:t>تحديد مكان المشتبه به في مسرح الجريمة.</a:t>
            </a:r>
            <a:endParaRPr lang="en-US" sz="2400" dirty="0"/>
          </a:p>
        </p:txBody>
      </p:sp>
    </p:spTree>
    <p:extLst>
      <p:ext uri="{BB962C8B-B14F-4D97-AF65-F5344CB8AC3E}">
        <p14:creationId xmlns:p14="http://schemas.microsoft.com/office/powerpoint/2010/main" val="14706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D34395A-B25F-43B0-B054-05BB3A57BDF9}"/>
              </a:ext>
            </a:extLst>
          </p:cNvPr>
          <p:cNvSpPr txBox="1">
            <a:spLocks noChangeArrowheads="1"/>
          </p:cNvSpPr>
          <p:nvPr/>
        </p:nvSpPr>
        <p:spPr bwMode="auto">
          <a:xfrm>
            <a:off x="827584" y="1772816"/>
            <a:ext cx="7886700" cy="661987"/>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نهاية الجزء الثاني من المقرر</a:t>
            </a:r>
            <a:endParaRPr lang="ar-SA" sz="4000" b="1" dirty="0">
              <a:latin typeface="Arabic Typesetting" pitchFamily="66" charset="-78"/>
              <a:cs typeface="+mn-cs"/>
            </a:endParaRPr>
          </a:p>
        </p:txBody>
      </p:sp>
    </p:spTree>
    <p:extLst>
      <p:ext uri="{BB962C8B-B14F-4D97-AF65-F5344CB8AC3E}">
        <p14:creationId xmlns:p14="http://schemas.microsoft.com/office/powerpoint/2010/main" val="294583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604" y="262116"/>
            <a:ext cx="8246791"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800" b="1" dirty="0">
                <a:solidFill>
                  <a:srgbClr val="0033CC"/>
                </a:solidFill>
                <a:latin typeface="Times New Roman" pitchFamily="18" charset="0"/>
                <a:cs typeface="Times New Roman" pitchFamily="18" charset="0"/>
              </a:rPr>
              <a:t>الحشرات النافعة: نحل العسل </a:t>
            </a:r>
            <a:r>
              <a:rPr lang="en-GB" sz="2800" b="1" dirty="0">
                <a:solidFill>
                  <a:srgbClr val="0033CC"/>
                </a:solidFill>
                <a:latin typeface="Times New Roman" pitchFamily="18" charset="0"/>
                <a:cs typeface="Times New Roman" pitchFamily="18" charset="0"/>
              </a:rPr>
              <a:t>Beneficial Insects: Honey Bees</a:t>
            </a:r>
            <a:endParaRPr lang="ar-EG" sz="2800" dirty="0">
              <a:solidFill>
                <a:srgbClr val="0033CC"/>
              </a:solidFill>
              <a:latin typeface="Times New Roman" pitchFamily="18" charset="0"/>
              <a:cs typeface="Times New Roman" pitchFamily="18" charset="0"/>
            </a:endParaRPr>
          </a:p>
        </p:txBody>
      </p:sp>
      <p:sp>
        <p:nvSpPr>
          <p:cNvPr id="5" name="Rectangle 4"/>
          <p:cNvSpPr/>
          <p:nvPr/>
        </p:nvSpPr>
        <p:spPr>
          <a:xfrm>
            <a:off x="4083213" y="1340768"/>
            <a:ext cx="4890019" cy="1200329"/>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rtl="1" eaLnBrk="1" hangingPunct="1">
              <a:defRPr/>
            </a:pPr>
            <a:r>
              <a:rPr lang="ar-SA" b="1" dirty="0">
                <a:solidFill>
                  <a:schemeClr val="tx1"/>
                </a:solidFill>
                <a:latin typeface="Times New Roman" pitchFamily="18" charset="0"/>
                <a:cs typeface="Times New Roman" pitchFamily="18" charset="0"/>
              </a:rPr>
              <a:t>يمثل نحل العسل أوضح مثال على الجوانب المفيدة للحشرات، لما له من دور كبير في تلقيح المحاصيل وزيادة الانتاج الغذائي للانسان، والمساهمة في تنمية الغطاء النباتي، وكذلك للمنتجات ذات الاهمية الصحية التي ينتجها.  </a:t>
            </a:r>
            <a:endParaRPr lang="ar-EG" b="1" dirty="0">
              <a:solidFill>
                <a:schemeClr val="tx1"/>
              </a:solidFill>
              <a:latin typeface="Times New Roman" pitchFamily="18" charset="0"/>
              <a:cs typeface="Times New Roman" pitchFamily="18" charset="0"/>
            </a:endParaRPr>
          </a:p>
        </p:txBody>
      </p:sp>
      <p:sp>
        <p:nvSpPr>
          <p:cNvPr id="9" name="Rectangle 8"/>
          <p:cNvSpPr/>
          <p:nvPr/>
        </p:nvSpPr>
        <p:spPr>
          <a:xfrm>
            <a:off x="4066053" y="2754739"/>
            <a:ext cx="4890019" cy="1200329"/>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rtl="1" eaLnBrk="1" hangingPunct="1">
              <a:defRPr/>
            </a:pPr>
            <a:r>
              <a:rPr lang="ar-SA" b="1" dirty="0">
                <a:solidFill>
                  <a:schemeClr val="tx1"/>
                </a:solidFill>
                <a:latin typeface="Times New Roman" pitchFamily="18" charset="0"/>
                <a:cs typeface="Times New Roman" pitchFamily="18" charset="0"/>
              </a:rPr>
              <a:t>كما يمكن استخدام النحل كمؤشر حيوي على تلوث البيئة. حيث أنه يجلب الرحيق وحبوب اللقاح من النباتات، كما يعلق بشعيرات جسمه ذرات الغبار المحملة بالملوثات البيئية. وبالتالي يمكن تحليل ذلك ومعرفة جانب من التلوث البيئي. </a:t>
            </a:r>
            <a:endParaRPr lang="ar-EG" b="1" dirty="0">
              <a:solidFill>
                <a:schemeClr val="tx1"/>
              </a:solidFill>
              <a:latin typeface="Times New Roman" pitchFamily="18" charset="0"/>
              <a:cs typeface="Times New Roman" pitchFamily="18" charset="0"/>
            </a:endParaRPr>
          </a:p>
        </p:txBody>
      </p:sp>
      <p:sp>
        <p:nvSpPr>
          <p:cNvPr id="10" name="Rectangle 9"/>
          <p:cNvSpPr/>
          <p:nvPr/>
        </p:nvSpPr>
        <p:spPr>
          <a:xfrm>
            <a:off x="275884" y="4595336"/>
            <a:ext cx="8592232" cy="1477328"/>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rtl="1" eaLnBrk="1" hangingPunct="1">
              <a:defRPr/>
            </a:pPr>
            <a:r>
              <a:rPr lang="ar-SA" b="1" dirty="0">
                <a:solidFill>
                  <a:schemeClr val="tx1"/>
                </a:solidFill>
                <a:latin typeface="Times New Roman" pitchFamily="18" charset="0"/>
                <a:cs typeface="Times New Roman" pitchFamily="18" charset="0"/>
              </a:rPr>
              <a:t>كما يستخدم النحل في التجارب والابحاث العلمية، ومن ذلك الابحاث الطبية على الخلايا العصبية في معالجة أمراض الجهاز العصبي في الانسان مثل مرض الخرف (ألزهايمر) والرعاش (الباركنسون) الناتجة عن تلف الخلايا العصبية في الدماغ. وتستخدم خلايا المخ في النحل كنموذج للتجارب كون الخلايا العصبية في الحيوانات عامة متشابهة، والنحل يمتلك ذاكرة قوية في دماغه تشبه في درجة تعقيدها العصبي ماهو موجود في مخ الانسان. كما أن الخلايا العصبية في الحشرات لديها إمكانية بسيطة لإعادة التجدد بعد التلف، وهو الأمر غير الموجود في خلايا مخ الانسان. </a:t>
            </a:r>
            <a:endParaRPr lang="ar-EG" b="1" dirty="0">
              <a:solidFill>
                <a:schemeClr val="tx1"/>
              </a:solidFill>
              <a:latin typeface="Times New Roman" pitchFamily="18" charset="0"/>
              <a:cs typeface="Times New Roman" pitchFamily="18" charset="0"/>
            </a:endParaRPr>
          </a:p>
        </p:txBody>
      </p:sp>
      <p:pic>
        <p:nvPicPr>
          <p:cNvPr id="1026" name="Picture 2" descr="Trump Stings Honeybees While They're Down – Mother J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08" y="1524000"/>
            <a:ext cx="3823314" cy="289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4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6380" y="121321"/>
            <a:ext cx="43700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EG" sz="2800" b="1" dirty="0">
                <a:solidFill>
                  <a:srgbClr val="0033CC"/>
                </a:solidFill>
                <a:latin typeface="Times New Roman" pitchFamily="18" charset="0"/>
                <a:cs typeface="Times New Roman" pitchFamily="18" charset="0"/>
              </a:rPr>
              <a:t>ال</a:t>
            </a:r>
            <a:r>
              <a:rPr lang="ar-SA" sz="2800" b="1" dirty="0">
                <a:solidFill>
                  <a:srgbClr val="0033CC"/>
                </a:solidFill>
                <a:latin typeface="Times New Roman" pitchFamily="18" charset="0"/>
                <a:cs typeface="Times New Roman" pitchFamily="18" charset="0"/>
              </a:rPr>
              <a:t>أ</a:t>
            </a:r>
            <a:r>
              <a:rPr lang="ar-EG" sz="2800" b="1" dirty="0">
                <a:solidFill>
                  <a:srgbClr val="0033CC"/>
                </a:solidFill>
                <a:latin typeface="Times New Roman" pitchFamily="18" charset="0"/>
                <a:cs typeface="Times New Roman" pitchFamily="18" charset="0"/>
              </a:rPr>
              <a:t>همية</a:t>
            </a:r>
            <a:r>
              <a:rPr lang="ar-SA" sz="2800" b="1" dirty="0">
                <a:solidFill>
                  <a:srgbClr val="0033CC"/>
                </a:solidFill>
                <a:latin typeface="Times New Roman" pitchFamily="18" charset="0"/>
                <a:cs typeface="Times New Roman" pitchFamily="18" charset="0"/>
              </a:rPr>
              <a:t> الاقتصادية لنحل العسل:</a:t>
            </a:r>
            <a:endParaRPr lang="ar-EG" sz="2800" dirty="0">
              <a:solidFill>
                <a:srgbClr val="0033CC"/>
              </a:solidFill>
              <a:latin typeface="Times New Roman" pitchFamily="18" charset="0"/>
              <a:cs typeface="Times New Roman" pitchFamily="18" charset="0"/>
            </a:endParaRPr>
          </a:p>
        </p:txBody>
      </p:sp>
      <p:sp>
        <p:nvSpPr>
          <p:cNvPr id="5" name="Rectangle 4"/>
          <p:cNvSpPr/>
          <p:nvPr/>
        </p:nvSpPr>
        <p:spPr>
          <a:xfrm>
            <a:off x="4074469" y="1844824"/>
            <a:ext cx="4926119" cy="2246769"/>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rtl="1" eaLnBrk="1" hangingPunct="1">
              <a:buFont typeface="Arial" pitchFamily="34" charset="0"/>
              <a:buNone/>
              <a:defRPr/>
            </a:pPr>
            <a:r>
              <a:rPr lang="ar-SA" sz="2000" b="1" dirty="0">
                <a:solidFill>
                  <a:srgbClr val="0070C0"/>
                </a:solidFill>
                <a:latin typeface="Times New Roman" pitchFamily="18" charset="0"/>
                <a:cs typeface="Times New Roman" pitchFamily="18" charset="0"/>
              </a:rPr>
              <a:t>1- تلقيح المحاصيل الزراعية:</a:t>
            </a:r>
            <a:endParaRPr lang="ar-EG" sz="2000" b="1" dirty="0">
              <a:solidFill>
                <a:srgbClr val="0070C0"/>
              </a:solidFill>
              <a:latin typeface="Times New Roman" pitchFamily="18" charset="0"/>
              <a:cs typeface="Times New Roman" pitchFamily="18" charset="0"/>
            </a:endParaRPr>
          </a:p>
          <a:p>
            <a:pPr algn="just" rtl="1" eaLnBrk="1" hangingPunct="1">
              <a:buFont typeface="Arial" pitchFamily="34" charset="0"/>
              <a:buNone/>
              <a:defRPr/>
            </a:pPr>
            <a:r>
              <a:rPr lang="ar-SA" sz="2000" b="1" dirty="0">
                <a:solidFill>
                  <a:srgbClr val="0070C0"/>
                </a:solidFill>
                <a:latin typeface="Times New Roman" pitchFamily="18" charset="0"/>
                <a:cs typeface="Times New Roman" pitchFamily="18" charset="0"/>
              </a:rPr>
              <a:t> يسهم النحل بنسبة تزيد عن 75% من عمليات التلقيح الخلطي للنباتات. ومسهماً بشكل فعال في الحفاظ على التنوع الحيوي النباتي عامةً والزراعي خاصةً، وبالتالي زيادة العائد الاقتصادي. مثال: العائد من تلقيح المحاصيل بواسطة النحل أكثر من 20 بليون دولار سنويا في الولايات المتحدة، وهو اكثر من العائد من انتاج العسل.</a:t>
            </a:r>
            <a:endParaRPr lang="ar-EG" sz="2000" b="1" dirty="0">
              <a:solidFill>
                <a:srgbClr val="0070C0"/>
              </a:solidFill>
              <a:latin typeface="Times New Roman" pitchFamily="18" charset="0"/>
              <a:cs typeface="Times New Roman" pitchFamily="18" charset="0"/>
            </a:endParaRPr>
          </a:p>
        </p:txBody>
      </p:sp>
      <p:sp>
        <p:nvSpPr>
          <p:cNvPr id="11" name="Rectangle 10"/>
          <p:cNvSpPr/>
          <p:nvPr/>
        </p:nvSpPr>
        <p:spPr>
          <a:xfrm>
            <a:off x="899593" y="836868"/>
            <a:ext cx="8064896" cy="707886"/>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rtl="1" eaLnBrk="1" hangingPunct="1">
              <a:defRPr/>
            </a:pPr>
            <a:r>
              <a:rPr lang="ar-SA" sz="2000" b="1" dirty="0">
                <a:solidFill>
                  <a:srgbClr val="002060"/>
                </a:solidFill>
                <a:latin typeface="Times New Roman" pitchFamily="18" charset="0"/>
                <a:cs typeface="Times New Roman" pitchFamily="18" charset="0"/>
              </a:rPr>
              <a:t>تتمثل الاهمية الاقتصادية الكبرى للنحل في تلقيح المحاصيل والعديد من المنتجات ذات العائد الاقتصادي العالي:</a:t>
            </a:r>
            <a:endParaRPr lang="ar-EG" sz="2000" b="1" dirty="0">
              <a:solidFill>
                <a:srgbClr val="002060"/>
              </a:solidFill>
              <a:latin typeface="Times New Roman" pitchFamily="18" charset="0"/>
              <a:cs typeface="Times New Roman" pitchFamily="18" charset="0"/>
            </a:endParaRPr>
          </a:p>
        </p:txBody>
      </p:sp>
      <p:pic>
        <p:nvPicPr>
          <p:cNvPr id="21520" name="Picture 16" descr="ÙØªÙØ¬Ø© Ø¨Ø­Ø« Ø§ÙØµÙØ± Ø¹Ù âªbees as environmental bio indicator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51" y="1743820"/>
            <a:ext cx="3456384" cy="22927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74469" y="4581128"/>
            <a:ext cx="4926119" cy="1631216"/>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2- انتاج العسل:</a:t>
            </a:r>
          </a:p>
          <a:p>
            <a:pPr algn="r" rtl="1" eaLnBrk="1" hangingPunct="1">
              <a:defRPr/>
            </a:pPr>
            <a:r>
              <a:rPr lang="ar-SA" sz="2000" b="1" dirty="0">
                <a:solidFill>
                  <a:srgbClr val="0070C0"/>
                </a:solidFill>
                <a:latin typeface="Times New Roman" pitchFamily="18" charset="0"/>
                <a:cs typeface="Times New Roman" pitchFamily="18" charset="0"/>
              </a:rPr>
              <a:t>عسل النحل أحد النواتج المهمة للنحل والذى عرف منذ قديم الزمان كمادة غذائية حلوة المذاق سهلة الهضم فضلاً عما لها من بعض الخصائص العلاجية التي شدت انتباه كثير من العلماء.</a:t>
            </a:r>
          </a:p>
        </p:txBody>
      </p:sp>
      <p:pic>
        <p:nvPicPr>
          <p:cNvPr id="8" name="Picture 6" desc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274" y="4086207"/>
            <a:ext cx="203993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3"/>
          <p:cNvSpPr>
            <a:spLocks noChangeArrowheads="1"/>
          </p:cNvSpPr>
          <p:nvPr/>
        </p:nvSpPr>
        <p:spPr bwMode="auto">
          <a:xfrm>
            <a:off x="590413" y="836712"/>
            <a:ext cx="3405523" cy="5689600"/>
          </a:xfrm>
          <a:prstGeom prst="ellipse">
            <a:avLst/>
          </a:prstGeom>
          <a:solidFill>
            <a:srgbClr val="FFC000"/>
          </a:solidFill>
          <a:ln w="57150">
            <a:solidFill>
              <a:srgbClr val="7030A0"/>
            </a:solidFill>
            <a:round/>
            <a:headEnd/>
            <a:tailEnd/>
          </a:ln>
        </p:spPr>
        <p:txBody>
          <a:bodyPr wrap="none" anchor="ct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algn="ctr" eaLnBrk="1" hangingPunct="1"/>
            <a:endParaRPr lang="en-US" altLang="en-US" sz="1800" dirty="0"/>
          </a:p>
        </p:txBody>
      </p:sp>
      <p:sp>
        <p:nvSpPr>
          <p:cNvPr id="18436" name="Line 4"/>
          <p:cNvSpPr>
            <a:spLocks noChangeShapeType="1"/>
          </p:cNvSpPr>
          <p:nvPr/>
        </p:nvSpPr>
        <p:spPr bwMode="auto">
          <a:xfrm>
            <a:off x="674238" y="2739528"/>
            <a:ext cx="3249690" cy="31747"/>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a:off x="674238" y="4552124"/>
            <a:ext cx="3249690" cy="1586"/>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6"/>
          <p:cNvSpPr>
            <a:spLocks noChangeShapeType="1"/>
          </p:cNvSpPr>
          <p:nvPr/>
        </p:nvSpPr>
        <p:spPr bwMode="auto">
          <a:xfrm>
            <a:off x="931798" y="2020004"/>
            <a:ext cx="2711073" cy="41591"/>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Text Box 7"/>
          <p:cNvSpPr txBox="1">
            <a:spLocks noChangeArrowheads="1"/>
          </p:cNvSpPr>
          <p:nvPr/>
        </p:nvSpPr>
        <p:spPr bwMode="auto">
          <a:xfrm>
            <a:off x="1058245" y="2819432"/>
            <a:ext cx="2364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algn="ctr" rtl="1" eaLnBrk="1" hangingPunct="1"/>
            <a:r>
              <a:rPr lang="ar-SA" altLang="en-US" b="1" dirty="0">
                <a:solidFill>
                  <a:srgbClr val="003399"/>
                </a:solidFill>
              </a:rPr>
              <a:t>فركتوز: سكر الفواكه،</a:t>
            </a:r>
            <a:endParaRPr lang="en-GB" altLang="en-US" b="1" dirty="0">
              <a:solidFill>
                <a:srgbClr val="003399"/>
              </a:solidFill>
            </a:endParaRPr>
          </a:p>
          <a:p>
            <a:pPr algn="ctr" rtl="1" eaLnBrk="1" hangingPunct="1"/>
            <a:r>
              <a:rPr lang="ar-SA" altLang="en-US" b="1" dirty="0">
                <a:solidFill>
                  <a:srgbClr val="003399"/>
                </a:solidFill>
              </a:rPr>
              <a:t>يتم تحلله في الكبد.</a:t>
            </a:r>
            <a:endParaRPr lang="en-US" altLang="en-US" b="1" dirty="0">
              <a:solidFill>
                <a:srgbClr val="003399"/>
              </a:solidFill>
            </a:endParaRPr>
          </a:p>
        </p:txBody>
      </p:sp>
      <p:sp>
        <p:nvSpPr>
          <p:cNvPr id="18440" name="Text Box 8"/>
          <p:cNvSpPr txBox="1">
            <a:spLocks noChangeArrowheads="1"/>
          </p:cNvSpPr>
          <p:nvPr/>
        </p:nvSpPr>
        <p:spPr bwMode="auto">
          <a:xfrm>
            <a:off x="4624388" y="490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eaLnBrk="1" hangingPunct="1"/>
            <a:endParaRPr lang="en-US" altLang="en-US" sz="1800"/>
          </a:p>
        </p:txBody>
      </p:sp>
      <p:sp>
        <p:nvSpPr>
          <p:cNvPr id="18441" name="Text Box 9"/>
          <p:cNvSpPr txBox="1">
            <a:spLocks noChangeArrowheads="1"/>
          </p:cNvSpPr>
          <p:nvPr/>
        </p:nvSpPr>
        <p:spPr bwMode="auto">
          <a:xfrm>
            <a:off x="885084" y="2179893"/>
            <a:ext cx="2711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algn="r" rtl="1" eaLnBrk="1" hangingPunct="1"/>
            <a:r>
              <a:rPr lang="ar-SA" altLang="en-US" b="1" dirty="0">
                <a:solidFill>
                  <a:srgbClr val="003399"/>
                </a:solidFill>
              </a:rPr>
              <a:t>سكروز، وسكريات عديدة</a:t>
            </a:r>
            <a:endParaRPr lang="en-US" altLang="en-US" b="1" dirty="0">
              <a:solidFill>
                <a:srgbClr val="003399"/>
              </a:solidFill>
            </a:endParaRPr>
          </a:p>
        </p:txBody>
      </p:sp>
      <p:sp>
        <p:nvSpPr>
          <p:cNvPr id="18442" name="Line 10"/>
          <p:cNvSpPr>
            <a:spLocks noChangeShapeType="1"/>
          </p:cNvSpPr>
          <p:nvPr/>
        </p:nvSpPr>
        <p:spPr bwMode="auto">
          <a:xfrm>
            <a:off x="1362740" y="1268759"/>
            <a:ext cx="1841108" cy="12297"/>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127197" y="93804"/>
            <a:ext cx="1235543" cy="1569660"/>
          </a:xfrm>
          <a:prstGeom prst="rect">
            <a:avLst/>
          </a:prstGeom>
          <a:noFill/>
          <a:ln w="38100">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algn="ctr" eaLnBrk="1" hangingPunct="1"/>
            <a:r>
              <a:rPr lang="ar-SA" altLang="en-US" sz="1600" b="1" dirty="0">
                <a:solidFill>
                  <a:srgbClr val="002060"/>
                </a:solidFill>
              </a:rPr>
              <a:t>أحماض معادن</a:t>
            </a:r>
          </a:p>
          <a:p>
            <a:pPr algn="ctr" eaLnBrk="1" hangingPunct="1"/>
            <a:r>
              <a:rPr lang="ar-SA" altLang="en-US" sz="1600" b="1" dirty="0">
                <a:solidFill>
                  <a:srgbClr val="002060"/>
                </a:solidFill>
              </a:rPr>
              <a:t>أصباغ إنزيمات فيتامينات رماد ومواد أخرى قد تختلف من نبات لآخر</a:t>
            </a:r>
            <a:endParaRPr lang="en-US" altLang="en-US" sz="1600" b="1" dirty="0">
              <a:solidFill>
                <a:srgbClr val="002060"/>
              </a:solidFill>
            </a:endParaRPr>
          </a:p>
        </p:txBody>
      </p:sp>
      <p:sp>
        <p:nvSpPr>
          <p:cNvPr id="18444" name="Text Box 12"/>
          <p:cNvSpPr txBox="1">
            <a:spLocks noChangeArrowheads="1"/>
          </p:cNvSpPr>
          <p:nvPr/>
        </p:nvSpPr>
        <p:spPr bwMode="auto">
          <a:xfrm>
            <a:off x="931798" y="4614506"/>
            <a:ext cx="26757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algn="ctr" eaLnBrk="1" hangingPunct="1"/>
            <a:r>
              <a:rPr lang="ar-SA" altLang="en-US" b="1" dirty="0">
                <a:solidFill>
                  <a:srgbClr val="003399"/>
                </a:solidFill>
              </a:rPr>
              <a:t>جلوكوز: سكر العنب</a:t>
            </a:r>
          </a:p>
          <a:p>
            <a:pPr algn="ctr" eaLnBrk="1" hangingPunct="1"/>
            <a:r>
              <a:rPr lang="ar-SA" altLang="en-US" b="1" dirty="0">
                <a:solidFill>
                  <a:srgbClr val="003399"/>
                </a:solidFill>
              </a:rPr>
              <a:t>يتم تحلله في خلايا الجسم</a:t>
            </a:r>
          </a:p>
          <a:p>
            <a:pPr algn="ctr" eaLnBrk="1" hangingPunct="1"/>
            <a:r>
              <a:rPr lang="ar-SA" altLang="en-US" b="1" dirty="0">
                <a:solidFill>
                  <a:srgbClr val="003399"/>
                </a:solidFill>
              </a:rPr>
              <a:t>لانتاج الطاقة اللازمة</a:t>
            </a:r>
          </a:p>
          <a:p>
            <a:pPr algn="ctr" eaLnBrk="1" hangingPunct="1"/>
            <a:r>
              <a:rPr lang="ar-SA" altLang="en-US" b="1" dirty="0">
                <a:solidFill>
                  <a:srgbClr val="003399"/>
                </a:solidFill>
              </a:rPr>
              <a:t>للجسم</a:t>
            </a:r>
            <a:endParaRPr lang="en-GB" altLang="en-US" b="1" dirty="0">
              <a:solidFill>
                <a:srgbClr val="003399"/>
              </a:solidFill>
            </a:endParaRPr>
          </a:p>
        </p:txBody>
      </p:sp>
      <p:sp>
        <p:nvSpPr>
          <p:cNvPr id="18445" name="Text Box 13"/>
          <p:cNvSpPr txBox="1">
            <a:spLocks noChangeArrowheads="1"/>
          </p:cNvSpPr>
          <p:nvPr/>
        </p:nvSpPr>
        <p:spPr bwMode="auto">
          <a:xfrm>
            <a:off x="2506197" y="1196975"/>
            <a:ext cx="75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pitchFamily="18" charset="0"/>
                <a:cs typeface="Arial" charset="0"/>
              </a:defRPr>
            </a:lvl1pPr>
            <a:lvl2pPr marL="742950" indent="-285750" eaLnBrk="0" hangingPunct="0">
              <a:defRPr sz="2400">
                <a:solidFill>
                  <a:schemeClr val="tx1"/>
                </a:solidFill>
                <a:latin typeface="Garamond" pitchFamily="18" charset="0"/>
                <a:cs typeface="Arial" charset="0"/>
              </a:defRPr>
            </a:lvl2pPr>
            <a:lvl3pPr marL="1143000" indent="-228600" eaLnBrk="0" hangingPunct="0">
              <a:defRPr sz="2400">
                <a:solidFill>
                  <a:schemeClr val="tx1"/>
                </a:solidFill>
                <a:latin typeface="Garamond" pitchFamily="18" charset="0"/>
                <a:cs typeface="Arial" charset="0"/>
              </a:defRPr>
            </a:lvl3pPr>
            <a:lvl4pPr marL="1600200" indent="-228600" eaLnBrk="0" hangingPunct="0">
              <a:defRPr sz="2400">
                <a:solidFill>
                  <a:schemeClr val="tx1"/>
                </a:solidFill>
                <a:latin typeface="Garamond" pitchFamily="18" charset="0"/>
                <a:cs typeface="Arial" charset="0"/>
              </a:defRPr>
            </a:lvl4pPr>
            <a:lvl5pPr marL="2057400" indent="-228600" eaLnBrk="0" hangingPunct="0">
              <a:defRPr sz="2400">
                <a:solidFill>
                  <a:schemeClr val="tx1"/>
                </a:solidFill>
                <a:latin typeface="Garamond" pitchFamily="18" charset="0"/>
                <a:cs typeface="Arial" charset="0"/>
              </a:defRPr>
            </a:lvl5pPr>
            <a:lvl6pPr marL="2514600" indent="-228600" algn="r" rtl="1" eaLnBrk="0" fontAlgn="base" hangingPunct="0">
              <a:spcBef>
                <a:spcPct val="0"/>
              </a:spcBef>
              <a:spcAft>
                <a:spcPct val="0"/>
              </a:spcAft>
              <a:defRPr sz="2400">
                <a:solidFill>
                  <a:schemeClr val="tx1"/>
                </a:solidFill>
                <a:latin typeface="Garamond" pitchFamily="18" charset="0"/>
                <a:cs typeface="Arial" charset="0"/>
              </a:defRPr>
            </a:lvl6pPr>
            <a:lvl7pPr marL="2971800" indent="-228600" algn="r" rtl="1" eaLnBrk="0" fontAlgn="base" hangingPunct="0">
              <a:spcBef>
                <a:spcPct val="0"/>
              </a:spcBef>
              <a:spcAft>
                <a:spcPct val="0"/>
              </a:spcAft>
              <a:defRPr sz="2400">
                <a:solidFill>
                  <a:schemeClr val="tx1"/>
                </a:solidFill>
                <a:latin typeface="Garamond" pitchFamily="18" charset="0"/>
                <a:cs typeface="Arial" charset="0"/>
              </a:defRPr>
            </a:lvl7pPr>
            <a:lvl8pPr marL="3429000" indent="-228600" algn="r" rtl="1" eaLnBrk="0" fontAlgn="base" hangingPunct="0">
              <a:spcBef>
                <a:spcPct val="0"/>
              </a:spcBef>
              <a:spcAft>
                <a:spcPct val="0"/>
              </a:spcAft>
              <a:defRPr sz="2400">
                <a:solidFill>
                  <a:schemeClr val="tx1"/>
                </a:solidFill>
                <a:latin typeface="Garamond" pitchFamily="18" charset="0"/>
                <a:cs typeface="Arial" charset="0"/>
              </a:defRPr>
            </a:lvl8pPr>
            <a:lvl9pPr marL="3886200" indent="-228600" algn="r" rtl="1" eaLnBrk="0" fontAlgn="base" hangingPunct="0">
              <a:spcBef>
                <a:spcPct val="0"/>
              </a:spcBef>
              <a:spcAft>
                <a:spcPct val="0"/>
              </a:spcAft>
              <a:defRPr sz="2400">
                <a:solidFill>
                  <a:schemeClr val="tx1"/>
                </a:solidFill>
                <a:latin typeface="Garamond" pitchFamily="18" charset="0"/>
                <a:cs typeface="Arial" charset="0"/>
              </a:defRPr>
            </a:lvl9pPr>
          </a:lstStyle>
          <a:p>
            <a:pPr eaLnBrk="1" hangingPunct="1"/>
            <a:r>
              <a:rPr lang="ar-SA" altLang="en-US" sz="4000" b="1" dirty="0">
                <a:solidFill>
                  <a:srgbClr val="003399"/>
                </a:solidFill>
              </a:rPr>
              <a:t>ماء</a:t>
            </a:r>
            <a:endParaRPr lang="en-US" altLang="en-US" sz="4000" b="1" dirty="0">
              <a:solidFill>
                <a:srgbClr val="003399"/>
              </a:solidFill>
            </a:endParaRPr>
          </a:p>
        </p:txBody>
      </p:sp>
      <p:sp>
        <p:nvSpPr>
          <p:cNvPr id="18446" name="Line 14"/>
          <p:cNvSpPr>
            <a:spLocks noChangeShapeType="1"/>
          </p:cNvSpPr>
          <p:nvPr/>
        </p:nvSpPr>
        <p:spPr bwMode="auto">
          <a:xfrm>
            <a:off x="1270655" y="548681"/>
            <a:ext cx="997089" cy="422858"/>
          </a:xfrm>
          <a:prstGeom prst="line">
            <a:avLst/>
          </a:prstGeom>
          <a:noFill/>
          <a:ln w="28575">
            <a:solidFill>
              <a:schemeClr val="bg2">
                <a:lumMod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 name="Rectangle 17"/>
          <p:cNvSpPr/>
          <p:nvPr/>
        </p:nvSpPr>
        <p:spPr>
          <a:xfrm>
            <a:off x="4146300" y="318175"/>
            <a:ext cx="4818313" cy="1477328"/>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EG" b="1" dirty="0">
                <a:solidFill>
                  <a:schemeClr val="tx1"/>
                </a:solidFill>
                <a:latin typeface="Times New Roman" pitchFamily="18" charset="0"/>
                <a:cs typeface="Times New Roman" pitchFamily="18" charset="0"/>
              </a:rPr>
              <a:t>يتركب </a:t>
            </a:r>
            <a:r>
              <a:rPr lang="ar-SA" b="1" dirty="0">
                <a:solidFill>
                  <a:schemeClr val="tx1"/>
                </a:solidFill>
                <a:latin typeface="Times New Roman" pitchFamily="18" charset="0"/>
                <a:cs typeface="Times New Roman" pitchFamily="18" charset="0"/>
              </a:rPr>
              <a:t>العسل </a:t>
            </a:r>
            <a:r>
              <a:rPr lang="ar-EG" b="1" dirty="0">
                <a:solidFill>
                  <a:schemeClr val="tx1"/>
                </a:solidFill>
                <a:latin typeface="Times New Roman" pitchFamily="18" charset="0"/>
                <a:cs typeface="Times New Roman" pitchFamily="18" charset="0"/>
              </a:rPr>
              <a:t>تقريبا</a:t>
            </a:r>
            <a:r>
              <a:rPr lang="ar-SA" b="1" dirty="0">
                <a:solidFill>
                  <a:schemeClr val="tx1"/>
                </a:solidFill>
                <a:latin typeface="Times New Roman" pitchFamily="18" charset="0"/>
                <a:cs typeface="Times New Roman" pitchFamily="18" charset="0"/>
              </a:rPr>
              <a:t>ً</a:t>
            </a:r>
            <a:r>
              <a:rPr lang="ar-EG"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بشكل عام </a:t>
            </a:r>
            <a:r>
              <a:rPr lang="ar-EG" b="1" dirty="0">
                <a:solidFill>
                  <a:schemeClr val="tx1"/>
                </a:solidFill>
                <a:latin typeface="Times New Roman" pitchFamily="18" charset="0"/>
                <a:cs typeface="Times New Roman" pitchFamily="18" charset="0"/>
              </a:rPr>
              <a:t>من:</a:t>
            </a:r>
          </a:p>
          <a:p>
            <a:pPr algn="r" rtl="1" eaLnBrk="1" hangingPunct="1">
              <a:defRPr/>
            </a:pPr>
            <a:r>
              <a:rPr lang="ar-SA" b="1" dirty="0">
                <a:solidFill>
                  <a:schemeClr val="tx1"/>
                </a:solidFill>
                <a:latin typeface="Times New Roman" pitchFamily="18" charset="0"/>
                <a:cs typeface="Times New Roman" pitchFamily="18" charset="0"/>
              </a:rPr>
              <a:t>17</a:t>
            </a:r>
            <a:r>
              <a:rPr lang="ar-EG" b="1" dirty="0">
                <a:solidFill>
                  <a:schemeClr val="tx1"/>
                </a:solidFill>
                <a:latin typeface="Times New Roman" pitchFamily="18" charset="0"/>
                <a:cs typeface="Times New Roman" pitchFamily="18" charset="0"/>
              </a:rPr>
              <a:t>% ماء</a:t>
            </a:r>
            <a:r>
              <a:rPr lang="ar-SA" b="1" dirty="0">
                <a:solidFill>
                  <a:schemeClr val="tx1"/>
                </a:solidFill>
                <a:latin typeface="Times New Roman" pitchFamily="18" charset="0"/>
                <a:cs typeface="Times New Roman" pitchFamily="18" charset="0"/>
              </a:rPr>
              <a:t>،31%</a:t>
            </a:r>
            <a:r>
              <a:rPr lang="ar-EG" b="1" dirty="0">
                <a:solidFill>
                  <a:schemeClr val="tx1"/>
                </a:solidFill>
                <a:latin typeface="Times New Roman" pitchFamily="18" charset="0"/>
                <a:cs typeface="Times New Roman" pitchFamily="18" charset="0"/>
              </a:rPr>
              <a:t>جلوكوز </a:t>
            </a:r>
            <a:r>
              <a:rPr lang="ar-SA" b="1" dirty="0">
                <a:solidFill>
                  <a:schemeClr val="tx1"/>
                </a:solidFill>
                <a:latin typeface="Times New Roman" pitchFamily="18" charset="0"/>
                <a:cs typeface="Times New Roman" pitchFamily="18" charset="0"/>
              </a:rPr>
              <a:t>38% </a:t>
            </a:r>
            <a:r>
              <a:rPr lang="ar-EG" b="1" dirty="0">
                <a:solidFill>
                  <a:schemeClr val="tx1"/>
                </a:solidFill>
                <a:latin typeface="Times New Roman" pitchFamily="18" charset="0"/>
                <a:cs typeface="Times New Roman" pitchFamily="18" charset="0"/>
              </a:rPr>
              <a:t>فركتوز</a:t>
            </a:r>
            <a:r>
              <a:rPr lang="ar-SA" b="1" dirty="0">
                <a:solidFill>
                  <a:schemeClr val="tx1"/>
                </a:solidFill>
                <a:latin typeface="Times New Roman" pitchFamily="18" charset="0"/>
                <a:cs typeface="Times New Roman" pitchFamily="18" charset="0"/>
              </a:rPr>
              <a:t>،</a:t>
            </a:r>
            <a:r>
              <a:rPr lang="ar-EG"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1.5</a:t>
            </a:r>
            <a:r>
              <a:rPr lang="ar-EG" b="1" dirty="0">
                <a:solidFill>
                  <a:schemeClr val="tx1"/>
                </a:solidFill>
                <a:latin typeface="Times New Roman" pitchFamily="18" charset="0"/>
                <a:cs typeface="Times New Roman" pitchFamily="18" charset="0"/>
              </a:rPr>
              <a:t>% سكر</a:t>
            </a:r>
            <a:r>
              <a:rPr lang="ar-SA" b="1" dirty="0" err="1">
                <a:solidFill>
                  <a:schemeClr val="tx1"/>
                </a:solidFill>
                <a:latin typeface="Times New Roman" pitchFamily="18" charset="0"/>
                <a:cs typeface="Times New Roman" pitchFamily="18" charset="0"/>
              </a:rPr>
              <a:t>وز</a:t>
            </a:r>
            <a:r>
              <a:rPr lang="ar-SA" b="1" dirty="0">
                <a:solidFill>
                  <a:schemeClr val="tx1"/>
                </a:solidFill>
                <a:latin typeface="Times New Roman" pitchFamily="18" charset="0"/>
                <a:cs typeface="Times New Roman" pitchFamily="18" charset="0"/>
              </a:rPr>
              <a:t>،</a:t>
            </a:r>
            <a:r>
              <a:rPr lang="ar-EG"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و7.2</a:t>
            </a:r>
            <a:r>
              <a:rPr lang="ar-EG"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سكريات ثنائية (</a:t>
            </a:r>
            <a:r>
              <a:rPr lang="en-GB" b="1" dirty="0">
                <a:solidFill>
                  <a:schemeClr val="tx1"/>
                </a:solidFill>
                <a:latin typeface="Times New Roman" pitchFamily="18" charset="0"/>
                <a:cs typeface="Times New Roman" pitchFamily="18" charset="0"/>
              </a:rPr>
              <a:t>94.7</a:t>
            </a:r>
            <a:r>
              <a:rPr lang="ar-SA" b="1" dirty="0">
                <a:solidFill>
                  <a:schemeClr val="tx1"/>
                </a:solidFill>
                <a:latin typeface="Times New Roman" pitchFamily="18" charset="0"/>
                <a:cs typeface="Times New Roman" pitchFamily="18" charset="0"/>
              </a:rPr>
              <a:t>%)، بالإضافة إلى احتوائه على </a:t>
            </a:r>
            <a:r>
              <a:rPr lang="ar-EG" b="1" dirty="0">
                <a:solidFill>
                  <a:schemeClr val="tx1"/>
                </a:solidFill>
                <a:latin typeface="Times New Roman" pitchFamily="18" charset="0"/>
                <a:cs typeface="Times New Roman" pitchFamily="18" charset="0"/>
              </a:rPr>
              <a:t>أملاح معدنية</a:t>
            </a:r>
            <a:r>
              <a:rPr lang="ar-SA" b="1" dirty="0">
                <a:solidFill>
                  <a:schemeClr val="tx1"/>
                </a:solidFill>
                <a:latin typeface="Times New Roman" pitchFamily="18" charset="0"/>
                <a:cs typeface="Times New Roman" pitchFamily="18" charset="0"/>
              </a:rPr>
              <a:t>، </a:t>
            </a:r>
            <a:r>
              <a:rPr lang="ar-EG" b="1" dirty="0">
                <a:solidFill>
                  <a:schemeClr val="tx1"/>
                </a:solidFill>
                <a:latin typeface="Times New Roman" pitchFamily="18" charset="0"/>
                <a:cs typeface="Times New Roman" pitchFamily="18" charset="0"/>
              </a:rPr>
              <a:t>ع</a:t>
            </a:r>
            <a:r>
              <a:rPr lang="ar-SA" b="1" dirty="0">
                <a:solidFill>
                  <a:schemeClr val="tx1"/>
                </a:solidFill>
                <a:latin typeface="Times New Roman" pitchFamily="18" charset="0"/>
                <a:cs typeface="Times New Roman" pitchFamily="18" charset="0"/>
              </a:rPr>
              <a:t>ن</a:t>
            </a:r>
            <a:r>
              <a:rPr lang="ar-EG" b="1" dirty="0">
                <a:solidFill>
                  <a:schemeClr val="tx1"/>
                </a:solidFill>
                <a:latin typeface="Times New Roman" pitchFamily="18" charset="0"/>
                <a:cs typeface="Times New Roman" pitchFamily="18" charset="0"/>
              </a:rPr>
              <a:t>اصر </a:t>
            </a:r>
            <a:r>
              <a:rPr lang="ar-SA" b="1" dirty="0">
                <a:solidFill>
                  <a:schemeClr val="tx1"/>
                </a:solidFill>
                <a:latin typeface="Times New Roman" pitchFamily="18" charset="0"/>
                <a:cs typeface="Times New Roman" pitchFamily="18" charset="0"/>
              </a:rPr>
              <a:t>نادرة، </a:t>
            </a:r>
            <a:r>
              <a:rPr lang="ar-EG" b="1" dirty="0">
                <a:solidFill>
                  <a:schemeClr val="tx1"/>
                </a:solidFill>
                <a:latin typeface="Times New Roman" pitchFamily="18" charset="0"/>
                <a:cs typeface="Times New Roman" pitchFamily="18" charset="0"/>
              </a:rPr>
              <a:t>فيتامينات</a:t>
            </a:r>
            <a:r>
              <a:rPr lang="ar-SA" b="1" dirty="0">
                <a:solidFill>
                  <a:schemeClr val="tx1"/>
                </a:solidFill>
                <a:latin typeface="Times New Roman" pitchFamily="18" charset="0"/>
                <a:cs typeface="Times New Roman" pitchFamily="18" charset="0"/>
              </a:rPr>
              <a:t>، إ</a:t>
            </a:r>
            <a:r>
              <a:rPr lang="ar-EG" b="1" dirty="0">
                <a:solidFill>
                  <a:schemeClr val="tx1"/>
                </a:solidFill>
                <a:latin typeface="Times New Roman" pitchFamily="18" charset="0"/>
                <a:cs typeface="Times New Roman" pitchFamily="18" charset="0"/>
              </a:rPr>
              <a:t>نزيمات</a:t>
            </a:r>
            <a:r>
              <a:rPr lang="ar-SA" b="1" dirty="0">
                <a:solidFill>
                  <a:schemeClr val="tx1"/>
                </a:solidFill>
                <a:latin typeface="Times New Roman" pitchFamily="18" charset="0"/>
                <a:cs typeface="Times New Roman" pitchFamily="18" charset="0"/>
              </a:rPr>
              <a:t>، </a:t>
            </a:r>
            <a:r>
              <a:rPr lang="ar-EG" b="1" dirty="0">
                <a:solidFill>
                  <a:schemeClr val="tx1"/>
                </a:solidFill>
                <a:latin typeface="Times New Roman" pitchFamily="18" charset="0"/>
                <a:cs typeface="Times New Roman" pitchFamily="18" charset="0"/>
              </a:rPr>
              <a:t>أحماض عضوية</a:t>
            </a:r>
            <a:r>
              <a:rPr lang="ar-SA" b="1" dirty="0">
                <a:solidFill>
                  <a:schemeClr val="tx1"/>
                </a:solidFill>
                <a:latin typeface="Times New Roman" pitchFamily="18" charset="0"/>
                <a:cs typeface="Times New Roman" pitchFamily="18" charset="0"/>
              </a:rPr>
              <a:t>،</a:t>
            </a:r>
            <a:r>
              <a:rPr lang="ar-EG"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ونسبة ضئيلة من ال</a:t>
            </a:r>
            <a:r>
              <a:rPr lang="ar-EG" b="1" dirty="0">
                <a:solidFill>
                  <a:schemeClr val="tx1"/>
                </a:solidFill>
                <a:latin typeface="Times New Roman" pitchFamily="18" charset="0"/>
                <a:cs typeface="Times New Roman" pitchFamily="18" charset="0"/>
              </a:rPr>
              <a:t>بروتين </a:t>
            </a:r>
            <a:r>
              <a:rPr lang="ar-SA" b="1" dirty="0">
                <a:solidFill>
                  <a:schemeClr val="tx1"/>
                </a:solidFill>
                <a:latin typeface="Times New Roman" pitchFamily="18" charset="0"/>
                <a:cs typeface="Times New Roman" pitchFamily="18" charset="0"/>
              </a:rPr>
              <a:t>والصبغات والفينولات.</a:t>
            </a:r>
            <a:endParaRPr lang="ar-EG" b="1" dirty="0">
              <a:solidFill>
                <a:schemeClr val="tx1"/>
              </a:solidFill>
              <a:latin typeface="Times New Roman" pitchFamily="18" charset="0"/>
              <a:cs typeface="Times New Roman" pitchFamily="18" charset="0"/>
            </a:endParaRPr>
          </a:p>
        </p:txBody>
      </p:sp>
      <p:sp>
        <p:nvSpPr>
          <p:cNvPr id="2" name="TextBox 1"/>
          <p:cNvSpPr txBox="1"/>
          <p:nvPr/>
        </p:nvSpPr>
        <p:spPr>
          <a:xfrm>
            <a:off x="4561064" y="2204085"/>
            <a:ext cx="4193777" cy="1754326"/>
          </a:xfrm>
          <a:prstGeom prst="rect">
            <a:avLst/>
          </a:prstGeom>
          <a:noFill/>
          <a:ln w="38100">
            <a:solidFill>
              <a:schemeClr val="accent3">
                <a:lumMod val="75000"/>
              </a:schemeClr>
            </a:solidFill>
          </a:ln>
        </p:spPr>
        <p:txBody>
          <a:bodyPr wrap="none" rtlCol="0">
            <a:spAutoFit/>
          </a:bodyPr>
          <a:lstStyle/>
          <a:p>
            <a:pPr algn="r" rtl="1"/>
            <a:r>
              <a:rPr lang="ar-SA" b="1" dirty="0">
                <a:solidFill>
                  <a:srgbClr val="002060"/>
                </a:solidFill>
              </a:rPr>
              <a:t>ولذلك، يمكن اعتبار العسل مجرد (ماء وسكر) </a:t>
            </a:r>
          </a:p>
          <a:p>
            <a:pPr algn="r" rtl="1"/>
            <a:r>
              <a:rPr lang="ar-SA" b="1" dirty="0">
                <a:solidFill>
                  <a:srgbClr val="002060"/>
                </a:solidFill>
              </a:rPr>
              <a:t>إلا أن النسبة البسيطة من المكونات: </a:t>
            </a:r>
          </a:p>
          <a:p>
            <a:pPr algn="r" rtl="1"/>
            <a:r>
              <a:rPr lang="ar-SA" b="1" dirty="0">
                <a:solidFill>
                  <a:srgbClr val="002060"/>
                </a:solidFill>
              </a:rPr>
              <a:t>العناصر المعدنية، والاملاح، والفيتامينات والانزيمات </a:t>
            </a:r>
          </a:p>
          <a:p>
            <a:pPr algn="r" rtl="1"/>
            <a:r>
              <a:rPr lang="ar-SA" b="1" dirty="0">
                <a:solidFill>
                  <a:srgbClr val="002060"/>
                </a:solidFill>
              </a:rPr>
              <a:t>والاحماض والأصباغ والفينولات، ووجود حبوب اللقاح</a:t>
            </a:r>
          </a:p>
          <a:p>
            <a:pPr algn="r" rtl="1"/>
            <a:r>
              <a:rPr lang="ar-SA" b="1" dirty="0">
                <a:solidFill>
                  <a:srgbClr val="002060"/>
                </a:solidFill>
              </a:rPr>
              <a:t>وغيرها من المكونات الدقيقة هي التي تعطي العسل</a:t>
            </a:r>
          </a:p>
          <a:p>
            <a:pPr algn="r" rtl="1"/>
            <a:r>
              <a:rPr lang="ar-SA" b="1" dirty="0">
                <a:solidFill>
                  <a:srgbClr val="002060"/>
                </a:solidFill>
              </a:rPr>
              <a:t> ميزته الغذائية والشفائية.</a:t>
            </a:r>
            <a:endParaRPr lang="en-US" b="1" dirty="0">
              <a:solidFill>
                <a:srgbClr val="002060"/>
              </a:solidFill>
            </a:endParaRPr>
          </a:p>
        </p:txBody>
      </p:sp>
      <p:pic>
        <p:nvPicPr>
          <p:cNvPr id="3074" name="Picture 2" descr="Honeycomb From A Bee Hive Filled With Golden Honey In A Full Frame View  Background Texture Stock Photo - Download Image Now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524" y="4077072"/>
            <a:ext cx="3964855" cy="264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7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3457" y="-15551"/>
            <a:ext cx="1750800" cy="584775"/>
          </a:xfrm>
          <a:prstGeom prst="rect">
            <a:avLst/>
          </a:prstGeom>
          <a:noFill/>
        </p:spPr>
        <p:txBody>
          <a:bodyPr wrap="none" rtlCol="0">
            <a:spAutoFit/>
          </a:bodyPr>
          <a:lstStyle/>
          <a:p>
            <a:r>
              <a:rPr lang="ar-SA" sz="3200" b="1" dirty="0"/>
              <a:t>جودة العسل</a:t>
            </a:r>
            <a:endParaRPr lang="en-US" sz="3200" b="1" dirty="0"/>
          </a:p>
        </p:txBody>
      </p:sp>
      <p:sp>
        <p:nvSpPr>
          <p:cNvPr id="3" name="TextBox 2"/>
          <p:cNvSpPr txBox="1"/>
          <p:nvPr/>
        </p:nvSpPr>
        <p:spPr>
          <a:xfrm>
            <a:off x="683568" y="450707"/>
            <a:ext cx="8208913" cy="646331"/>
          </a:xfrm>
          <a:prstGeom prst="rect">
            <a:avLst/>
          </a:prstGeom>
          <a:noFill/>
        </p:spPr>
        <p:txBody>
          <a:bodyPr wrap="square" rtlCol="0">
            <a:spAutoFit/>
          </a:bodyPr>
          <a:lstStyle/>
          <a:p>
            <a:pPr algn="r" rtl="1"/>
            <a:r>
              <a:rPr lang="ar-SA" b="1" dirty="0">
                <a:solidFill>
                  <a:srgbClr val="C00000"/>
                </a:solidFill>
              </a:rPr>
              <a:t>لايمكن الحكم على جودة العسل إلا من خلال المختبر فقط، ولاصحة لما يتداول من بعض الاختبارات التي تدعي التمييز بين العسل الطبيعي والمغشوش. </a:t>
            </a:r>
            <a:endParaRPr lang="en-US" b="1" dirty="0">
              <a:solidFill>
                <a:srgbClr val="C00000"/>
              </a:solidFill>
            </a:endParaRPr>
          </a:p>
        </p:txBody>
      </p:sp>
      <p:sp>
        <p:nvSpPr>
          <p:cNvPr id="9" name="Rectangle 8"/>
          <p:cNvSpPr/>
          <p:nvPr/>
        </p:nvSpPr>
        <p:spPr>
          <a:xfrm>
            <a:off x="3204457" y="1077092"/>
            <a:ext cx="5889800" cy="5847755"/>
          </a:xfrm>
          <a:prstGeom prst="rect">
            <a:avLst/>
          </a:prstGeom>
        </p:spPr>
        <p:txBody>
          <a:bodyPr wrap="square">
            <a:spAutoFit/>
          </a:bodyPr>
          <a:lstStyle/>
          <a:p>
            <a:pPr algn="r" rtl="1"/>
            <a:r>
              <a:rPr lang="ar-SA" b="1" u="sng" dirty="0">
                <a:solidFill>
                  <a:srgbClr val="002060"/>
                </a:solidFill>
              </a:rPr>
              <a:t>ما الذي يتم الكشف عنه في المختبر؟</a:t>
            </a:r>
            <a:endParaRPr lang="en-US" u="sng" dirty="0">
              <a:solidFill>
                <a:srgbClr val="002060"/>
              </a:solidFill>
            </a:endParaRPr>
          </a:p>
          <a:p>
            <a:pPr algn="r" rtl="1">
              <a:spcAft>
                <a:spcPts val="1200"/>
              </a:spcAft>
            </a:pPr>
            <a:r>
              <a:rPr lang="ar-SA" b="1" dirty="0">
                <a:solidFill>
                  <a:srgbClr val="002060"/>
                </a:solidFill>
              </a:rPr>
              <a:t>1-  </a:t>
            </a:r>
            <a:r>
              <a:rPr lang="ar-SA" b="1" u="sng" dirty="0">
                <a:solidFill>
                  <a:srgbClr val="002060"/>
                </a:solidFill>
              </a:rPr>
              <a:t>نسبة الرطوبة</a:t>
            </a:r>
            <a:r>
              <a:rPr lang="ar-SA" b="1" dirty="0">
                <a:solidFill>
                  <a:srgbClr val="002060"/>
                </a:solidFill>
              </a:rPr>
              <a:t>: وهي كمية الماء الموجودة بالعسل والتي تدل على نضجه، ويجب الا تزيد عن  20% . وزيادة الرطوبة تؤدي لتخمر العسل.</a:t>
            </a:r>
            <a:endParaRPr lang="en-US" dirty="0">
              <a:solidFill>
                <a:srgbClr val="002060"/>
              </a:solidFill>
            </a:endParaRPr>
          </a:p>
          <a:p>
            <a:pPr algn="r" rtl="1">
              <a:spcAft>
                <a:spcPts val="1200"/>
              </a:spcAft>
            </a:pPr>
            <a:r>
              <a:rPr lang="ar-SA" b="1" u="sng" dirty="0">
                <a:solidFill>
                  <a:srgbClr val="002060"/>
                </a:solidFill>
              </a:rPr>
              <a:t>2- نسبة سكر السكروز</a:t>
            </a:r>
            <a:r>
              <a:rPr lang="ar-SA" b="1" dirty="0">
                <a:solidFill>
                  <a:srgbClr val="002060"/>
                </a:solidFill>
              </a:rPr>
              <a:t>: وهو سكر ثنائي يوجد أصلا في الرحيق ويحوله النحل بالإنزيمات إلى سكريات بسيطة هما الجلوكوز (سكر العنب) والفركتوز (سكر الفواكه)، ويمكن قبول نسبة لاتزيد عن 5% منه في العسل الطبيعي.</a:t>
            </a:r>
            <a:endParaRPr lang="en-US" dirty="0">
              <a:solidFill>
                <a:srgbClr val="002060"/>
              </a:solidFill>
            </a:endParaRPr>
          </a:p>
          <a:p>
            <a:pPr algn="r" rtl="1">
              <a:spcAft>
                <a:spcPts val="1200"/>
              </a:spcAft>
            </a:pPr>
            <a:r>
              <a:rPr lang="ar-SA" b="1" u="sng" dirty="0">
                <a:solidFill>
                  <a:srgbClr val="002060"/>
                </a:solidFill>
              </a:rPr>
              <a:t>3- نسبة السكريات المختزلة</a:t>
            </a:r>
            <a:r>
              <a:rPr lang="ar-SA" b="1" dirty="0">
                <a:solidFill>
                  <a:srgbClr val="002060"/>
                </a:solidFill>
              </a:rPr>
              <a:t>: وهي الجلوكوز والفركتوز حيث يجب ألا تقل عن 65%.</a:t>
            </a:r>
            <a:endParaRPr lang="en-US" dirty="0">
              <a:solidFill>
                <a:srgbClr val="002060"/>
              </a:solidFill>
            </a:endParaRPr>
          </a:p>
          <a:p>
            <a:pPr algn="r" rtl="1">
              <a:spcAft>
                <a:spcPts val="1200"/>
              </a:spcAft>
            </a:pPr>
            <a:r>
              <a:rPr lang="ar-SA" b="1" dirty="0">
                <a:solidFill>
                  <a:srgbClr val="002060"/>
                </a:solidFill>
              </a:rPr>
              <a:t> 4- </a:t>
            </a:r>
            <a:r>
              <a:rPr lang="ar-SA" b="1" u="sng" dirty="0">
                <a:solidFill>
                  <a:srgbClr val="002060"/>
                </a:solidFill>
              </a:rPr>
              <a:t>نشاط إنزيم الدياستيز</a:t>
            </a:r>
            <a:r>
              <a:rPr lang="ar-SA" b="1" dirty="0">
                <a:solidFill>
                  <a:srgbClr val="002060"/>
                </a:solidFill>
              </a:rPr>
              <a:t>: وهو من مكونات العسل ونظرا لكونه حساس جدا للحرارة فهو يستخدم كدليل على تعرض العسل للحرارة ويجب ألا يقل نشاط الإنزيم عن 3 وحدات. لأن تعرض العسل للحرارة أعلى من درجة حرارة الخلية (37</a:t>
            </a:r>
            <a:r>
              <a:rPr lang="en-US" b="1" dirty="0">
                <a:solidFill>
                  <a:srgbClr val="002060"/>
                </a:solidFill>
              </a:rPr>
              <a:t>º</a:t>
            </a:r>
            <a:r>
              <a:rPr lang="ar-SA" b="1" dirty="0">
                <a:solidFill>
                  <a:srgbClr val="002060"/>
                </a:solidFill>
              </a:rPr>
              <a:t>م) يؤثر سلبا على مكوناته المفيدة صحيا وهي الفيتامينات والانزيمات. </a:t>
            </a:r>
          </a:p>
          <a:p>
            <a:pPr algn="r" rtl="1">
              <a:spcAft>
                <a:spcPts val="1200"/>
              </a:spcAft>
            </a:pPr>
            <a:r>
              <a:rPr lang="ar-SA" b="1" dirty="0">
                <a:solidFill>
                  <a:srgbClr val="002060"/>
                </a:solidFill>
              </a:rPr>
              <a:t>5- </a:t>
            </a:r>
            <a:r>
              <a:rPr lang="ar-SA" b="1" u="sng" dirty="0">
                <a:solidFill>
                  <a:srgbClr val="002060"/>
                </a:solidFill>
              </a:rPr>
              <a:t>تركيز مادة هيدروكسي ميثايل فورفورال </a:t>
            </a:r>
            <a:r>
              <a:rPr lang="en-US" b="1" u="sng" dirty="0">
                <a:solidFill>
                  <a:srgbClr val="002060"/>
                </a:solidFill>
              </a:rPr>
              <a:t>(HMF)</a:t>
            </a:r>
            <a:r>
              <a:rPr lang="ar-SA" b="1" dirty="0">
                <a:solidFill>
                  <a:srgbClr val="002060"/>
                </a:solidFill>
              </a:rPr>
              <a:t>: وهذه المادة يزداد تركيزها في العسل إذا تعرض للتسخين أوتم تخزينه تحت درجات حرارة عالية. ويجب ألا يزيد تركيزها عن 80 ملجم/ كلجم.</a:t>
            </a:r>
            <a:endParaRPr lang="en-US" dirty="0">
              <a:solidFill>
                <a:srgbClr val="002060"/>
              </a:solidFill>
            </a:endParaRPr>
          </a:p>
          <a:p>
            <a:pPr algn="r" rtl="1">
              <a:spcAft>
                <a:spcPts val="1200"/>
              </a:spcAft>
            </a:pPr>
            <a:r>
              <a:rPr lang="ar-SA" b="1" dirty="0">
                <a:solidFill>
                  <a:srgbClr val="002060"/>
                </a:solidFill>
              </a:rPr>
              <a:t> 6-</a:t>
            </a:r>
            <a:r>
              <a:rPr lang="ar-SA" b="1" u="sng" dirty="0">
                <a:solidFill>
                  <a:srgbClr val="002060"/>
                </a:solidFill>
              </a:rPr>
              <a:t>درجة الحموضة</a:t>
            </a:r>
            <a:r>
              <a:rPr lang="ar-SA" b="1" dirty="0">
                <a:solidFill>
                  <a:srgbClr val="002060"/>
                </a:solidFill>
              </a:rPr>
              <a:t>: لحموضة العسل دور كبير في تأثير العسل على كثير من الميكروبات الضارة. ويجب ألا تزيد حموضة العسل عن 40 ملليمكافيء/ كجم ماعدا بعض الاعسال مثل الطلح .</a:t>
            </a:r>
            <a:endParaRPr lang="en-US" dirty="0">
              <a:solidFill>
                <a:srgbClr val="002060"/>
              </a:solidFill>
            </a:endParaRPr>
          </a:p>
        </p:txBody>
      </p:sp>
      <p:pic>
        <p:nvPicPr>
          <p:cNvPr id="2050" name="Picture 2" descr="How pure is your honey - Rubicon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4" y="1483661"/>
            <a:ext cx="3201547" cy="2286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ney Analysis - Chem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91" y="4077071"/>
            <a:ext cx="3081557" cy="2432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6517" y="784567"/>
            <a:ext cx="3711249" cy="1015663"/>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3- انتاج حبوب اللقاح: وهي العنصر الثاني لغذاء النحل، وهي غنية بالبروتين وتستخدم كمقوي عام ورافع لمناعة الجسم.</a:t>
            </a:r>
          </a:p>
        </p:txBody>
      </p:sp>
      <p:sp>
        <p:nvSpPr>
          <p:cNvPr id="5" name="Rectangle 4"/>
          <p:cNvSpPr/>
          <p:nvPr/>
        </p:nvSpPr>
        <p:spPr>
          <a:xfrm>
            <a:off x="5293148" y="2108126"/>
            <a:ext cx="3679831" cy="1631216"/>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4- انتاج الشمع: ويفرز من غدد على الجانب السفلي لبطن الشغالة. ويعد إنتاج الشمع ذا فائدة اقتصادية كبيرة حيث أنه يدخل في كثير من الصناعات ومستحضرات التجميل.</a:t>
            </a:r>
          </a:p>
        </p:txBody>
      </p:sp>
      <p:sp>
        <p:nvSpPr>
          <p:cNvPr id="6" name="Rectangle 5"/>
          <p:cNvSpPr/>
          <p:nvPr/>
        </p:nvSpPr>
        <p:spPr>
          <a:xfrm>
            <a:off x="5288901" y="3847593"/>
            <a:ext cx="3668865" cy="1631216"/>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5- انتاج الغذاء الملكي:</a:t>
            </a:r>
          </a:p>
          <a:p>
            <a:pPr algn="just" rtl="1" eaLnBrk="1" hangingPunct="1">
              <a:defRPr/>
            </a:pPr>
            <a:r>
              <a:rPr lang="ar-SA" altLang="en-US" sz="2000" b="1" dirty="0">
                <a:solidFill>
                  <a:srgbClr val="0070C0"/>
                </a:solidFill>
                <a:latin typeface="Arial" charset="0"/>
              </a:rPr>
              <a:t>ينتج الغذاء الملكى من غدد في رأس الشغالات. ويفيد كمنشط عام ويستخدم في الكريمات الصحية الخاصة بالجلد، وغير ذلك.</a:t>
            </a:r>
            <a:endParaRPr lang="ar-EG" sz="2000" b="1" dirty="0">
              <a:solidFill>
                <a:srgbClr val="0070C0"/>
              </a:solidFill>
            </a:endParaRPr>
          </a:p>
        </p:txBody>
      </p:sp>
      <p:pic>
        <p:nvPicPr>
          <p:cNvPr id="9" name="Picture 7" descr="Bee&amp;Poll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50" y="29324"/>
            <a:ext cx="25209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pitherapy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05" y="476672"/>
            <a:ext cx="1915731" cy="16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ow Honey Bees Produce Beeswax - Meadowlily Farm Canada Natural Raw Honey,  Beeswax, Bee Pol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0" y="2405662"/>
            <a:ext cx="2738437" cy="17859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تماثيل شمع.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7530" y="2422601"/>
            <a:ext cx="2458660" cy="176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Image result for royal je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3234" y="5318003"/>
            <a:ext cx="1856466" cy="14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Image result for royal jel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0651" y="4663201"/>
            <a:ext cx="2072583" cy="20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glandes_tetes"/>
          <p:cNvPicPr>
            <a:picLocks noChangeAspect="1" noChangeArrowheads="1"/>
          </p:cNvPicPr>
          <p:nvPr/>
        </p:nvPicPr>
        <p:blipFill>
          <a:blip r:embed="rId8">
            <a:extLst>
              <a:ext uri="{28A0092B-C50C-407E-A947-70E740481C1C}">
                <a14:useLocalDpi xmlns:a14="http://schemas.microsoft.com/office/drawing/2010/main" val="0"/>
              </a:ext>
            </a:extLst>
          </a:blip>
          <a:srcRect r="57201"/>
          <a:stretch>
            <a:fillRect/>
          </a:stretch>
        </p:blipFill>
        <p:spPr bwMode="auto">
          <a:xfrm>
            <a:off x="95375" y="4663201"/>
            <a:ext cx="1688728" cy="20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7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26484" y="755738"/>
            <a:ext cx="4926119" cy="1015663"/>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6- انتاج السم: سم النحل يفرز من غدة السم في آلة اللسع. </a:t>
            </a:r>
          </a:p>
          <a:p>
            <a:pPr algn="just" rtl="1" eaLnBrk="1" hangingPunct="1">
              <a:defRPr/>
            </a:pPr>
            <a:r>
              <a:rPr lang="ar-SA" sz="2000" b="1" dirty="0">
                <a:solidFill>
                  <a:srgbClr val="0070C0"/>
                </a:solidFill>
                <a:latin typeface="Times New Roman" pitchFamily="18" charset="0"/>
                <a:cs typeface="Times New Roman" pitchFamily="18" charset="0"/>
              </a:rPr>
              <a:t>وأظهرت بعض الدراسات فوائدة في تخفيف آلام المفاصل وبعض الأمراض الروماتيزمية ومرض الباركنسون.</a:t>
            </a:r>
            <a:endParaRPr lang="ar-SA" sz="2800" b="1" dirty="0">
              <a:solidFill>
                <a:srgbClr val="0070C0"/>
              </a:solidFill>
              <a:latin typeface="Times New Roman" pitchFamily="18" charset="0"/>
              <a:cs typeface="Times New Roman" pitchFamily="18" charset="0"/>
            </a:endParaRPr>
          </a:p>
        </p:txBody>
      </p:sp>
      <p:sp>
        <p:nvSpPr>
          <p:cNvPr id="8" name="Rectangle 7"/>
          <p:cNvSpPr/>
          <p:nvPr/>
        </p:nvSpPr>
        <p:spPr>
          <a:xfrm>
            <a:off x="4105907" y="2946925"/>
            <a:ext cx="4926119" cy="1323439"/>
          </a:xfrm>
          <a:prstGeom prst="rect">
            <a:avLst/>
          </a:prstGeom>
          <a:solidFill>
            <a:schemeClr val="bg1">
              <a:lumMod val="95000"/>
            </a:schemeClr>
          </a:solidFill>
          <a:sp3d prstMaterial="powder">
            <a:bevelT w="254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eaLnBrk="1" hangingPunct="1">
              <a:defRPr/>
            </a:pPr>
            <a:r>
              <a:rPr lang="ar-SA" sz="2000" b="1" dirty="0">
                <a:solidFill>
                  <a:srgbClr val="0070C0"/>
                </a:solidFill>
                <a:latin typeface="Times New Roman" pitchFamily="18" charset="0"/>
                <a:cs typeface="Times New Roman" pitchFamily="18" charset="0"/>
              </a:rPr>
              <a:t>7- انتاج صمغ النحل: وهو مادة صمغية يجمعها النحل من براعم الأشجار يعقم بها الخلية، وقد ثبت أن له تأثيرمضاد للفطريات والبكتيريا ويفيد في علاج بعض حالات الأمراض الجلدية.</a:t>
            </a:r>
          </a:p>
        </p:txBody>
      </p:sp>
      <p:pic>
        <p:nvPicPr>
          <p:cNvPr id="5124" name="Picture 4" descr="Bee Stinger, Sem Photograph by Power And Sy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526" y="478901"/>
            <a:ext cx="2990203" cy="15693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remove a bee sti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26" y="2193072"/>
            <a:ext cx="2990203" cy="1976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العكبر على الشجر.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5032" y="4508332"/>
            <a:ext cx="30241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prop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35" y="4270364"/>
            <a:ext cx="2856183" cy="244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35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1125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434"/>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92385" y="990243"/>
            <a:ext cx="487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1800" b="1" dirty="0">
                <a:solidFill>
                  <a:srgbClr val="0033CC"/>
                </a:solidFill>
              </a:rPr>
              <a:t>المملكة العربية السعودية</a:t>
            </a:r>
          </a:p>
          <a:p>
            <a:pPr algn="ctr" eaLnBrk="1" hangingPunct="1">
              <a:spcBef>
                <a:spcPts val="0"/>
              </a:spcBef>
              <a:buFontTx/>
              <a:buNone/>
            </a:pPr>
            <a:r>
              <a:rPr lang="ar-SA" altLang="en-US" sz="1800" b="1" dirty="0">
                <a:solidFill>
                  <a:srgbClr val="0033CC"/>
                </a:solidFill>
              </a:rPr>
              <a:t>وزارة التعليم ـ جامعة الملك سعود</a:t>
            </a:r>
          </a:p>
          <a:p>
            <a:pPr algn="ctr" eaLnBrk="1" hangingPunct="1">
              <a:spcBef>
                <a:spcPts val="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pic>
        <p:nvPicPr>
          <p:cNvPr id="4103" name="Picture 9" descr="شعار الجامعة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12" y="266343"/>
            <a:ext cx="1195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descr="Parchment"/>
          <p:cNvSpPr txBox="1">
            <a:spLocks noChangeArrowheads="1"/>
          </p:cNvSpPr>
          <p:nvPr/>
        </p:nvSpPr>
        <p:spPr bwMode="auto">
          <a:xfrm>
            <a:off x="1676400" y="3878325"/>
            <a:ext cx="5464029" cy="1338828"/>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b="1" dirty="0"/>
              <a:t>إعداد </a:t>
            </a:r>
          </a:p>
          <a:p>
            <a:pPr algn="ctr" rtl="1" eaLnBrk="1" hangingPunct="1">
              <a:spcBef>
                <a:spcPct val="50000"/>
              </a:spcBef>
              <a:defRPr/>
            </a:pPr>
            <a:r>
              <a:rPr lang="ar-SA" altLang="en-US" b="1" dirty="0">
                <a:solidFill>
                  <a:srgbClr val="0033CC"/>
                </a:solidFill>
              </a:rPr>
              <a:t>أ.د. عبدالعزيز بن سعد القرني     أ.د. عبد الرحمن بن سعد الداود</a:t>
            </a: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alqarni@ksu.edu.sa</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a:solidFill>
                  <a:srgbClr val="0033CC"/>
                </a:solidFill>
                <a:latin typeface="Times New Roman" panose="02020603050405020304" pitchFamily="18" charset="0"/>
                <a:cs typeface="Times New Roman" panose="02020603050405020304" pitchFamily="18" charset="0"/>
              </a:rPr>
              <a:t>Tel: 467- 8429</a:t>
            </a:r>
            <a:endParaRPr lang="ar-SA" altLang="en-US" sz="1200" b="1" dirty="0">
              <a:solidFill>
                <a:srgbClr val="0033CC"/>
              </a:solidFill>
              <a:latin typeface="Times New Roman" panose="02020603050405020304" pitchFamily="18" charset="0"/>
              <a:cs typeface="Times New Roman" panose="02020603050405020304" pitchFamily="18" charset="0"/>
            </a:endParaRP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aldawood@ksu.edu.sa 	Tel: 467- 8246</a:t>
            </a:r>
            <a:endParaRPr lang="ar-SA" altLang="en-US" sz="1200" b="1" dirty="0">
              <a:solidFill>
                <a:srgbClr val="0033CC"/>
              </a:solidFill>
              <a:latin typeface="Times New Roman" panose="02020603050405020304" pitchFamily="18" charset="0"/>
              <a:cs typeface="Times New Roman" panose="02020603050405020304" pitchFamily="18" charset="0"/>
            </a:endParaRPr>
          </a:p>
        </p:txBody>
      </p:sp>
      <p:pic>
        <p:nvPicPr>
          <p:cNvPr id="4105" name="Picture 14" descr="Basmalla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7700" y="150084"/>
            <a:ext cx="822332" cy="9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descr="Parchment">
            <a:extLst>
              <a:ext uri="{FF2B5EF4-FFF2-40B4-BE49-F238E27FC236}">
                <a16:creationId xmlns:a16="http://schemas.microsoft.com/office/drawing/2014/main" id="{B0843BDE-8A31-4654-B8BB-4BB507548668}"/>
              </a:ext>
            </a:extLst>
          </p:cNvPr>
          <p:cNvSpPr txBox="1">
            <a:spLocks noChangeArrowheads="1"/>
          </p:cNvSpPr>
          <p:nvPr/>
        </p:nvSpPr>
        <p:spPr bwMode="auto">
          <a:xfrm>
            <a:off x="1512814" y="5297238"/>
            <a:ext cx="5978598" cy="707886"/>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sz="4000" b="1" dirty="0">
                <a:solidFill>
                  <a:srgbClr val="0033CC"/>
                </a:solidFill>
                <a:latin typeface="Times New Roman" panose="02020603050405020304" pitchFamily="18" charset="0"/>
                <a:cs typeface="Times New Roman" panose="02020603050405020304" pitchFamily="18" charset="0"/>
              </a:rPr>
              <a:t>الاسبوع العاشر: المحاضرة الثانية</a:t>
            </a:r>
          </a:p>
        </p:txBody>
      </p:sp>
      <p:sp>
        <p:nvSpPr>
          <p:cNvPr id="11" name="Text Box 8">
            <a:extLst>
              <a:ext uri="{FF2B5EF4-FFF2-40B4-BE49-F238E27FC236}">
                <a16:creationId xmlns:a16="http://schemas.microsoft.com/office/drawing/2014/main" id="{7C2C9BCD-77E0-4737-9B81-172F943E81F2}"/>
              </a:ext>
            </a:extLst>
          </p:cNvPr>
          <p:cNvSpPr txBox="1">
            <a:spLocks noChangeArrowheads="1"/>
          </p:cNvSpPr>
          <p:nvPr/>
        </p:nvSpPr>
        <p:spPr bwMode="auto">
          <a:xfrm>
            <a:off x="1676400" y="2016771"/>
            <a:ext cx="5486400" cy="181588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2800" b="1" dirty="0"/>
              <a:t>المحاضرات النظرية</a:t>
            </a:r>
          </a:p>
          <a:p>
            <a:pPr algn="ctr" eaLnBrk="1" hangingPunct="1">
              <a:spcBef>
                <a:spcPts val="0"/>
              </a:spcBef>
              <a:buFontTx/>
              <a:buNone/>
            </a:pPr>
            <a:r>
              <a:rPr lang="ar-SA" altLang="en-US" sz="2800" b="1" dirty="0"/>
              <a:t>لمقرر 200 وقن</a:t>
            </a:r>
          </a:p>
          <a:p>
            <a:pPr algn="ctr" eaLnBrk="1" hangingPunct="1">
              <a:spcBef>
                <a:spcPts val="0"/>
              </a:spcBef>
              <a:buFontTx/>
              <a:buNone/>
            </a:pPr>
            <a:r>
              <a:rPr lang="ar-SA" altLang="en-US" sz="2800" b="1" dirty="0"/>
              <a:t>مقدمة في وقاية النبات</a:t>
            </a:r>
          </a:p>
          <a:p>
            <a:pPr algn="ctr" eaLnBrk="1" hangingPunct="1">
              <a:spcBef>
                <a:spcPts val="0"/>
              </a:spcBef>
              <a:buFontTx/>
              <a:buNone/>
            </a:pPr>
            <a:r>
              <a:rPr lang="ar-SA" altLang="en-US" sz="2800" b="1" dirty="0"/>
              <a:t>الجزء الثاني: علم الحشرات</a:t>
            </a:r>
            <a:endParaRPr lang="en-US" altLang="en-US" sz="2800" b="1" dirty="0"/>
          </a:p>
        </p:txBody>
      </p:sp>
    </p:spTree>
    <p:extLst>
      <p:ext uri="{BB962C8B-B14F-4D97-AF65-F5344CB8AC3E}">
        <p14:creationId xmlns:p14="http://schemas.microsoft.com/office/powerpoint/2010/main" val="146274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idx="4294967295"/>
          </p:nvPr>
        </p:nvSpPr>
        <p:spPr bwMode="auto">
          <a:xfrm>
            <a:off x="702457" y="115759"/>
            <a:ext cx="7886700" cy="1077218"/>
          </a:xfrm>
          <a:prstGeom prst="rect">
            <a:avLst/>
          </a:prstGeom>
          <a:noFill/>
          <a:ln w="9525">
            <a:noFill/>
            <a:miter lim="800000"/>
            <a:headEnd/>
            <a:tailEnd/>
          </a:ln>
          <a:effectLst/>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200" b="1" dirty="0">
                <a:solidFill>
                  <a:srgbClr val="0033CC"/>
                </a:solidFill>
              </a:rPr>
              <a:t>الحشرات ذات الأهمية الطبية والبيطرية</a:t>
            </a:r>
            <a:r>
              <a:rPr lang="en-GB" sz="3200" b="1" dirty="0">
                <a:solidFill>
                  <a:srgbClr val="0033CC"/>
                </a:solidFill>
              </a:rPr>
              <a:t/>
            </a:r>
            <a:br>
              <a:rPr lang="en-GB" sz="3200" b="1" dirty="0">
                <a:solidFill>
                  <a:srgbClr val="0033CC"/>
                </a:solidFill>
              </a:rPr>
            </a:br>
            <a:r>
              <a:rPr lang="en-GB" sz="3200" b="1" dirty="0">
                <a:solidFill>
                  <a:srgbClr val="0033CC"/>
                </a:solidFill>
              </a:rPr>
              <a:t>Medical and Veterinary Insects</a:t>
            </a:r>
            <a:endParaRPr lang="en-US" sz="3200" b="1" dirty="0">
              <a:solidFill>
                <a:srgbClr val="0033CC"/>
              </a:solidFill>
              <a:latin typeface="Arabic Typesetting" pitchFamily="66" charset="-78"/>
              <a:cs typeface="+mn-cs"/>
            </a:endParaRPr>
          </a:p>
        </p:txBody>
      </p:sp>
      <p:sp>
        <p:nvSpPr>
          <p:cNvPr id="6" name="Rectangle 4"/>
          <p:cNvSpPr>
            <a:spLocks noChangeArrowheads="1"/>
          </p:cNvSpPr>
          <p:nvPr/>
        </p:nvSpPr>
        <p:spPr bwMode="auto">
          <a:xfrm>
            <a:off x="961564" y="1270410"/>
            <a:ext cx="7290926" cy="830997"/>
          </a:xfrm>
          <a:prstGeom prst="rect">
            <a:avLst/>
          </a:prstGeom>
          <a:solidFill>
            <a:schemeClr val="accent2"/>
          </a:solidFill>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algn="ctr" rtl="1">
              <a:buNone/>
            </a:pPr>
            <a:r>
              <a:rPr lang="ar-SA" altLang="en-US" sz="2400" b="1" dirty="0">
                <a:solidFill>
                  <a:schemeClr val="bg1"/>
                </a:solidFill>
                <a:latin typeface="+mj-lt"/>
                <a:cs typeface="+mn-cs"/>
              </a:rPr>
              <a:t>معظم الحشرات ذات الأهمية الطبية والبيطرية تنتمي إلى رتبة ذات الجناحين (</a:t>
            </a:r>
            <a:r>
              <a:rPr lang="en-US" altLang="en-US" sz="2400" b="1" dirty="0">
                <a:solidFill>
                  <a:schemeClr val="bg1"/>
                </a:solidFill>
              </a:rPr>
              <a:t>Diptera</a:t>
            </a:r>
            <a:r>
              <a:rPr lang="ar-SA" altLang="en-US" sz="2400" b="1" dirty="0">
                <a:solidFill>
                  <a:schemeClr val="bg1"/>
                </a:solidFill>
                <a:latin typeface="+mj-lt"/>
                <a:cs typeface="+mn-cs"/>
              </a:rPr>
              <a:t>)</a:t>
            </a:r>
            <a:endParaRPr lang="en-US" altLang="en-US" sz="2400" b="1" dirty="0">
              <a:solidFill>
                <a:schemeClr val="bg1"/>
              </a:solidFill>
              <a:latin typeface="+mj-lt"/>
              <a:cs typeface="+mn-cs"/>
            </a:endParaRPr>
          </a:p>
        </p:txBody>
      </p:sp>
      <p:sp>
        <p:nvSpPr>
          <p:cNvPr id="19" name="TextBox 18"/>
          <p:cNvSpPr txBox="1"/>
          <p:nvPr/>
        </p:nvSpPr>
        <p:spPr>
          <a:xfrm>
            <a:off x="5549960" y="4125193"/>
            <a:ext cx="2690160" cy="830997"/>
          </a:xfrm>
          <a:prstGeom prst="rect">
            <a:avLst/>
          </a:prstGeom>
          <a:noFill/>
        </p:spPr>
        <p:txBody>
          <a:bodyPr wrap="none" rtlCol="0">
            <a:spAutoFit/>
          </a:bodyPr>
          <a:lstStyle/>
          <a:p>
            <a:pPr lvl="0" algn="r" rtl="1"/>
            <a:r>
              <a:rPr lang="ar-SA" sz="2400" b="1" dirty="0">
                <a:solidFill>
                  <a:srgbClr val="7030A0"/>
                </a:solidFill>
              </a:rPr>
              <a:t>الأضرار الطبية والبيطرية</a:t>
            </a:r>
          </a:p>
          <a:p>
            <a:pPr lvl="0" algn="r" rtl="1"/>
            <a:r>
              <a:rPr lang="ar-SA" sz="2400" b="1" dirty="0">
                <a:solidFill>
                  <a:srgbClr val="7030A0"/>
                </a:solidFill>
              </a:rPr>
              <a:t>التي تسببها الحشرات</a:t>
            </a:r>
            <a:endParaRPr lang="en-US" sz="2400" b="1" dirty="0">
              <a:solidFill>
                <a:srgbClr val="7030A0"/>
              </a:solidFill>
            </a:endParaRPr>
          </a:p>
        </p:txBody>
      </p:sp>
      <p:cxnSp>
        <p:nvCxnSpPr>
          <p:cNvPr id="25" name="Elbow Connector 24"/>
          <p:cNvCxnSpPr>
            <a:stCxn id="19" idx="1"/>
            <a:endCxn id="30" idx="3"/>
          </p:cNvCxnSpPr>
          <p:nvPr/>
        </p:nvCxnSpPr>
        <p:spPr>
          <a:xfrm rot="10800000">
            <a:off x="5358906" y="2712854"/>
            <a:ext cx="191054" cy="182783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61482" y="2482020"/>
            <a:ext cx="2297424" cy="461665"/>
          </a:xfrm>
          <a:prstGeom prst="rect">
            <a:avLst/>
          </a:prstGeom>
          <a:noFill/>
        </p:spPr>
        <p:txBody>
          <a:bodyPr wrap="none" rtlCol="0">
            <a:spAutoFit/>
          </a:bodyPr>
          <a:lstStyle/>
          <a:p>
            <a:pPr lvl="0" algn="r" rtl="1"/>
            <a:r>
              <a:rPr lang="ar-SA" sz="2400" b="1" dirty="0">
                <a:solidFill>
                  <a:srgbClr val="FF0000"/>
                </a:solidFill>
              </a:rPr>
              <a:t>نقل مسببات الأمراض</a:t>
            </a:r>
            <a:endParaRPr lang="en-US" sz="2400" b="1" dirty="0">
              <a:solidFill>
                <a:srgbClr val="FF0000"/>
              </a:solidFill>
            </a:endParaRPr>
          </a:p>
        </p:txBody>
      </p:sp>
      <p:sp>
        <p:nvSpPr>
          <p:cNvPr id="35" name="TextBox 34"/>
          <p:cNvSpPr txBox="1"/>
          <p:nvPr/>
        </p:nvSpPr>
        <p:spPr>
          <a:xfrm>
            <a:off x="1717234" y="5717517"/>
            <a:ext cx="3667992" cy="461665"/>
          </a:xfrm>
          <a:prstGeom prst="rect">
            <a:avLst/>
          </a:prstGeom>
          <a:noFill/>
        </p:spPr>
        <p:txBody>
          <a:bodyPr wrap="none" rtlCol="0">
            <a:spAutoFit/>
          </a:bodyPr>
          <a:lstStyle/>
          <a:p>
            <a:pPr lvl="0" algn="r" rtl="1"/>
            <a:r>
              <a:rPr lang="ar-SA" sz="2400" b="1" dirty="0">
                <a:solidFill>
                  <a:srgbClr val="FF0000"/>
                </a:solidFill>
              </a:rPr>
              <a:t>التغذية على جسم الإنسان والحيوان</a:t>
            </a:r>
            <a:endParaRPr lang="en-US" sz="2400" b="1" dirty="0">
              <a:solidFill>
                <a:srgbClr val="FF0000"/>
              </a:solidFill>
            </a:endParaRPr>
          </a:p>
        </p:txBody>
      </p:sp>
      <p:sp>
        <p:nvSpPr>
          <p:cNvPr id="36" name="TextBox 35"/>
          <p:cNvSpPr txBox="1"/>
          <p:nvPr/>
        </p:nvSpPr>
        <p:spPr>
          <a:xfrm>
            <a:off x="63049" y="2357907"/>
            <a:ext cx="3005891" cy="1015663"/>
          </a:xfrm>
          <a:prstGeom prst="rect">
            <a:avLst/>
          </a:prstGeom>
          <a:noFill/>
        </p:spPr>
        <p:txBody>
          <a:bodyPr wrap="square" rtlCol="0">
            <a:spAutoFit/>
          </a:bodyPr>
          <a:lstStyle/>
          <a:p>
            <a:pPr lvl="0" algn="ctr" rtl="1"/>
            <a:r>
              <a:rPr lang="ar-SA" sz="2000" b="1" dirty="0"/>
              <a:t>مسبب المرض هو كائن دقيق يسبب المرض في جسم العائل (إنسان أو حيوان)، مثل:</a:t>
            </a:r>
            <a:endParaRPr lang="en-US" sz="2000" b="1" dirty="0"/>
          </a:p>
        </p:txBody>
      </p:sp>
      <p:cxnSp>
        <p:nvCxnSpPr>
          <p:cNvPr id="37" name="Elbow Connector 36"/>
          <p:cNvCxnSpPr>
            <a:stCxn id="19" idx="1"/>
            <a:endCxn id="35" idx="3"/>
          </p:cNvCxnSpPr>
          <p:nvPr/>
        </p:nvCxnSpPr>
        <p:spPr>
          <a:xfrm rot="10800000" flipV="1">
            <a:off x="5385226" y="4540692"/>
            <a:ext cx="164734" cy="140765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1"/>
            <a:endCxn id="36" idx="3"/>
          </p:cNvCxnSpPr>
          <p:nvPr/>
        </p:nvCxnSpPr>
        <p:spPr>
          <a:xfrm>
            <a:off x="3061482" y="2712853"/>
            <a:ext cx="7458" cy="152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908934" y="3304763"/>
            <a:ext cx="2215266" cy="83843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30399" y="4140581"/>
            <a:ext cx="1249944" cy="400110"/>
          </a:xfrm>
          <a:prstGeom prst="rect">
            <a:avLst/>
          </a:prstGeom>
          <a:noFill/>
        </p:spPr>
        <p:txBody>
          <a:bodyPr wrap="square" rtlCol="0">
            <a:spAutoFit/>
          </a:bodyPr>
          <a:lstStyle/>
          <a:p>
            <a:pPr lvl="0" algn="ctr" rtl="1"/>
            <a:r>
              <a:rPr lang="ar-SA" sz="2000" b="1" dirty="0"/>
              <a:t>الفيروسات</a:t>
            </a:r>
            <a:endParaRPr lang="en-US" sz="2000" b="1" dirty="0"/>
          </a:p>
        </p:txBody>
      </p:sp>
      <p:sp>
        <p:nvSpPr>
          <p:cNvPr id="50" name="TextBox 49"/>
          <p:cNvSpPr txBox="1"/>
          <p:nvPr/>
        </p:nvSpPr>
        <p:spPr>
          <a:xfrm>
            <a:off x="1188713" y="4143199"/>
            <a:ext cx="1186748" cy="400110"/>
          </a:xfrm>
          <a:prstGeom prst="rect">
            <a:avLst/>
          </a:prstGeom>
          <a:noFill/>
        </p:spPr>
        <p:txBody>
          <a:bodyPr wrap="square" rtlCol="0">
            <a:spAutoFit/>
          </a:bodyPr>
          <a:lstStyle/>
          <a:p>
            <a:pPr lvl="0" algn="ctr" rtl="1"/>
            <a:r>
              <a:rPr lang="ar-SA" sz="2000" b="1" dirty="0"/>
              <a:t>البكتريا</a:t>
            </a:r>
            <a:endParaRPr lang="en-US" sz="2000" b="1" dirty="0"/>
          </a:p>
        </p:txBody>
      </p:sp>
      <p:sp>
        <p:nvSpPr>
          <p:cNvPr id="51" name="TextBox 50"/>
          <p:cNvSpPr txBox="1"/>
          <p:nvPr/>
        </p:nvSpPr>
        <p:spPr>
          <a:xfrm>
            <a:off x="71026" y="4130138"/>
            <a:ext cx="1322210" cy="400110"/>
          </a:xfrm>
          <a:prstGeom prst="rect">
            <a:avLst/>
          </a:prstGeom>
          <a:noFill/>
        </p:spPr>
        <p:txBody>
          <a:bodyPr wrap="square" rtlCol="0">
            <a:spAutoFit/>
          </a:bodyPr>
          <a:lstStyle/>
          <a:p>
            <a:pPr lvl="0" algn="ctr" rtl="1"/>
            <a:r>
              <a:rPr lang="ar-SA" sz="2000" b="1" dirty="0"/>
              <a:t>الفطريات</a:t>
            </a:r>
            <a:endParaRPr lang="en-US" sz="2000" b="1" dirty="0"/>
          </a:p>
        </p:txBody>
      </p:sp>
      <p:cxnSp>
        <p:nvCxnSpPr>
          <p:cNvPr id="52" name="Straight Arrow Connector 51"/>
          <p:cNvCxnSpPr>
            <a:cxnSpLocks/>
          </p:cNvCxnSpPr>
          <p:nvPr/>
        </p:nvCxnSpPr>
        <p:spPr>
          <a:xfrm>
            <a:off x="908934" y="3304763"/>
            <a:ext cx="808300" cy="87212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H="1">
            <a:off x="533400" y="3314235"/>
            <a:ext cx="375534" cy="76997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6"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426" y="2190467"/>
            <a:ext cx="3102613" cy="159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upLeft)">
                                      <p:cBhvr>
                                        <p:cTn id="27" dur="500"/>
                                        <p:tgtEl>
                                          <p:spTgt spid="2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strips(downLeft)">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strips(downRight)">
                                      <p:cBhvr>
                                        <p:cTn id="57" dur="500"/>
                                        <p:tgtEl>
                                          <p:spTgt spid="42"/>
                                        </p:tgtEl>
                                      </p:cBhvr>
                                    </p:animEffect>
                                  </p:childTnLst>
                                </p:cTn>
                              </p:par>
                              <p:par>
                                <p:cTn id="58" presetID="12" presetClass="entr" presetSubtype="1"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p:tgtEl>
                                          <p:spTgt spid="52"/>
                                        </p:tgtEl>
                                        <p:attrNameLst>
                                          <p:attrName>ppt_y</p:attrName>
                                        </p:attrNameLst>
                                      </p:cBhvr>
                                      <p:tavLst>
                                        <p:tav tm="0">
                                          <p:val>
                                            <p:strVal val="#ppt_y-#ppt_h*1.125000"/>
                                          </p:val>
                                        </p:tav>
                                        <p:tav tm="100000">
                                          <p:val>
                                            <p:strVal val="#ppt_y"/>
                                          </p:val>
                                        </p:tav>
                                      </p:tavLst>
                                    </p:anim>
                                    <p:animEffect transition="in" filter="wipe(down)">
                                      <p:cBhvr>
                                        <p:cTn id="61" dur="500"/>
                                        <p:tgtEl>
                                          <p:spTgt spid="52"/>
                                        </p:tgtEl>
                                      </p:cBhvr>
                                    </p:animEffect>
                                  </p:childTnLst>
                                </p:cTn>
                              </p:par>
                              <p:par>
                                <p:cTn id="62" presetID="18" presetClass="entr" presetSubtype="12"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strips(downLeft)">
                                      <p:cBhvr>
                                        <p:cTn id="64" dur="500"/>
                                        <p:tgtEl>
                                          <p:spTgt spid="5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transition="in" filter="fade">
                                      <p:cBhvr>
                                        <p:cTn id="74" dur="500"/>
                                        <p:tgtEl>
                                          <p:spTgt spid="5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30" grpId="0"/>
      <p:bldP spid="35" grpId="0"/>
      <p:bldP spid="36" grpId="0"/>
      <p:bldP spid="44" grpId="0"/>
      <p:bldP spid="50" grpId="0"/>
      <p:bldP spid="5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E8AB834CD3224F8EC08CA6B1068794" ma:contentTypeVersion="0" ma:contentTypeDescription="Create a new document." ma:contentTypeScope="" ma:versionID="b6a64c76b157398618a17dc86017cf9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2A2F50-C59B-4332-9F9D-6A0A7C1AA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4AB4D9E-E4C7-4BCA-8218-9B6366734B59}">
  <ds:schemaRefs>
    <ds:schemaRef ds:uri="http://schemas.microsoft.com/sharepoint/v3/contenttype/forms"/>
  </ds:schemaRefs>
</ds:datastoreItem>
</file>

<file path=customXml/itemProps3.xml><?xml version="1.0" encoding="utf-8"?>
<ds:datastoreItem xmlns:ds="http://schemas.openxmlformats.org/officeDocument/2006/customXml" ds:itemID="{8CF8F260-B4D4-4E74-8367-98D3B397DEBC}">
  <ds:schemaRefs>
    <ds:schemaRef ds:uri="http://purl.org/dc/term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4383</TotalTime>
  <Words>1370</Words>
  <Application>Microsoft Office PowerPoint</Application>
  <PresentationFormat>عرض على الشاشة (4:3)</PresentationFormat>
  <Paragraphs>133</Paragraphs>
  <Slides>16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16</vt:i4>
      </vt:variant>
    </vt:vector>
  </HeadingPairs>
  <TitlesOfParts>
    <vt:vector size="23" baseType="lpstr">
      <vt:lpstr>Arabic Typesetting</vt:lpstr>
      <vt:lpstr>Arial</vt:lpstr>
      <vt:lpstr>Calibri</vt:lpstr>
      <vt:lpstr>Garamond</vt:lpstr>
      <vt:lpstr>Times New Roman</vt:lpstr>
      <vt:lpstr>Wingdings</vt:lpstr>
      <vt:lpstr>Default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الحشرات ذات الأهمية الطبية والبيطرية Medical and Veterinary Insects</vt:lpstr>
      <vt:lpstr>الحشرات ذات الأهمية الطبية والبيطرية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Badri</dc:creator>
  <cp:lastModifiedBy>Azzam M Alahmed</cp:lastModifiedBy>
  <cp:revision>157</cp:revision>
  <dcterms:created xsi:type="dcterms:W3CDTF">2007-11-26T06:58:35Z</dcterms:created>
  <dcterms:modified xsi:type="dcterms:W3CDTF">2023-10-01T10:00:17Z</dcterms:modified>
</cp:coreProperties>
</file>