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4" r:id="rId9"/>
    <p:sldId id="273" r:id="rId10"/>
    <p:sldId id="265" r:id="rId11"/>
    <p:sldId id="266" r:id="rId12"/>
    <p:sldId id="267" r:id="rId13"/>
    <p:sldId id="268" r:id="rId14"/>
    <p:sldId id="269" r:id="rId15"/>
    <p:sldId id="272" r:id="rId16"/>
    <p:sldId id="271" r:id="rId17"/>
    <p:sldId id="275" r:id="rId18"/>
    <p:sldId id="270" r:id="rId19"/>
    <p:sldId id="274" r:id="rId20"/>
    <p:sldId id="276" r:id="rId21"/>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8"/>
  </p:normalViewPr>
  <p:slideViewPr>
    <p:cSldViewPr snapToGrid="0" snapToObjects="1">
      <p:cViewPr varScale="1">
        <p:scale>
          <a:sx n="88" d="100"/>
          <a:sy n="88" d="100"/>
        </p:scale>
        <p:origin x="9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2A0D9-4F54-184D-9E79-8B63DDF79504}" type="datetimeFigureOut">
              <a:rPr lang="en-SA" smtClean="0"/>
              <a:t>05/10/2022 R</a:t>
            </a:fld>
            <a:endParaRPr lang="en-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5E44E-97CC-FC4A-ABCA-1275E653EDDD}" type="slidenum">
              <a:rPr lang="en-SA" smtClean="0"/>
              <a:t>‹#›</a:t>
            </a:fld>
            <a:endParaRPr lang="en-SA"/>
          </a:p>
        </p:txBody>
      </p:sp>
    </p:spTree>
    <p:extLst>
      <p:ext uri="{BB962C8B-B14F-4D97-AF65-F5344CB8AC3E}">
        <p14:creationId xmlns:p14="http://schemas.microsoft.com/office/powerpoint/2010/main" val="276331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B1689E37-89BE-714A-8322-B558F4D5EB31}"/>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A"/>
          </a:p>
        </p:txBody>
      </p:sp>
      <p:sp>
        <p:nvSpPr>
          <p:cNvPr id="4098" name="Text Box 2">
            <a:extLst>
              <a:ext uri="{FF2B5EF4-FFF2-40B4-BE49-F238E27FC236}">
                <a16:creationId xmlns:a16="http://schemas.microsoft.com/office/drawing/2014/main" id="{36753AEA-6A0F-8846-8B0E-C6440849BCD9}"/>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SA" dirty="0">
                <a:latin typeface="Arial" panose="020B0604020202020204" pitchFamily="34" charset="0"/>
                <a:ea typeface="msgothic" charset="0"/>
                <a:cs typeface="msgothic" charset="0"/>
              </a:rPr>
              <a:t>Ex vivo and in vivo gene transfer strategies. In ex vivo gene transfer, the cells of interest are removed from the patient and established in cell culture. They are genetically modified by an appropriate gene delivery agent (e.g., naked DNA, liposomes, recombinant viruses) and then infused back into the patient. In in vivo gene transfer, the genetic material is delivered directly to the patient and genetic modification takes place in situ.</a:t>
            </a:r>
          </a:p>
        </p:txBody>
      </p:sp>
    </p:spTree>
    <p:extLst>
      <p:ext uri="{BB962C8B-B14F-4D97-AF65-F5344CB8AC3E}">
        <p14:creationId xmlns:p14="http://schemas.microsoft.com/office/powerpoint/2010/main" val="326633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27CC-9417-EB44-BBA9-9A3ECB2A79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A"/>
          </a:p>
        </p:txBody>
      </p:sp>
      <p:sp>
        <p:nvSpPr>
          <p:cNvPr id="3" name="Subtitle 2">
            <a:extLst>
              <a:ext uri="{FF2B5EF4-FFF2-40B4-BE49-F238E27FC236}">
                <a16:creationId xmlns:a16="http://schemas.microsoft.com/office/drawing/2014/main" id="{75F225C9-4E40-FD43-86F0-66515D4A3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A"/>
          </a:p>
        </p:txBody>
      </p:sp>
      <p:sp>
        <p:nvSpPr>
          <p:cNvPr id="4" name="Date Placeholder 3">
            <a:extLst>
              <a:ext uri="{FF2B5EF4-FFF2-40B4-BE49-F238E27FC236}">
                <a16:creationId xmlns:a16="http://schemas.microsoft.com/office/drawing/2014/main" id="{F8EFC5CE-E8EA-9043-AC7D-2F23D7D22356}"/>
              </a:ext>
            </a:extLst>
          </p:cNvPr>
          <p:cNvSpPr>
            <a:spLocks noGrp="1"/>
          </p:cNvSpPr>
          <p:nvPr>
            <p:ph type="dt" sz="half" idx="10"/>
          </p:nvPr>
        </p:nvSpPr>
        <p:spPr/>
        <p:txBody>
          <a:bodyPr/>
          <a:lstStyle/>
          <a:p>
            <a:fld id="{CB95E1D3-5A6D-4B47-B600-911C06866F26}" type="datetimeFigureOut">
              <a:rPr lang="en-SA" smtClean="0"/>
              <a:t>05/10/2022 R</a:t>
            </a:fld>
            <a:endParaRPr lang="en-SA"/>
          </a:p>
        </p:txBody>
      </p:sp>
      <p:sp>
        <p:nvSpPr>
          <p:cNvPr id="5" name="Footer Placeholder 4">
            <a:extLst>
              <a:ext uri="{FF2B5EF4-FFF2-40B4-BE49-F238E27FC236}">
                <a16:creationId xmlns:a16="http://schemas.microsoft.com/office/drawing/2014/main" id="{EB6BC3A5-AD34-3145-9200-9D77B2A6E6C7}"/>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0DAC794A-E581-4947-9B02-565A729ADCCD}"/>
              </a:ext>
            </a:extLst>
          </p:cNvPr>
          <p:cNvSpPr>
            <a:spLocks noGrp="1"/>
          </p:cNvSpPr>
          <p:nvPr>
            <p:ph type="sldNum" sz="quarter" idx="12"/>
          </p:nvPr>
        </p:nvSpPr>
        <p:spPr/>
        <p:txBody>
          <a:bodyPr/>
          <a:lstStyle/>
          <a:p>
            <a:fld id="{AF4F7D34-47F1-E14D-937F-1154B0F97DCC}" type="slidenum">
              <a:rPr lang="en-SA" smtClean="0"/>
              <a:t>‹#›</a:t>
            </a:fld>
            <a:endParaRPr lang="en-SA"/>
          </a:p>
        </p:txBody>
      </p:sp>
    </p:spTree>
    <p:extLst>
      <p:ext uri="{BB962C8B-B14F-4D97-AF65-F5344CB8AC3E}">
        <p14:creationId xmlns:p14="http://schemas.microsoft.com/office/powerpoint/2010/main" val="383738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1D7E-1B78-1545-ACC5-093C6B2F133C}"/>
              </a:ext>
            </a:extLst>
          </p:cNvPr>
          <p:cNvSpPr>
            <a:spLocks noGrp="1"/>
          </p:cNvSpPr>
          <p:nvPr>
            <p:ph type="title"/>
          </p:nvPr>
        </p:nvSpPr>
        <p:spPr/>
        <p:txBody>
          <a:bodyPr/>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A111CE0C-4511-C449-AA6C-7DEF401B6F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D0634582-0514-7E4E-8DC7-A554C29BC8F8}"/>
              </a:ext>
            </a:extLst>
          </p:cNvPr>
          <p:cNvSpPr>
            <a:spLocks noGrp="1"/>
          </p:cNvSpPr>
          <p:nvPr>
            <p:ph type="dt" sz="half" idx="10"/>
          </p:nvPr>
        </p:nvSpPr>
        <p:spPr/>
        <p:txBody>
          <a:bodyPr/>
          <a:lstStyle/>
          <a:p>
            <a:fld id="{CB95E1D3-5A6D-4B47-B600-911C06866F26}" type="datetimeFigureOut">
              <a:rPr lang="en-SA" smtClean="0"/>
              <a:t>05/10/2022 R</a:t>
            </a:fld>
            <a:endParaRPr lang="en-SA"/>
          </a:p>
        </p:txBody>
      </p:sp>
      <p:sp>
        <p:nvSpPr>
          <p:cNvPr id="5" name="Footer Placeholder 4">
            <a:extLst>
              <a:ext uri="{FF2B5EF4-FFF2-40B4-BE49-F238E27FC236}">
                <a16:creationId xmlns:a16="http://schemas.microsoft.com/office/drawing/2014/main" id="{E8310930-2440-4841-91A2-9D16AACE41DD}"/>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0CECE4EB-1A6A-8A4E-9CC2-99AD5C7157B2}"/>
              </a:ext>
            </a:extLst>
          </p:cNvPr>
          <p:cNvSpPr>
            <a:spLocks noGrp="1"/>
          </p:cNvSpPr>
          <p:nvPr>
            <p:ph type="sldNum" sz="quarter" idx="12"/>
          </p:nvPr>
        </p:nvSpPr>
        <p:spPr/>
        <p:txBody>
          <a:bodyPr/>
          <a:lstStyle/>
          <a:p>
            <a:fld id="{AF4F7D34-47F1-E14D-937F-1154B0F97DCC}" type="slidenum">
              <a:rPr lang="en-SA" smtClean="0"/>
              <a:t>‹#›</a:t>
            </a:fld>
            <a:endParaRPr lang="en-SA"/>
          </a:p>
        </p:txBody>
      </p:sp>
    </p:spTree>
    <p:extLst>
      <p:ext uri="{BB962C8B-B14F-4D97-AF65-F5344CB8AC3E}">
        <p14:creationId xmlns:p14="http://schemas.microsoft.com/office/powerpoint/2010/main" val="250321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50C104-2DC1-4C4D-8588-0A4A55FFAA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286F0B01-33B5-3144-BA57-D8FBDF051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5434AB3B-6C59-D84A-9148-DFEFA7E14B07}"/>
              </a:ext>
            </a:extLst>
          </p:cNvPr>
          <p:cNvSpPr>
            <a:spLocks noGrp="1"/>
          </p:cNvSpPr>
          <p:nvPr>
            <p:ph type="dt" sz="half" idx="10"/>
          </p:nvPr>
        </p:nvSpPr>
        <p:spPr/>
        <p:txBody>
          <a:bodyPr/>
          <a:lstStyle/>
          <a:p>
            <a:fld id="{CB95E1D3-5A6D-4B47-B600-911C06866F26}" type="datetimeFigureOut">
              <a:rPr lang="en-SA" smtClean="0"/>
              <a:t>05/10/2022 R</a:t>
            </a:fld>
            <a:endParaRPr lang="en-SA"/>
          </a:p>
        </p:txBody>
      </p:sp>
      <p:sp>
        <p:nvSpPr>
          <p:cNvPr id="5" name="Footer Placeholder 4">
            <a:extLst>
              <a:ext uri="{FF2B5EF4-FFF2-40B4-BE49-F238E27FC236}">
                <a16:creationId xmlns:a16="http://schemas.microsoft.com/office/drawing/2014/main" id="{B0D98FFE-90CA-1C40-8A58-128897E406EE}"/>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82AE8CA0-3B78-C646-9FA0-BC165FD3FB78}"/>
              </a:ext>
            </a:extLst>
          </p:cNvPr>
          <p:cNvSpPr>
            <a:spLocks noGrp="1"/>
          </p:cNvSpPr>
          <p:nvPr>
            <p:ph type="sldNum" sz="quarter" idx="12"/>
          </p:nvPr>
        </p:nvSpPr>
        <p:spPr/>
        <p:txBody>
          <a:bodyPr/>
          <a:lstStyle/>
          <a:p>
            <a:fld id="{AF4F7D34-47F1-E14D-937F-1154B0F97DCC}" type="slidenum">
              <a:rPr lang="en-SA" smtClean="0"/>
              <a:t>‹#›</a:t>
            </a:fld>
            <a:endParaRPr lang="en-SA"/>
          </a:p>
        </p:txBody>
      </p:sp>
    </p:spTree>
    <p:extLst>
      <p:ext uri="{BB962C8B-B14F-4D97-AF65-F5344CB8AC3E}">
        <p14:creationId xmlns:p14="http://schemas.microsoft.com/office/powerpoint/2010/main" val="164891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0040-50E2-3345-97A6-D6B0F074DFE9}"/>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4585E625-1899-D449-BF9E-154FF8F51B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D5F78D36-603E-C64C-8540-83AC000D6DE9}"/>
              </a:ext>
            </a:extLst>
          </p:cNvPr>
          <p:cNvSpPr>
            <a:spLocks noGrp="1"/>
          </p:cNvSpPr>
          <p:nvPr>
            <p:ph type="dt" sz="half" idx="10"/>
          </p:nvPr>
        </p:nvSpPr>
        <p:spPr/>
        <p:txBody>
          <a:bodyPr/>
          <a:lstStyle/>
          <a:p>
            <a:fld id="{CB95E1D3-5A6D-4B47-B600-911C06866F26}" type="datetimeFigureOut">
              <a:rPr lang="en-SA" smtClean="0"/>
              <a:t>05/10/2022 R</a:t>
            </a:fld>
            <a:endParaRPr lang="en-SA"/>
          </a:p>
        </p:txBody>
      </p:sp>
      <p:sp>
        <p:nvSpPr>
          <p:cNvPr id="5" name="Footer Placeholder 4">
            <a:extLst>
              <a:ext uri="{FF2B5EF4-FFF2-40B4-BE49-F238E27FC236}">
                <a16:creationId xmlns:a16="http://schemas.microsoft.com/office/drawing/2014/main" id="{8C8CF33D-5842-FC42-8788-958AE28F247C}"/>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E9403D34-40D2-1A4E-A161-CC64138CF4D3}"/>
              </a:ext>
            </a:extLst>
          </p:cNvPr>
          <p:cNvSpPr>
            <a:spLocks noGrp="1"/>
          </p:cNvSpPr>
          <p:nvPr>
            <p:ph type="sldNum" sz="quarter" idx="12"/>
          </p:nvPr>
        </p:nvSpPr>
        <p:spPr/>
        <p:txBody>
          <a:bodyPr/>
          <a:lstStyle/>
          <a:p>
            <a:fld id="{AF4F7D34-47F1-E14D-937F-1154B0F97DCC}" type="slidenum">
              <a:rPr lang="en-SA" smtClean="0"/>
              <a:t>‹#›</a:t>
            </a:fld>
            <a:endParaRPr lang="en-SA"/>
          </a:p>
        </p:txBody>
      </p:sp>
    </p:spTree>
    <p:extLst>
      <p:ext uri="{BB962C8B-B14F-4D97-AF65-F5344CB8AC3E}">
        <p14:creationId xmlns:p14="http://schemas.microsoft.com/office/powerpoint/2010/main" val="355629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D275-11CC-3041-934C-DAD7027E4C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A"/>
          </a:p>
        </p:txBody>
      </p:sp>
      <p:sp>
        <p:nvSpPr>
          <p:cNvPr id="3" name="Text Placeholder 2">
            <a:extLst>
              <a:ext uri="{FF2B5EF4-FFF2-40B4-BE49-F238E27FC236}">
                <a16:creationId xmlns:a16="http://schemas.microsoft.com/office/drawing/2014/main" id="{EF836312-5B0F-2C45-8400-A489775E54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B39C71-4042-F44A-BAEE-59359DA24706}"/>
              </a:ext>
            </a:extLst>
          </p:cNvPr>
          <p:cNvSpPr>
            <a:spLocks noGrp="1"/>
          </p:cNvSpPr>
          <p:nvPr>
            <p:ph type="dt" sz="half" idx="10"/>
          </p:nvPr>
        </p:nvSpPr>
        <p:spPr/>
        <p:txBody>
          <a:bodyPr/>
          <a:lstStyle/>
          <a:p>
            <a:fld id="{CB95E1D3-5A6D-4B47-B600-911C06866F26}" type="datetimeFigureOut">
              <a:rPr lang="en-SA" smtClean="0"/>
              <a:t>05/10/2022 R</a:t>
            </a:fld>
            <a:endParaRPr lang="en-SA"/>
          </a:p>
        </p:txBody>
      </p:sp>
      <p:sp>
        <p:nvSpPr>
          <p:cNvPr id="5" name="Footer Placeholder 4">
            <a:extLst>
              <a:ext uri="{FF2B5EF4-FFF2-40B4-BE49-F238E27FC236}">
                <a16:creationId xmlns:a16="http://schemas.microsoft.com/office/drawing/2014/main" id="{3205FED7-16B0-9547-8727-5C8207C980A4}"/>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BA3A0C7D-1AE1-2949-A724-885256B52D81}"/>
              </a:ext>
            </a:extLst>
          </p:cNvPr>
          <p:cNvSpPr>
            <a:spLocks noGrp="1"/>
          </p:cNvSpPr>
          <p:nvPr>
            <p:ph type="sldNum" sz="quarter" idx="12"/>
          </p:nvPr>
        </p:nvSpPr>
        <p:spPr/>
        <p:txBody>
          <a:bodyPr/>
          <a:lstStyle/>
          <a:p>
            <a:fld id="{AF4F7D34-47F1-E14D-937F-1154B0F97DCC}" type="slidenum">
              <a:rPr lang="en-SA" smtClean="0"/>
              <a:t>‹#›</a:t>
            </a:fld>
            <a:endParaRPr lang="en-SA"/>
          </a:p>
        </p:txBody>
      </p:sp>
    </p:spTree>
    <p:extLst>
      <p:ext uri="{BB962C8B-B14F-4D97-AF65-F5344CB8AC3E}">
        <p14:creationId xmlns:p14="http://schemas.microsoft.com/office/powerpoint/2010/main" val="166241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1763-7A52-3C45-A089-68B2D9D701EE}"/>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10A71636-E071-7044-A658-FCAD45625A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Content Placeholder 3">
            <a:extLst>
              <a:ext uri="{FF2B5EF4-FFF2-40B4-BE49-F238E27FC236}">
                <a16:creationId xmlns:a16="http://schemas.microsoft.com/office/drawing/2014/main" id="{94879BD5-F0CC-4B42-A12A-DEB79F03B5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Date Placeholder 4">
            <a:extLst>
              <a:ext uri="{FF2B5EF4-FFF2-40B4-BE49-F238E27FC236}">
                <a16:creationId xmlns:a16="http://schemas.microsoft.com/office/drawing/2014/main" id="{4E8AC58C-1354-9541-8A6E-19A0E3831350}"/>
              </a:ext>
            </a:extLst>
          </p:cNvPr>
          <p:cNvSpPr>
            <a:spLocks noGrp="1"/>
          </p:cNvSpPr>
          <p:nvPr>
            <p:ph type="dt" sz="half" idx="10"/>
          </p:nvPr>
        </p:nvSpPr>
        <p:spPr/>
        <p:txBody>
          <a:bodyPr/>
          <a:lstStyle/>
          <a:p>
            <a:fld id="{CB95E1D3-5A6D-4B47-B600-911C06866F26}" type="datetimeFigureOut">
              <a:rPr lang="en-SA" smtClean="0"/>
              <a:t>05/10/2022 R</a:t>
            </a:fld>
            <a:endParaRPr lang="en-SA"/>
          </a:p>
        </p:txBody>
      </p:sp>
      <p:sp>
        <p:nvSpPr>
          <p:cNvPr id="6" name="Footer Placeholder 5">
            <a:extLst>
              <a:ext uri="{FF2B5EF4-FFF2-40B4-BE49-F238E27FC236}">
                <a16:creationId xmlns:a16="http://schemas.microsoft.com/office/drawing/2014/main" id="{2DD10318-9670-484F-A149-552958D93F7E}"/>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6D805805-7E8B-AC4E-B40F-293BE9E4D48C}"/>
              </a:ext>
            </a:extLst>
          </p:cNvPr>
          <p:cNvSpPr>
            <a:spLocks noGrp="1"/>
          </p:cNvSpPr>
          <p:nvPr>
            <p:ph type="sldNum" sz="quarter" idx="12"/>
          </p:nvPr>
        </p:nvSpPr>
        <p:spPr/>
        <p:txBody>
          <a:bodyPr/>
          <a:lstStyle/>
          <a:p>
            <a:fld id="{AF4F7D34-47F1-E14D-937F-1154B0F97DCC}" type="slidenum">
              <a:rPr lang="en-SA" smtClean="0"/>
              <a:t>‹#›</a:t>
            </a:fld>
            <a:endParaRPr lang="en-SA"/>
          </a:p>
        </p:txBody>
      </p:sp>
    </p:spTree>
    <p:extLst>
      <p:ext uri="{BB962C8B-B14F-4D97-AF65-F5344CB8AC3E}">
        <p14:creationId xmlns:p14="http://schemas.microsoft.com/office/powerpoint/2010/main" val="185285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EEA5-AC7F-5B40-BAF6-DECB0E59DAFF}"/>
              </a:ext>
            </a:extLst>
          </p:cNvPr>
          <p:cNvSpPr>
            <a:spLocks noGrp="1"/>
          </p:cNvSpPr>
          <p:nvPr>
            <p:ph type="title"/>
          </p:nvPr>
        </p:nvSpPr>
        <p:spPr>
          <a:xfrm>
            <a:off x="839788" y="365125"/>
            <a:ext cx="10515600" cy="1325563"/>
          </a:xfrm>
        </p:spPr>
        <p:txBody>
          <a:bodyPr/>
          <a:lstStyle/>
          <a:p>
            <a:r>
              <a:rPr lang="en-US"/>
              <a:t>Click to edit Master title style</a:t>
            </a:r>
            <a:endParaRPr lang="en-SA"/>
          </a:p>
        </p:txBody>
      </p:sp>
      <p:sp>
        <p:nvSpPr>
          <p:cNvPr id="3" name="Text Placeholder 2">
            <a:extLst>
              <a:ext uri="{FF2B5EF4-FFF2-40B4-BE49-F238E27FC236}">
                <a16:creationId xmlns:a16="http://schemas.microsoft.com/office/drawing/2014/main" id="{EE8DF3C0-84D8-3F4F-8BCF-933B07B63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519497-9F4B-FF4D-857D-15C386C302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Text Placeholder 4">
            <a:extLst>
              <a:ext uri="{FF2B5EF4-FFF2-40B4-BE49-F238E27FC236}">
                <a16:creationId xmlns:a16="http://schemas.microsoft.com/office/drawing/2014/main" id="{D0A2B880-71B1-E548-BEDC-95717C20F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C99EDE-A416-F148-91D8-CB772A6410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7" name="Date Placeholder 6">
            <a:extLst>
              <a:ext uri="{FF2B5EF4-FFF2-40B4-BE49-F238E27FC236}">
                <a16:creationId xmlns:a16="http://schemas.microsoft.com/office/drawing/2014/main" id="{BADCB623-A6C7-6746-8EA9-A1181C8B1E94}"/>
              </a:ext>
            </a:extLst>
          </p:cNvPr>
          <p:cNvSpPr>
            <a:spLocks noGrp="1"/>
          </p:cNvSpPr>
          <p:nvPr>
            <p:ph type="dt" sz="half" idx="10"/>
          </p:nvPr>
        </p:nvSpPr>
        <p:spPr/>
        <p:txBody>
          <a:bodyPr/>
          <a:lstStyle/>
          <a:p>
            <a:fld id="{CB95E1D3-5A6D-4B47-B600-911C06866F26}" type="datetimeFigureOut">
              <a:rPr lang="en-SA" smtClean="0"/>
              <a:t>05/10/2022 R</a:t>
            </a:fld>
            <a:endParaRPr lang="en-SA"/>
          </a:p>
        </p:txBody>
      </p:sp>
      <p:sp>
        <p:nvSpPr>
          <p:cNvPr id="8" name="Footer Placeholder 7">
            <a:extLst>
              <a:ext uri="{FF2B5EF4-FFF2-40B4-BE49-F238E27FC236}">
                <a16:creationId xmlns:a16="http://schemas.microsoft.com/office/drawing/2014/main" id="{693D5142-C1A3-B043-94F4-04B14C97BCCD}"/>
              </a:ext>
            </a:extLst>
          </p:cNvPr>
          <p:cNvSpPr>
            <a:spLocks noGrp="1"/>
          </p:cNvSpPr>
          <p:nvPr>
            <p:ph type="ftr" sz="quarter" idx="11"/>
          </p:nvPr>
        </p:nvSpPr>
        <p:spPr/>
        <p:txBody>
          <a:bodyPr/>
          <a:lstStyle/>
          <a:p>
            <a:endParaRPr lang="en-SA"/>
          </a:p>
        </p:txBody>
      </p:sp>
      <p:sp>
        <p:nvSpPr>
          <p:cNvPr id="9" name="Slide Number Placeholder 8">
            <a:extLst>
              <a:ext uri="{FF2B5EF4-FFF2-40B4-BE49-F238E27FC236}">
                <a16:creationId xmlns:a16="http://schemas.microsoft.com/office/drawing/2014/main" id="{A82B211B-B64A-1444-8C0E-31028DE3C3C2}"/>
              </a:ext>
            </a:extLst>
          </p:cNvPr>
          <p:cNvSpPr>
            <a:spLocks noGrp="1"/>
          </p:cNvSpPr>
          <p:nvPr>
            <p:ph type="sldNum" sz="quarter" idx="12"/>
          </p:nvPr>
        </p:nvSpPr>
        <p:spPr/>
        <p:txBody>
          <a:bodyPr/>
          <a:lstStyle/>
          <a:p>
            <a:fld id="{AF4F7D34-47F1-E14D-937F-1154B0F97DCC}" type="slidenum">
              <a:rPr lang="en-SA" smtClean="0"/>
              <a:t>‹#›</a:t>
            </a:fld>
            <a:endParaRPr lang="en-SA"/>
          </a:p>
        </p:txBody>
      </p:sp>
    </p:spTree>
    <p:extLst>
      <p:ext uri="{BB962C8B-B14F-4D97-AF65-F5344CB8AC3E}">
        <p14:creationId xmlns:p14="http://schemas.microsoft.com/office/powerpoint/2010/main" val="57385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2725-4FBE-6842-AB5C-7F568501C0A8}"/>
              </a:ext>
            </a:extLst>
          </p:cNvPr>
          <p:cNvSpPr>
            <a:spLocks noGrp="1"/>
          </p:cNvSpPr>
          <p:nvPr>
            <p:ph type="title"/>
          </p:nvPr>
        </p:nvSpPr>
        <p:spPr/>
        <p:txBody>
          <a:bodyPr/>
          <a:lstStyle/>
          <a:p>
            <a:r>
              <a:rPr lang="en-US"/>
              <a:t>Click to edit Master title style</a:t>
            </a:r>
            <a:endParaRPr lang="en-SA"/>
          </a:p>
        </p:txBody>
      </p:sp>
      <p:sp>
        <p:nvSpPr>
          <p:cNvPr id="3" name="Date Placeholder 2">
            <a:extLst>
              <a:ext uri="{FF2B5EF4-FFF2-40B4-BE49-F238E27FC236}">
                <a16:creationId xmlns:a16="http://schemas.microsoft.com/office/drawing/2014/main" id="{4B85B161-E8F4-7244-B7EC-FDF74F60CC83}"/>
              </a:ext>
            </a:extLst>
          </p:cNvPr>
          <p:cNvSpPr>
            <a:spLocks noGrp="1"/>
          </p:cNvSpPr>
          <p:nvPr>
            <p:ph type="dt" sz="half" idx="10"/>
          </p:nvPr>
        </p:nvSpPr>
        <p:spPr/>
        <p:txBody>
          <a:bodyPr/>
          <a:lstStyle/>
          <a:p>
            <a:fld id="{CB95E1D3-5A6D-4B47-B600-911C06866F26}" type="datetimeFigureOut">
              <a:rPr lang="en-SA" smtClean="0"/>
              <a:t>05/10/2022 R</a:t>
            </a:fld>
            <a:endParaRPr lang="en-SA"/>
          </a:p>
        </p:txBody>
      </p:sp>
      <p:sp>
        <p:nvSpPr>
          <p:cNvPr id="4" name="Footer Placeholder 3">
            <a:extLst>
              <a:ext uri="{FF2B5EF4-FFF2-40B4-BE49-F238E27FC236}">
                <a16:creationId xmlns:a16="http://schemas.microsoft.com/office/drawing/2014/main" id="{D5909EBF-DDDA-464A-B6EC-E78D3322191C}"/>
              </a:ext>
            </a:extLst>
          </p:cNvPr>
          <p:cNvSpPr>
            <a:spLocks noGrp="1"/>
          </p:cNvSpPr>
          <p:nvPr>
            <p:ph type="ftr" sz="quarter" idx="11"/>
          </p:nvPr>
        </p:nvSpPr>
        <p:spPr/>
        <p:txBody>
          <a:bodyPr/>
          <a:lstStyle/>
          <a:p>
            <a:endParaRPr lang="en-SA"/>
          </a:p>
        </p:txBody>
      </p:sp>
      <p:sp>
        <p:nvSpPr>
          <p:cNvPr id="5" name="Slide Number Placeholder 4">
            <a:extLst>
              <a:ext uri="{FF2B5EF4-FFF2-40B4-BE49-F238E27FC236}">
                <a16:creationId xmlns:a16="http://schemas.microsoft.com/office/drawing/2014/main" id="{4915D9E2-CC2F-7449-B9B8-0396B0B1B2AD}"/>
              </a:ext>
            </a:extLst>
          </p:cNvPr>
          <p:cNvSpPr>
            <a:spLocks noGrp="1"/>
          </p:cNvSpPr>
          <p:nvPr>
            <p:ph type="sldNum" sz="quarter" idx="12"/>
          </p:nvPr>
        </p:nvSpPr>
        <p:spPr/>
        <p:txBody>
          <a:bodyPr/>
          <a:lstStyle/>
          <a:p>
            <a:fld id="{AF4F7D34-47F1-E14D-937F-1154B0F97DCC}" type="slidenum">
              <a:rPr lang="en-SA" smtClean="0"/>
              <a:t>‹#›</a:t>
            </a:fld>
            <a:endParaRPr lang="en-SA"/>
          </a:p>
        </p:txBody>
      </p:sp>
    </p:spTree>
    <p:extLst>
      <p:ext uri="{BB962C8B-B14F-4D97-AF65-F5344CB8AC3E}">
        <p14:creationId xmlns:p14="http://schemas.microsoft.com/office/powerpoint/2010/main" val="22101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CB0870-7A15-A844-B1D7-5483948BE6BD}"/>
              </a:ext>
            </a:extLst>
          </p:cNvPr>
          <p:cNvSpPr>
            <a:spLocks noGrp="1"/>
          </p:cNvSpPr>
          <p:nvPr>
            <p:ph type="dt" sz="half" idx="10"/>
          </p:nvPr>
        </p:nvSpPr>
        <p:spPr/>
        <p:txBody>
          <a:bodyPr/>
          <a:lstStyle/>
          <a:p>
            <a:fld id="{CB95E1D3-5A6D-4B47-B600-911C06866F26}" type="datetimeFigureOut">
              <a:rPr lang="en-SA" smtClean="0"/>
              <a:t>05/10/2022 R</a:t>
            </a:fld>
            <a:endParaRPr lang="en-SA"/>
          </a:p>
        </p:txBody>
      </p:sp>
      <p:sp>
        <p:nvSpPr>
          <p:cNvPr id="3" name="Footer Placeholder 2">
            <a:extLst>
              <a:ext uri="{FF2B5EF4-FFF2-40B4-BE49-F238E27FC236}">
                <a16:creationId xmlns:a16="http://schemas.microsoft.com/office/drawing/2014/main" id="{91EBAB5F-4926-854B-91CF-611F0CFE5EA2}"/>
              </a:ext>
            </a:extLst>
          </p:cNvPr>
          <p:cNvSpPr>
            <a:spLocks noGrp="1"/>
          </p:cNvSpPr>
          <p:nvPr>
            <p:ph type="ftr" sz="quarter" idx="11"/>
          </p:nvPr>
        </p:nvSpPr>
        <p:spPr/>
        <p:txBody>
          <a:bodyPr/>
          <a:lstStyle/>
          <a:p>
            <a:endParaRPr lang="en-SA"/>
          </a:p>
        </p:txBody>
      </p:sp>
      <p:sp>
        <p:nvSpPr>
          <p:cNvPr id="4" name="Slide Number Placeholder 3">
            <a:extLst>
              <a:ext uri="{FF2B5EF4-FFF2-40B4-BE49-F238E27FC236}">
                <a16:creationId xmlns:a16="http://schemas.microsoft.com/office/drawing/2014/main" id="{AB33A6CA-6C93-0244-92A0-231807C22958}"/>
              </a:ext>
            </a:extLst>
          </p:cNvPr>
          <p:cNvSpPr>
            <a:spLocks noGrp="1"/>
          </p:cNvSpPr>
          <p:nvPr>
            <p:ph type="sldNum" sz="quarter" idx="12"/>
          </p:nvPr>
        </p:nvSpPr>
        <p:spPr/>
        <p:txBody>
          <a:bodyPr/>
          <a:lstStyle/>
          <a:p>
            <a:fld id="{AF4F7D34-47F1-E14D-937F-1154B0F97DCC}" type="slidenum">
              <a:rPr lang="en-SA" smtClean="0"/>
              <a:t>‹#›</a:t>
            </a:fld>
            <a:endParaRPr lang="en-SA"/>
          </a:p>
        </p:txBody>
      </p:sp>
    </p:spTree>
    <p:extLst>
      <p:ext uri="{BB962C8B-B14F-4D97-AF65-F5344CB8AC3E}">
        <p14:creationId xmlns:p14="http://schemas.microsoft.com/office/powerpoint/2010/main" val="408076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041E-76D2-9F48-A3B4-1CA2DA566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Content Placeholder 2">
            <a:extLst>
              <a:ext uri="{FF2B5EF4-FFF2-40B4-BE49-F238E27FC236}">
                <a16:creationId xmlns:a16="http://schemas.microsoft.com/office/drawing/2014/main" id="{577501E0-9CFF-1D43-9447-124BAB4EE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Text Placeholder 3">
            <a:extLst>
              <a:ext uri="{FF2B5EF4-FFF2-40B4-BE49-F238E27FC236}">
                <a16:creationId xmlns:a16="http://schemas.microsoft.com/office/drawing/2014/main" id="{1F988007-8B5A-5041-8A06-4ACC117B6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00F17-A20F-BA4C-AE3F-342421FD5B92}"/>
              </a:ext>
            </a:extLst>
          </p:cNvPr>
          <p:cNvSpPr>
            <a:spLocks noGrp="1"/>
          </p:cNvSpPr>
          <p:nvPr>
            <p:ph type="dt" sz="half" idx="10"/>
          </p:nvPr>
        </p:nvSpPr>
        <p:spPr/>
        <p:txBody>
          <a:bodyPr/>
          <a:lstStyle/>
          <a:p>
            <a:fld id="{CB95E1D3-5A6D-4B47-B600-911C06866F26}" type="datetimeFigureOut">
              <a:rPr lang="en-SA" smtClean="0"/>
              <a:t>05/10/2022 R</a:t>
            </a:fld>
            <a:endParaRPr lang="en-SA"/>
          </a:p>
        </p:txBody>
      </p:sp>
      <p:sp>
        <p:nvSpPr>
          <p:cNvPr id="6" name="Footer Placeholder 5">
            <a:extLst>
              <a:ext uri="{FF2B5EF4-FFF2-40B4-BE49-F238E27FC236}">
                <a16:creationId xmlns:a16="http://schemas.microsoft.com/office/drawing/2014/main" id="{EC81252E-00EA-334B-949A-BB4F30AD277F}"/>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EBCA5DE9-136B-384F-87F5-CFCE6CCDD8D1}"/>
              </a:ext>
            </a:extLst>
          </p:cNvPr>
          <p:cNvSpPr>
            <a:spLocks noGrp="1"/>
          </p:cNvSpPr>
          <p:nvPr>
            <p:ph type="sldNum" sz="quarter" idx="12"/>
          </p:nvPr>
        </p:nvSpPr>
        <p:spPr/>
        <p:txBody>
          <a:bodyPr/>
          <a:lstStyle/>
          <a:p>
            <a:fld id="{AF4F7D34-47F1-E14D-937F-1154B0F97DCC}" type="slidenum">
              <a:rPr lang="en-SA" smtClean="0"/>
              <a:t>‹#›</a:t>
            </a:fld>
            <a:endParaRPr lang="en-SA"/>
          </a:p>
        </p:txBody>
      </p:sp>
    </p:spTree>
    <p:extLst>
      <p:ext uri="{BB962C8B-B14F-4D97-AF65-F5344CB8AC3E}">
        <p14:creationId xmlns:p14="http://schemas.microsoft.com/office/powerpoint/2010/main" val="127725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1AAF-2B62-EF47-9B30-A984250CD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Picture Placeholder 2">
            <a:extLst>
              <a:ext uri="{FF2B5EF4-FFF2-40B4-BE49-F238E27FC236}">
                <a16:creationId xmlns:a16="http://schemas.microsoft.com/office/drawing/2014/main" id="{2F210C13-A9ED-334C-9851-624372B21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A"/>
          </a:p>
        </p:txBody>
      </p:sp>
      <p:sp>
        <p:nvSpPr>
          <p:cNvPr id="4" name="Text Placeholder 3">
            <a:extLst>
              <a:ext uri="{FF2B5EF4-FFF2-40B4-BE49-F238E27FC236}">
                <a16:creationId xmlns:a16="http://schemas.microsoft.com/office/drawing/2014/main" id="{3CD348FE-8D43-3A45-A557-ABE12A639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DBC2E-461F-3B47-96DE-E65DCE0F595B}"/>
              </a:ext>
            </a:extLst>
          </p:cNvPr>
          <p:cNvSpPr>
            <a:spLocks noGrp="1"/>
          </p:cNvSpPr>
          <p:nvPr>
            <p:ph type="dt" sz="half" idx="10"/>
          </p:nvPr>
        </p:nvSpPr>
        <p:spPr/>
        <p:txBody>
          <a:bodyPr/>
          <a:lstStyle/>
          <a:p>
            <a:fld id="{CB95E1D3-5A6D-4B47-B600-911C06866F26}" type="datetimeFigureOut">
              <a:rPr lang="en-SA" smtClean="0"/>
              <a:t>05/10/2022 R</a:t>
            </a:fld>
            <a:endParaRPr lang="en-SA"/>
          </a:p>
        </p:txBody>
      </p:sp>
      <p:sp>
        <p:nvSpPr>
          <p:cNvPr id="6" name="Footer Placeholder 5">
            <a:extLst>
              <a:ext uri="{FF2B5EF4-FFF2-40B4-BE49-F238E27FC236}">
                <a16:creationId xmlns:a16="http://schemas.microsoft.com/office/drawing/2014/main" id="{BA1CB2AD-9507-BA44-89B7-F42B8A23F423}"/>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F01BB8C9-9F59-6644-9464-DB7F5653F2A7}"/>
              </a:ext>
            </a:extLst>
          </p:cNvPr>
          <p:cNvSpPr>
            <a:spLocks noGrp="1"/>
          </p:cNvSpPr>
          <p:nvPr>
            <p:ph type="sldNum" sz="quarter" idx="12"/>
          </p:nvPr>
        </p:nvSpPr>
        <p:spPr/>
        <p:txBody>
          <a:bodyPr/>
          <a:lstStyle/>
          <a:p>
            <a:fld id="{AF4F7D34-47F1-E14D-937F-1154B0F97DCC}" type="slidenum">
              <a:rPr lang="en-SA" smtClean="0"/>
              <a:t>‹#›</a:t>
            </a:fld>
            <a:endParaRPr lang="en-SA"/>
          </a:p>
        </p:txBody>
      </p:sp>
    </p:spTree>
    <p:extLst>
      <p:ext uri="{BB962C8B-B14F-4D97-AF65-F5344CB8AC3E}">
        <p14:creationId xmlns:p14="http://schemas.microsoft.com/office/powerpoint/2010/main" val="174916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A66B3-E3E0-9B43-99C2-EC0C83BF6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A"/>
          </a:p>
        </p:txBody>
      </p:sp>
      <p:sp>
        <p:nvSpPr>
          <p:cNvPr id="3" name="Text Placeholder 2">
            <a:extLst>
              <a:ext uri="{FF2B5EF4-FFF2-40B4-BE49-F238E27FC236}">
                <a16:creationId xmlns:a16="http://schemas.microsoft.com/office/drawing/2014/main" id="{0EEC5DA9-EA7F-8143-9119-366AC28BB1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D87C0169-901B-1F40-AB6B-75B3E8C6E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5E1D3-5A6D-4B47-B600-911C06866F26}" type="datetimeFigureOut">
              <a:rPr lang="en-SA" smtClean="0"/>
              <a:t>05/10/2022 R</a:t>
            </a:fld>
            <a:endParaRPr lang="en-SA"/>
          </a:p>
        </p:txBody>
      </p:sp>
      <p:sp>
        <p:nvSpPr>
          <p:cNvPr id="5" name="Footer Placeholder 4">
            <a:extLst>
              <a:ext uri="{FF2B5EF4-FFF2-40B4-BE49-F238E27FC236}">
                <a16:creationId xmlns:a16="http://schemas.microsoft.com/office/drawing/2014/main" id="{41F360BB-B5C0-2846-9E90-7C23F7B043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A"/>
          </a:p>
        </p:txBody>
      </p:sp>
      <p:sp>
        <p:nvSpPr>
          <p:cNvPr id="6" name="Slide Number Placeholder 5">
            <a:extLst>
              <a:ext uri="{FF2B5EF4-FFF2-40B4-BE49-F238E27FC236}">
                <a16:creationId xmlns:a16="http://schemas.microsoft.com/office/drawing/2014/main" id="{133E99A2-AEAC-7C49-A02B-44EA15AE0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F7D34-47F1-E14D-937F-1154B0F97DCC}" type="slidenum">
              <a:rPr lang="en-SA" smtClean="0"/>
              <a:t>‹#›</a:t>
            </a:fld>
            <a:endParaRPr lang="en-SA"/>
          </a:p>
        </p:txBody>
      </p:sp>
    </p:spTree>
    <p:extLst>
      <p:ext uri="{BB962C8B-B14F-4D97-AF65-F5344CB8AC3E}">
        <p14:creationId xmlns:p14="http://schemas.microsoft.com/office/powerpoint/2010/main" val="1471841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BB45-A9F8-FE4F-83A3-597DB9052C5E}"/>
              </a:ext>
            </a:extLst>
          </p:cNvPr>
          <p:cNvSpPr>
            <a:spLocks noGrp="1"/>
          </p:cNvSpPr>
          <p:nvPr>
            <p:ph type="ctrTitle"/>
          </p:nvPr>
        </p:nvSpPr>
        <p:spPr/>
        <p:txBody>
          <a:bodyPr/>
          <a:lstStyle/>
          <a:p>
            <a:r>
              <a:rPr lang="en-SA" dirty="0"/>
              <a:t>Gene therapy</a:t>
            </a:r>
          </a:p>
        </p:txBody>
      </p:sp>
    </p:spTree>
    <p:extLst>
      <p:ext uri="{BB962C8B-B14F-4D97-AF65-F5344CB8AC3E}">
        <p14:creationId xmlns:p14="http://schemas.microsoft.com/office/powerpoint/2010/main" val="156628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434DF1-7BD2-594E-8AE6-4F91E5B753A7}"/>
              </a:ext>
            </a:extLst>
          </p:cNvPr>
          <p:cNvSpPr txBox="1"/>
          <p:nvPr/>
        </p:nvSpPr>
        <p:spPr>
          <a:xfrm>
            <a:off x="3814763" y="942975"/>
            <a:ext cx="4201343" cy="584775"/>
          </a:xfrm>
          <a:prstGeom prst="rect">
            <a:avLst/>
          </a:prstGeom>
          <a:noFill/>
        </p:spPr>
        <p:txBody>
          <a:bodyPr wrap="none" rtlCol="0">
            <a:spAutoFit/>
          </a:bodyPr>
          <a:lstStyle/>
          <a:p>
            <a:r>
              <a:rPr lang="en-SA" sz="3200" b="1" dirty="0"/>
              <a:t>Vector for gene therapy</a:t>
            </a:r>
          </a:p>
        </p:txBody>
      </p:sp>
      <p:sp>
        <p:nvSpPr>
          <p:cNvPr id="5" name="Rectangle 4">
            <a:extLst>
              <a:ext uri="{FF2B5EF4-FFF2-40B4-BE49-F238E27FC236}">
                <a16:creationId xmlns:a16="http://schemas.microsoft.com/office/drawing/2014/main" id="{3BBE3D4F-6BE0-A943-A43B-E085760EBEB6}"/>
              </a:ext>
            </a:extLst>
          </p:cNvPr>
          <p:cNvSpPr/>
          <p:nvPr/>
        </p:nvSpPr>
        <p:spPr>
          <a:xfrm>
            <a:off x="3814763" y="2220010"/>
            <a:ext cx="6096000" cy="954107"/>
          </a:xfrm>
          <a:prstGeom prst="rect">
            <a:avLst/>
          </a:prstGeom>
        </p:spPr>
        <p:txBody>
          <a:bodyPr>
            <a:spAutoFit/>
          </a:bodyPr>
          <a:lstStyle/>
          <a:p>
            <a:pPr>
              <a:buFont typeface="+mj-lt"/>
              <a:buAutoNum type="arabicPeriod"/>
            </a:pPr>
            <a:r>
              <a:rPr lang="en-US" sz="2800" dirty="0"/>
              <a:t>Viral vectors </a:t>
            </a:r>
          </a:p>
          <a:p>
            <a:pPr>
              <a:buFont typeface="+mj-lt"/>
              <a:buAutoNum type="arabicPeriod"/>
            </a:pPr>
            <a:r>
              <a:rPr lang="en-US" sz="2800" dirty="0"/>
              <a:t> Non-viral vectors</a:t>
            </a:r>
          </a:p>
        </p:txBody>
      </p:sp>
    </p:spTree>
    <p:extLst>
      <p:ext uri="{BB962C8B-B14F-4D97-AF65-F5344CB8AC3E}">
        <p14:creationId xmlns:p14="http://schemas.microsoft.com/office/powerpoint/2010/main" val="263908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0D11-411D-0742-B985-E5A0FA5F90CC}"/>
              </a:ext>
            </a:extLst>
          </p:cNvPr>
          <p:cNvSpPr>
            <a:spLocks noGrp="1"/>
          </p:cNvSpPr>
          <p:nvPr>
            <p:ph type="title"/>
          </p:nvPr>
        </p:nvSpPr>
        <p:spPr/>
        <p:txBody>
          <a:bodyPr>
            <a:normAutofit/>
          </a:bodyPr>
          <a:lstStyle/>
          <a:p>
            <a:r>
              <a:rPr lang="en-US" b="1" dirty="0"/>
              <a:t>Viral vectors </a:t>
            </a:r>
            <a:endParaRPr lang="en-SA" b="1" dirty="0"/>
          </a:p>
        </p:txBody>
      </p:sp>
      <p:sp>
        <p:nvSpPr>
          <p:cNvPr id="4" name="Rectangle 3">
            <a:extLst>
              <a:ext uri="{FF2B5EF4-FFF2-40B4-BE49-F238E27FC236}">
                <a16:creationId xmlns:a16="http://schemas.microsoft.com/office/drawing/2014/main" id="{C1B97D5E-4DA3-1146-9D1E-019E447D8E1D}"/>
              </a:ext>
            </a:extLst>
          </p:cNvPr>
          <p:cNvSpPr/>
          <p:nvPr/>
        </p:nvSpPr>
        <p:spPr>
          <a:xfrm>
            <a:off x="838200" y="2214384"/>
            <a:ext cx="6096000" cy="1631216"/>
          </a:xfrm>
          <a:prstGeom prst="rect">
            <a:avLst/>
          </a:prstGeom>
        </p:spPr>
        <p:txBody>
          <a:bodyPr>
            <a:spAutoFit/>
          </a:bodyPr>
          <a:lstStyle/>
          <a:p>
            <a:pPr algn="just"/>
            <a:r>
              <a:rPr lang="en-US" sz="2000" dirty="0"/>
              <a:t>Retroviruses, adenoviruses and </a:t>
            </a:r>
            <a:r>
              <a:rPr lang="en-US" sz="2000" dirty="0">
                <a:solidFill>
                  <a:srgbClr val="FF0000"/>
                </a:solidFill>
              </a:rPr>
              <a:t>adeno-associated viruses </a:t>
            </a:r>
            <a:r>
              <a:rPr lang="en-US" sz="2000" dirty="0"/>
              <a:t>(AAV) some commonly used viral vectors whereas some less commonly used viral vectors are derived from the Herpes simplex virus (HSV-1).</a:t>
            </a:r>
          </a:p>
          <a:p>
            <a:pPr algn="just"/>
            <a:endParaRPr lang="en-US" sz="2000" dirty="0"/>
          </a:p>
        </p:txBody>
      </p:sp>
    </p:spTree>
    <p:extLst>
      <p:ext uri="{BB962C8B-B14F-4D97-AF65-F5344CB8AC3E}">
        <p14:creationId xmlns:p14="http://schemas.microsoft.com/office/powerpoint/2010/main" val="116343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4545-CDB6-B34F-90A3-37CAA3F88AAC}"/>
              </a:ext>
            </a:extLst>
          </p:cNvPr>
          <p:cNvSpPr>
            <a:spLocks noGrp="1"/>
          </p:cNvSpPr>
          <p:nvPr>
            <p:ph type="title"/>
          </p:nvPr>
        </p:nvSpPr>
        <p:spPr/>
        <p:txBody>
          <a:bodyPr/>
          <a:lstStyle/>
          <a:p>
            <a:r>
              <a:rPr lang="en-US" b="1" dirty="0"/>
              <a:t>Adenoviral vectors </a:t>
            </a:r>
            <a:endParaRPr lang="en-SA" dirty="0"/>
          </a:p>
        </p:txBody>
      </p:sp>
      <p:sp>
        <p:nvSpPr>
          <p:cNvPr id="3" name="Rectangle 2">
            <a:extLst>
              <a:ext uri="{FF2B5EF4-FFF2-40B4-BE49-F238E27FC236}">
                <a16:creationId xmlns:a16="http://schemas.microsoft.com/office/drawing/2014/main" id="{F6B5CD8C-650D-3C49-9DA3-E3EC918EC50B}"/>
              </a:ext>
            </a:extLst>
          </p:cNvPr>
          <p:cNvSpPr/>
          <p:nvPr/>
        </p:nvSpPr>
        <p:spPr>
          <a:xfrm>
            <a:off x="962025" y="1534210"/>
            <a:ext cx="6096000" cy="3477875"/>
          </a:xfrm>
          <a:prstGeom prst="rect">
            <a:avLst/>
          </a:prstGeom>
        </p:spPr>
        <p:txBody>
          <a:bodyPr>
            <a:spAutoFit/>
          </a:bodyPr>
          <a:lstStyle/>
          <a:p>
            <a:pPr algn="just"/>
            <a:r>
              <a:rPr lang="en-US" sz="2000" dirty="0"/>
              <a:t>Adenoviruses are large </a:t>
            </a:r>
            <a:r>
              <a:rPr lang="en-US" sz="2000" dirty="0">
                <a:solidFill>
                  <a:srgbClr val="FF0000"/>
                </a:solidFill>
              </a:rPr>
              <a:t>linear double-stranded DNA viruses</a:t>
            </a:r>
            <a:r>
              <a:rPr lang="en-US" sz="2000" dirty="0"/>
              <a:t> that are commonly used for preparing gene transfer vectors. </a:t>
            </a:r>
          </a:p>
          <a:p>
            <a:pPr algn="just"/>
            <a:endParaRPr lang="en-US" sz="2000" dirty="0"/>
          </a:p>
          <a:p>
            <a:pPr algn="just"/>
            <a:r>
              <a:rPr lang="en-US" sz="2000" dirty="0"/>
              <a:t>the adenoviruses enter cells by </a:t>
            </a:r>
            <a:r>
              <a:rPr lang="en-US" sz="2000" dirty="0">
                <a:solidFill>
                  <a:srgbClr val="FF0000"/>
                </a:solidFill>
              </a:rPr>
              <a:t>receptor-mediated endocytosis.</a:t>
            </a:r>
            <a:r>
              <a:rPr lang="en-US" sz="2000" dirty="0"/>
              <a:t> A primary cellular receptor binds to viral fiber then the virus interacts with secondary receptors which are responsible for its internalization. the viral genome is transcribed in the nucleus, mRNA is translated in the cytoplasm.</a:t>
            </a:r>
          </a:p>
          <a:p>
            <a:pPr algn="just"/>
            <a:endParaRPr lang="en-US" sz="2000" dirty="0"/>
          </a:p>
        </p:txBody>
      </p:sp>
      <p:pic>
        <p:nvPicPr>
          <p:cNvPr id="5" name="Picture 4">
            <a:extLst>
              <a:ext uri="{FF2B5EF4-FFF2-40B4-BE49-F238E27FC236}">
                <a16:creationId xmlns:a16="http://schemas.microsoft.com/office/drawing/2014/main" id="{7E1D29F7-650D-4148-8622-C6AB2849C5A4}"/>
              </a:ext>
            </a:extLst>
          </p:cNvPr>
          <p:cNvPicPr>
            <a:picLocks noChangeAspect="1"/>
          </p:cNvPicPr>
          <p:nvPr/>
        </p:nvPicPr>
        <p:blipFill>
          <a:blip r:embed="rId2"/>
          <a:stretch>
            <a:fillRect/>
          </a:stretch>
        </p:blipFill>
        <p:spPr>
          <a:xfrm>
            <a:off x="7580313" y="2100263"/>
            <a:ext cx="4318000" cy="3429000"/>
          </a:xfrm>
          <a:prstGeom prst="rect">
            <a:avLst/>
          </a:prstGeom>
        </p:spPr>
      </p:pic>
    </p:spTree>
    <p:extLst>
      <p:ext uri="{BB962C8B-B14F-4D97-AF65-F5344CB8AC3E}">
        <p14:creationId xmlns:p14="http://schemas.microsoft.com/office/powerpoint/2010/main" val="318789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2337-1A2E-0A42-BF48-3D5E5E2A6999}"/>
              </a:ext>
            </a:extLst>
          </p:cNvPr>
          <p:cNvSpPr>
            <a:spLocks noGrp="1"/>
          </p:cNvSpPr>
          <p:nvPr>
            <p:ph type="title"/>
          </p:nvPr>
        </p:nvSpPr>
        <p:spPr/>
        <p:txBody>
          <a:bodyPr/>
          <a:lstStyle/>
          <a:p>
            <a:r>
              <a:rPr lang="en-US" b="1" dirty="0"/>
              <a:t>Retroviral Vectors </a:t>
            </a:r>
            <a:endParaRPr lang="en-SA" dirty="0"/>
          </a:p>
        </p:txBody>
      </p:sp>
      <p:sp>
        <p:nvSpPr>
          <p:cNvPr id="3" name="Rectangle 2">
            <a:extLst>
              <a:ext uri="{FF2B5EF4-FFF2-40B4-BE49-F238E27FC236}">
                <a16:creationId xmlns:a16="http://schemas.microsoft.com/office/drawing/2014/main" id="{125A6013-A8CA-3943-84AC-F7C399888C8E}"/>
              </a:ext>
            </a:extLst>
          </p:cNvPr>
          <p:cNvSpPr/>
          <p:nvPr/>
        </p:nvSpPr>
        <p:spPr>
          <a:xfrm>
            <a:off x="1104900" y="1924348"/>
            <a:ext cx="3754967" cy="5016758"/>
          </a:xfrm>
          <a:prstGeom prst="rect">
            <a:avLst/>
          </a:prstGeom>
        </p:spPr>
        <p:txBody>
          <a:bodyPr wrap="square">
            <a:spAutoFit/>
          </a:bodyPr>
          <a:lstStyle/>
          <a:p>
            <a:pPr algn="just"/>
            <a:r>
              <a:rPr lang="en-US" sz="2000" dirty="0"/>
              <a:t>Retroviruses are RNA viruses which possess a </a:t>
            </a:r>
            <a:r>
              <a:rPr lang="en-US" sz="2000" dirty="0">
                <a:solidFill>
                  <a:srgbClr val="FF0000"/>
                </a:solidFill>
              </a:rPr>
              <a:t>reverse transcriptase activity, enabling them to synthesize a complementary DNA. </a:t>
            </a:r>
          </a:p>
          <a:p>
            <a:pPr algn="just"/>
            <a:endParaRPr lang="en-US" sz="2000" dirty="0">
              <a:effectLst/>
            </a:endParaRPr>
          </a:p>
          <a:p>
            <a:pPr algn="just"/>
            <a:r>
              <a:rPr lang="en-US" sz="2000" dirty="0"/>
              <a:t>Following infection (transduction), retroviruses deliver a nucleoprotein complex (pre-integration complex) into the cytoplasm of infected cells. </a:t>
            </a:r>
            <a:r>
              <a:rPr lang="en-US" sz="2000" dirty="0">
                <a:solidFill>
                  <a:srgbClr val="FF0000"/>
                </a:solidFill>
              </a:rPr>
              <a:t>The viral RNA genome is reverse transcribed first and then integrates into a single site of the chromosome. </a:t>
            </a:r>
          </a:p>
          <a:p>
            <a:pPr algn="just"/>
            <a:endParaRPr lang="en-US" sz="2000" dirty="0">
              <a:effectLst/>
            </a:endParaRPr>
          </a:p>
        </p:txBody>
      </p:sp>
      <p:pic>
        <p:nvPicPr>
          <p:cNvPr id="4" name="Picture 3">
            <a:extLst>
              <a:ext uri="{FF2B5EF4-FFF2-40B4-BE49-F238E27FC236}">
                <a16:creationId xmlns:a16="http://schemas.microsoft.com/office/drawing/2014/main" id="{32D82CAE-7DA0-314C-9537-E4FF3C055865}"/>
              </a:ext>
            </a:extLst>
          </p:cNvPr>
          <p:cNvPicPr>
            <a:picLocks noChangeAspect="1"/>
          </p:cNvPicPr>
          <p:nvPr/>
        </p:nvPicPr>
        <p:blipFill>
          <a:blip r:embed="rId2"/>
          <a:stretch>
            <a:fillRect/>
          </a:stretch>
        </p:blipFill>
        <p:spPr>
          <a:xfrm>
            <a:off x="5706532" y="1027906"/>
            <a:ext cx="5808135" cy="5613400"/>
          </a:xfrm>
          <a:prstGeom prst="rect">
            <a:avLst/>
          </a:prstGeom>
        </p:spPr>
      </p:pic>
    </p:spTree>
    <p:extLst>
      <p:ext uri="{BB962C8B-B14F-4D97-AF65-F5344CB8AC3E}">
        <p14:creationId xmlns:p14="http://schemas.microsoft.com/office/powerpoint/2010/main" val="362937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379A-8452-F349-992E-200E72201AC2}"/>
              </a:ext>
            </a:extLst>
          </p:cNvPr>
          <p:cNvSpPr>
            <a:spLocks noGrp="1"/>
          </p:cNvSpPr>
          <p:nvPr>
            <p:ph type="title"/>
          </p:nvPr>
        </p:nvSpPr>
        <p:spPr/>
        <p:txBody>
          <a:bodyPr/>
          <a:lstStyle/>
          <a:p>
            <a:r>
              <a:rPr lang="en-US" dirty="0">
                <a:latin typeface="TimesNewRomanPSMT"/>
              </a:rPr>
              <a:t>Non- viral vectors </a:t>
            </a:r>
            <a:endParaRPr lang="en-SA" dirty="0"/>
          </a:p>
        </p:txBody>
      </p:sp>
      <p:sp>
        <p:nvSpPr>
          <p:cNvPr id="4" name="Rectangle 3">
            <a:extLst>
              <a:ext uri="{FF2B5EF4-FFF2-40B4-BE49-F238E27FC236}">
                <a16:creationId xmlns:a16="http://schemas.microsoft.com/office/drawing/2014/main" id="{9AB13A31-AFF2-F843-90C8-2301181FC09A}"/>
              </a:ext>
            </a:extLst>
          </p:cNvPr>
          <p:cNvSpPr/>
          <p:nvPr/>
        </p:nvSpPr>
        <p:spPr>
          <a:xfrm>
            <a:off x="1004888" y="2403486"/>
            <a:ext cx="6096000" cy="1323439"/>
          </a:xfrm>
          <a:prstGeom prst="rect">
            <a:avLst/>
          </a:prstGeom>
        </p:spPr>
        <p:txBody>
          <a:bodyPr>
            <a:spAutoFit/>
          </a:bodyPr>
          <a:lstStyle/>
          <a:p>
            <a:pPr algn="just"/>
            <a:r>
              <a:rPr lang="en-US" sz="2000" dirty="0"/>
              <a:t>It involves chemical and physical methods such as direct injection of naked plasmid DNA (particle bombardment), receptor-mediated endocytosis and gene transfer through liposomes, polymers, nanoparticles etc. </a:t>
            </a:r>
          </a:p>
        </p:txBody>
      </p:sp>
    </p:spTree>
    <p:extLst>
      <p:ext uri="{BB962C8B-B14F-4D97-AF65-F5344CB8AC3E}">
        <p14:creationId xmlns:p14="http://schemas.microsoft.com/office/powerpoint/2010/main" val="59855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08B9-E4CE-4444-9ABE-5A87E763803F}"/>
              </a:ext>
            </a:extLst>
          </p:cNvPr>
          <p:cNvSpPr>
            <a:spLocks noGrp="1"/>
          </p:cNvSpPr>
          <p:nvPr>
            <p:ph type="title"/>
          </p:nvPr>
        </p:nvSpPr>
        <p:spPr/>
        <p:txBody>
          <a:bodyPr/>
          <a:lstStyle/>
          <a:p>
            <a:r>
              <a:rPr lang="en-US" b="1" dirty="0"/>
              <a:t>Direct injection/particle bombardment </a:t>
            </a:r>
            <a:br>
              <a:rPr lang="en-US" dirty="0"/>
            </a:br>
            <a:endParaRPr lang="en-SA" dirty="0"/>
          </a:p>
        </p:txBody>
      </p:sp>
      <p:sp>
        <p:nvSpPr>
          <p:cNvPr id="3" name="Rectangle 2">
            <a:extLst>
              <a:ext uri="{FF2B5EF4-FFF2-40B4-BE49-F238E27FC236}">
                <a16:creationId xmlns:a16="http://schemas.microsoft.com/office/drawing/2014/main" id="{83D18726-D69C-8945-B289-8FADF1DE7D3B}"/>
              </a:ext>
            </a:extLst>
          </p:cNvPr>
          <p:cNvSpPr/>
          <p:nvPr/>
        </p:nvSpPr>
        <p:spPr>
          <a:xfrm>
            <a:off x="1027877" y="1556841"/>
            <a:ext cx="6096000" cy="5016758"/>
          </a:xfrm>
          <a:prstGeom prst="rect">
            <a:avLst/>
          </a:prstGeom>
        </p:spPr>
        <p:txBody>
          <a:bodyPr>
            <a:spAutoFit/>
          </a:bodyPr>
          <a:lstStyle/>
          <a:p>
            <a:pPr algn="just"/>
            <a:r>
              <a:rPr lang="en-US" sz="2000" dirty="0"/>
              <a:t>Injection of naked DNA is the simplest non-viral transfer method. Although clinical trials of this method have been successful, </a:t>
            </a:r>
            <a:r>
              <a:rPr lang="en-US" sz="2000" dirty="0">
                <a:solidFill>
                  <a:srgbClr val="FF0000"/>
                </a:solidFill>
              </a:rPr>
              <a:t>gene expression is much lower with it than with other methods</a:t>
            </a:r>
            <a:r>
              <a:rPr lang="en-US" sz="2000" dirty="0"/>
              <a:t>. In addition to tests performed with plasmids, experiments have also been performed with naked PCR products. The cellular uptake of naked DNA is generally inefficient. Researchers have, therefore, focused on improving the efficiency of DNA uptake, which has led to the development of new methods, including the gene gun (bombardment).</a:t>
            </a:r>
          </a:p>
          <a:p>
            <a:pPr algn="just"/>
            <a:endParaRPr lang="en-US" sz="2000" dirty="0"/>
          </a:p>
          <a:p>
            <a:pPr algn="just"/>
            <a:r>
              <a:rPr lang="en-US" sz="2000" dirty="0"/>
              <a:t>Gene gun (bombardment):</a:t>
            </a:r>
          </a:p>
          <a:p>
            <a:pPr algn="just"/>
            <a:r>
              <a:rPr lang="en-US" sz="2000" dirty="0"/>
              <a:t>the DNA is coated with gold particles and then placed inside a device which provides the required force to enter the cell.</a:t>
            </a:r>
          </a:p>
          <a:p>
            <a:pPr algn="just"/>
            <a:endParaRPr lang="en-US" sz="2000" dirty="0"/>
          </a:p>
        </p:txBody>
      </p:sp>
      <p:pic>
        <p:nvPicPr>
          <p:cNvPr id="1025" name="Picture 1" descr="page18image11967824">
            <a:extLst>
              <a:ext uri="{FF2B5EF4-FFF2-40B4-BE49-F238E27FC236}">
                <a16:creationId xmlns:a16="http://schemas.microsoft.com/office/drawing/2014/main" id="{85C61D2D-B89F-9246-A7BD-5520D05C6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300" y="2041683"/>
            <a:ext cx="3746500" cy="2908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F075451-A524-5940-9C71-2C22849D1B3A}"/>
              </a:ext>
            </a:extLst>
          </p:cNvPr>
          <p:cNvSpPr/>
          <p:nvPr/>
        </p:nvSpPr>
        <p:spPr>
          <a:xfrm>
            <a:off x="9793288" y="2384583"/>
            <a:ext cx="2251075" cy="923330"/>
          </a:xfrm>
          <a:prstGeom prst="rect">
            <a:avLst/>
          </a:prstGeom>
        </p:spPr>
        <p:txBody>
          <a:bodyPr wrap="square">
            <a:spAutoFit/>
          </a:bodyPr>
          <a:lstStyle/>
          <a:p>
            <a:r>
              <a:rPr lang="en-US" b="1" dirty="0">
                <a:latin typeface="Calibri" panose="020F0502020204030204" pitchFamily="34" charset="0"/>
              </a:rPr>
              <a:t>Microinjection needle containing foreign DN </a:t>
            </a:r>
            <a:endParaRPr lang="en-US" dirty="0">
              <a:effectLst/>
            </a:endParaRPr>
          </a:p>
        </p:txBody>
      </p:sp>
      <p:sp>
        <p:nvSpPr>
          <p:cNvPr id="5" name="Rectangle 4">
            <a:extLst>
              <a:ext uri="{FF2B5EF4-FFF2-40B4-BE49-F238E27FC236}">
                <a16:creationId xmlns:a16="http://schemas.microsoft.com/office/drawing/2014/main" id="{76151D1C-7002-9C49-8AA9-C2C08900649C}"/>
              </a:ext>
            </a:extLst>
          </p:cNvPr>
          <p:cNvSpPr/>
          <p:nvPr/>
        </p:nvSpPr>
        <p:spPr>
          <a:xfrm>
            <a:off x="7285018" y="3495833"/>
            <a:ext cx="1714828" cy="369332"/>
          </a:xfrm>
          <a:prstGeom prst="rect">
            <a:avLst/>
          </a:prstGeom>
        </p:spPr>
        <p:txBody>
          <a:bodyPr wrap="none">
            <a:spAutoFit/>
          </a:bodyPr>
          <a:lstStyle/>
          <a:p>
            <a:r>
              <a:rPr lang="en-US" b="1" dirty="0"/>
              <a:t>Holding pipette </a:t>
            </a:r>
            <a:endParaRPr lang="en-US" dirty="0">
              <a:effectLst/>
            </a:endParaRPr>
          </a:p>
        </p:txBody>
      </p:sp>
      <p:sp>
        <p:nvSpPr>
          <p:cNvPr id="6" name="Rectangle 5">
            <a:extLst>
              <a:ext uri="{FF2B5EF4-FFF2-40B4-BE49-F238E27FC236}">
                <a16:creationId xmlns:a16="http://schemas.microsoft.com/office/drawing/2014/main" id="{6196BCE2-5FBA-CF43-8310-5CB47139EE89}"/>
              </a:ext>
            </a:extLst>
          </p:cNvPr>
          <p:cNvSpPr/>
          <p:nvPr/>
        </p:nvSpPr>
        <p:spPr>
          <a:xfrm>
            <a:off x="8428018" y="2399942"/>
            <a:ext cx="1052532" cy="369332"/>
          </a:xfrm>
          <a:prstGeom prst="rect">
            <a:avLst/>
          </a:prstGeom>
        </p:spPr>
        <p:txBody>
          <a:bodyPr wrap="none">
            <a:spAutoFit/>
          </a:bodyPr>
          <a:lstStyle/>
          <a:p>
            <a:r>
              <a:rPr lang="en-US" b="1" dirty="0">
                <a:latin typeface="Calibri" panose="020F0502020204030204" pitchFamily="34" charset="0"/>
              </a:rPr>
              <a:t>Host cell </a:t>
            </a:r>
            <a:endParaRPr lang="en-US" dirty="0">
              <a:effectLst/>
            </a:endParaRPr>
          </a:p>
        </p:txBody>
      </p:sp>
      <p:sp>
        <p:nvSpPr>
          <p:cNvPr id="8" name="Rectangle 7">
            <a:extLst>
              <a:ext uri="{FF2B5EF4-FFF2-40B4-BE49-F238E27FC236}">
                <a16:creationId xmlns:a16="http://schemas.microsoft.com/office/drawing/2014/main" id="{13B7B31C-D2BF-2F4E-AEA4-B98DC019BF4C}"/>
              </a:ext>
            </a:extLst>
          </p:cNvPr>
          <p:cNvSpPr/>
          <p:nvPr/>
        </p:nvSpPr>
        <p:spPr>
          <a:xfrm>
            <a:off x="8861662" y="3550088"/>
            <a:ext cx="966931" cy="369332"/>
          </a:xfrm>
          <a:prstGeom prst="rect">
            <a:avLst/>
          </a:prstGeom>
        </p:spPr>
        <p:txBody>
          <a:bodyPr wrap="none">
            <a:spAutoFit/>
          </a:bodyPr>
          <a:lstStyle/>
          <a:p>
            <a:r>
              <a:rPr lang="en-US" b="1" dirty="0">
                <a:latin typeface="Calibri" panose="020F0502020204030204" pitchFamily="34" charset="0"/>
              </a:rPr>
              <a:t>nucleus </a:t>
            </a:r>
            <a:endParaRPr lang="en-US" dirty="0">
              <a:effectLst/>
            </a:endParaRPr>
          </a:p>
        </p:txBody>
      </p:sp>
    </p:spTree>
    <p:extLst>
      <p:ext uri="{BB962C8B-B14F-4D97-AF65-F5344CB8AC3E}">
        <p14:creationId xmlns:p14="http://schemas.microsoft.com/office/powerpoint/2010/main" val="2549312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D3FF-8341-8C40-9DDA-DA5FB0D8B102}"/>
              </a:ext>
            </a:extLst>
          </p:cNvPr>
          <p:cNvSpPr>
            <a:spLocks noGrp="1"/>
          </p:cNvSpPr>
          <p:nvPr>
            <p:ph type="title"/>
          </p:nvPr>
        </p:nvSpPr>
        <p:spPr/>
        <p:txBody>
          <a:bodyPr/>
          <a:lstStyle/>
          <a:p>
            <a:r>
              <a:rPr lang="en-US" b="1" dirty="0"/>
              <a:t>Liposomes Mediated </a:t>
            </a:r>
            <a:br>
              <a:rPr lang="en-US" dirty="0"/>
            </a:br>
            <a:endParaRPr lang="en-SA" dirty="0"/>
          </a:p>
        </p:txBody>
      </p:sp>
      <p:sp>
        <p:nvSpPr>
          <p:cNvPr id="3" name="Rectangle 2">
            <a:extLst>
              <a:ext uri="{FF2B5EF4-FFF2-40B4-BE49-F238E27FC236}">
                <a16:creationId xmlns:a16="http://schemas.microsoft.com/office/drawing/2014/main" id="{197DEDB6-518B-4244-92BC-1C134B8E3728}"/>
              </a:ext>
            </a:extLst>
          </p:cNvPr>
          <p:cNvSpPr/>
          <p:nvPr/>
        </p:nvSpPr>
        <p:spPr>
          <a:xfrm>
            <a:off x="838200" y="1690688"/>
            <a:ext cx="4762500" cy="2554545"/>
          </a:xfrm>
          <a:prstGeom prst="rect">
            <a:avLst/>
          </a:prstGeom>
        </p:spPr>
        <p:txBody>
          <a:bodyPr wrap="square">
            <a:spAutoFit/>
          </a:bodyPr>
          <a:lstStyle/>
          <a:p>
            <a:pPr algn="just"/>
            <a:r>
              <a:rPr lang="en-US" sz="2000" dirty="0"/>
              <a:t>Liposomes are spherical vesicles which are made up of </a:t>
            </a:r>
            <a:r>
              <a:rPr lang="en-US" sz="2000" dirty="0">
                <a:solidFill>
                  <a:srgbClr val="FF0000"/>
                </a:solidFill>
              </a:rPr>
              <a:t>synthetic lipid bilayers which imitate the structure of biological membranes</a:t>
            </a:r>
            <a:r>
              <a:rPr lang="en-US" sz="2000" dirty="0"/>
              <a:t>. DNA to be transferred is packaged into the liposome </a:t>
            </a:r>
            <a:r>
              <a:rPr lang="en-US" sz="2000" i="1" dirty="0"/>
              <a:t>in vitro </a:t>
            </a:r>
            <a:r>
              <a:rPr lang="en-US" sz="2000" dirty="0"/>
              <a:t>and transferred to to the targeted tissue. The lipid coating helps the DNA to survives </a:t>
            </a:r>
            <a:r>
              <a:rPr lang="en-US" sz="2000" i="1" dirty="0"/>
              <a:t>in vivo </a:t>
            </a:r>
            <a:r>
              <a:rPr lang="en-US" sz="2000" dirty="0"/>
              <a:t>and enters into the cell by endocytosis. </a:t>
            </a:r>
          </a:p>
        </p:txBody>
      </p:sp>
    </p:spTree>
    <p:extLst>
      <p:ext uri="{BB962C8B-B14F-4D97-AF65-F5344CB8AC3E}">
        <p14:creationId xmlns:p14="http://schemas.microsoft.com/office/powerpoint/2010/main" val="25753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105BFE3-4BE5-EF47-A587-4A9093D62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768" y="257175"/>
            <a:ext cx="10050463" cy="39576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CBF7236-E3E8-AC48-9513-7ADE66D73BBB}"/>
              </a:ext>
            </a:extLst>
          </p:cNvPr>
          <p:cNvSpPr/>
          <p:nvPr/>
        </p:nvSpPr>
        <p:spPr>
          <a:xfrm>
            <a:off x="1604961" y="4833462"/>
            <a:ext cx="8982075" cy="923330"/>
          </a:xfrm>
          <a:prstGeom prst="rect">
            <a:avLst/>
          </a:prstGeom>
        </p:spPr>
        <p:txBody>
          <a:bodyPr wrap="square">
            <a:spAutoFit/>
          </a:bodyPr>
          <a:lstStyle/>
          <a:p>
            <a:pPr algn="just"/>
            <a:r>
              <a:rPr lang="en-US" dirty="0">
                <a:solidFill>
                  <a:srgbClr val="323232"/>
                </a:solidFill>
                <a:latin typeface="NexusSerif"/>
              </a:rPr>
              <a:t>Liposome-mediated transfection and endocytosis. A. Cationic lipids can form micelles that fuse with DNA molecules to form liposomes. B. These liposomes can be internalized by endocytosis, after which the DNA can be released into the cytosol or degraded in lysosomes.</a:t>
            </a:r>
            <a:endParaRPr lang="en-SA" dirty="0"/>
          </a:p>
        </p:txBody>
      </p:sp>
    </p:spTree>
    <p:extLst>
      <p:ext uri="{BB962C8B-B14F-4D97-AF65-F5344CB8AC3E}">
        <p14:creationId xmlns:p14="http://schemas.microsoft.com/office/powerpoint/2010/main" val="93858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1379-D94B-634C-B145-58D32645E5E8}"/>
              </a:ext>
            </a:extLst>
          </p:cNvPr>
          <p:cNvSpPr>
            <a:spLocks noGrp="1"/>
          </p:cNvSpPr>
          <p:nvPr>
            <p:ph type="title"/>
          </p:nvPr>
        </p:nvSpPr>
        <p:spPr/>
        <p:txBody>
          <a:bodyPr/>
          <a:lstStyle/>
          <a:p>
            <a:r>
              <a:rPr lang="en-US" b="1" dirty="0"/>
              <a:t>Advantages of Gene Therapy </a:t>
            </a:r>
            <a:br>
              <a:rPr lang="en-US" dirty="0"/>
            </a:br>
            <a:endParaRPr lang="en-SA" dirty="0"/>
          </a:p>
        </p:txBody>
      </p:sp>
      <p:sp>
        <p:nvSpPr>
          <p:cNvPr id="3" name="Content Placeholder 2">
            <a:extLst>
              <a:ext uri="{FF2B5EF4-FFF2-40B4-BE49-F238E27FC236}">
                <a16:creationId xmlns:a16="http://schemas.microsoft.com/office/drawing/2014/main" id="{50626FA3-B92E-9B48-852D-4EDA20EAC798}"/>
              </a:ext>
            </a:extLst>
          </p:cNvPr>
          <p:cNvSpPr>
            <a:spLocks noGrp="1"/>
          </p:cNvSpPr>
          <p:nvPr>
            <p:ph idx="1"/>
          </p:nvPr>
        </p:nvSpPr>
        <p:spPr>
          <a:xfrm>
            <a:off x="838200" y="1825625"/>
            <a:ext cx="8334375" cy="4351338"/>
          </a:xfrm>
        </p:spPr>
        <p:txBody>
          <a:bodyPr>
            <a:normAutofit/>
          </a:bodyPr>
          <a:lstStyle/>
          <a:p>
            <a:pPr algn="just"/>
            <a:r>
              <a:rPr lang="en-US" sz="2000" dirty="0"/>
              <a:t>Gene therapy can cure genetic diseases by addition of gene or by removal of gene or by replacing a mutated gene with corrected gene. </a:t>
            </a:r>
          </a:p>
          <a:p>
            <a:pPr algn="just"/>
            <a:r>
              <a:rPr lang="en-US" sz="2000" dirty="0"/>
              <a:t>Gene therapy can be used for cancer treatment to kill the cancerous cells. </a:t>
            </a:r>
          </a:p>
          <a:p>
            <a:pPr algn="just"/>
            <a:r>
              <a:rPr lang="en-US" sz="2000" dirty="0"/>
              <a:t>Gene expression can be controlled. </a:t>
            </a:r>
          </a:p>
          <a:p>
            <a:pPr algn="just"/>
            <a:r>
              <a:rPr lang="en-US" sz="2000" dirty="0"/>
              <a:t>Therapeutic protein is continuously produced inside the body which also reduces the cost of treatment in long term. </a:t>
            </a:r>
          </a:p>
          <a:p>
            <a:pPr algn="just"/>
            <a:endParaRPr lang="en-SA" sz="2000" dirty="0"/>
          </a:p>
        </p:txBody>
      </p:sp>
    </p:spTree>
    <p:extLst>
      <p:ext uri="{BB962C8B-B14F-4D97-AF65-F5344CB8AC3E}">
        <p14:creationId xmlns:p14="http://schemas.microsoft.com/office/powerpoint/2010/main" val="48113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768080-58CF-9948-AB14-C4C56C47C80D}"/>
              </a:ext>
            </a:extLst>
          </p:cNvPr>
          <p:cNvSpPr/>
          <p:nvPr/>
        </p:nvSpPr>
        <p:spPr>
          <a:xfrm>
            <a:off x="1433512" y="2103388"/>
            <a:ext cx="6096000" cy="3170099"/>
          </a:xfrm>
          <a:prstGeom prst="rect">
            <a:avLst/>
          </a:prstGeom>
        </p:spPr>
        <p:txBody>
          <a:bodyPr>
            <a:spAutoFit/>
          </a:bodyPr>
          <a:lstStyle/>
          <a:p>
            <a:pPr marL="342900" indent="-342900" algn="just">
              <a:buFont typeface="Arial" panose="020B0604020202020204" pitchFamily="34" charset="0"/>
              <a:buChar char="•"/>
            </a:pPr>
            <a:r>
              <a:rPr lang="en-US" sz="2000" dirty="0"/>
              <a:t>Stimulation of immune response: The gene injected by a virus may cause immune responses due to the presence of the virus inside the body</a:t>
            </a:r>
            <a:r>
              <a:rPr lang="ar-SA" sz="2000"/>
              <a:t>.</a:t>
            </a:r>
          </a:p>
          <a:p>
            <a:pPr algn="just"/>
            <a:endParaRPr lang="ar-SA" sz="2000" dirty="0"/>
          </a:p>
          <a:p>
            <a:pPr marL="342900" indent="-342900" algn="just">
              <a:buFont typeface="Arial" panose="020B0604020202020204" pitchFamily="34" charset="0"/>
              <a:buChar char="•"/>
            </a:pPr>
            <a:r>
              <a:rPr lang="en-US" sz="2000" dirty="0"/>
              <a:t>Generation of genetic disorders due to the presence of multigene: The genetic material transferred may not necessarily enter the target cell; even if it does, it may not be placed at an appropriate place in the genome .</a:t>
            </a:r>
          </a:p>
          <a:p>
            <a:pPr algn="just"/>
            <a:endParaRPr lang="en-US" sz="2000" dirty="0"/>
          </a:p>
        </p:txBody>
      </p:sp>
      <p:sp>
        <p:nvSpPr>
          <p:cNvPr id="5" name="Rectangle 4">
            <a:extLst>
              <a:ext uri="{FF2B5EF4-FFF2-40B4-BE49-F238E27FC236}">
                <a16:creationId xmlns:a16="http://schemas.microsoft.com/office/drawing/2014/main" id="{84C716BE-21AC-9644-84E4-2A55DC31071F}"/>
              </a:ext>
            </a:extLst>
          </p:cNvPr>
          <p:cNvSpPr/>
          <p:nvPr/>
        </p:nvSpPr>
        <p:spPr>
          <a:xfrm>
            <a:off x="1662113" y="734110"/>
            <a:ext cx="8153400" cy="1446550"/>
          </a:xfrm>
          <a:prstGeom prst="rect">
            <a:avLst/>
          </a:prstGeom>
        </p:spPr>
        <p:txBody>
          <a:bodyPr wrap="square">
            <a:spAutoFit/>
          </a:bodyPr>
          <a:lstStyle/>
          <a:p>
            <a:r>
              <a:rPr lang="en-US" sz="4400" b="1" dirty="0"/>
              <a:t>Disadvantages of Gene Therapy </a:t>
            </a:r>
            <a:br>
              <a:rPr lang="en-US" sz="4400" dirty="0"/>
            </a:br>
            <a:endParaRPr lang="en-SA" sz="4400" dirty="0"/>
          </a:p>
        </p:txBody>
      </p:sp>
    </p:spTree>
    <p:extLst>
      <p:ext uri="{BB962C8B-B14F-4D97-AF65-F5344CB8AC3E}">
        <p14:creationId xmlns:p14="http://schemas.microsoft.com/office/powerpoint/2010/main" val="244567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DFEDD-486A-4E46-8730-78E4B09A5CEA}"/>
              </a:ext>
            </a:extLst>
          </p:cNvPr>
          <p:cNvSpPr/>
          <p:nvPr/>
        </p:nvSpPr>
        <p:spPr>
          <a:xfrm>
            <a:off x="2019301" y="1920864"/>
            <a:ext cx="6096000" cy="3754874"/>
          </a:xfrm>
          <a:prstGeom prst="rect">
            <a:avLst/>
          </a:prstGeom>
        </p:spPr>
        <p:txBody>
          <a:bodyPr>
            <a:spAutoFit/>
          </a:bodyPr>
          <a:lstStyle/>
          <a:p>
            <a:pPr algn="just"/>
            <a:r>
              <a:rPr lang="en-US" sz="2000" dirty="0">
                <a:latin typeface="+mj-lt"/>
              </a:rPr>
              <a:t>Gene therapy is a novel treatment method which employs genes or short oligonucleotide sequences as therapeutic molecules, instead of conventional drug compounds. This technique is widely used to treat those </a:t>
            </a:r>
            <a:r>
              <a:rPr lang="en-US" sz="2000" dirty="0">
                <a:solidFill>
                  <a:srgbClr val="FF0000"/>
                </a:solidFill>
                <a:latin typeface="+mj-lt"/>
              </a:rPr>
              <a:t>defective genes which contribute to disease development</a:t>
            </a:r>
            <a:r>
              <a:rPr lang="en-US" sz="2000" dirty="0">
                <a:latin typeface="+mj-lt"/>
              </a:rPr>
              <a:t>. </a:t>
            </a:r>
          </a:p>
          <a:p>
            <a:pPr algn="just"/>
            <a:endParaRPr lang="en-US" sz="2000" dirty="0">
              <a:latin typeface="+mj-lt"/>
            </a:endParaRPr>
          </a:p>
          <a:p>
            <a:pPr algn="just"/>
            <a:r>
              <a:rPr lang="en-US" sz="2000" dirty="0">
                <a:latin typeface="+mj-lt"/>
              </a:rPr>
              <a:t>Gene therapy </a:t>
            </a:r>
            <a:r>
              <a:rPr lang="en-US" sz="2000" dirty="0">
                <a:solidFill>
                  <a:srgbClr val="FF0000"/>
                </a:solidFill>
                <a:latin typeface="+mj-lt"/>
              </a:rPr>
              <a:t>involves the introduction of one or more foreign genes into an organism to treat hereditary or acquired genetic defects.</a:t>
            </a:r>
            <a:r>
              <a:rPr lang="en-US" sz="2000" dirty="0">
                <a:latin typeface="+mj-lt"/>
              </a:rPr>
              <a:t> In gene therapy, DNA encoding a therapeutic protein is </a:t>
            </a:r>
            <a:r>
              <a:rPr lang="en-US" sz="2000" dirty="0">
                <a:solidFill>
                  <a:srgbClr val="FF0000"/>
                </a:solidFill>
                <a:latin typeface="+mj-lt"/>
              </a:rPr>
              <a:t>packaged within a "vector", which transports the DNA inside cells within the body</a:t>
            </a:r>
            <a:r>
              <a:rPr lang="en-US" sz="2000" dirty="0">
                <a:latin typeface="+mj-lt"/>
              </a:rPr>
              <a:t>. </a:t>
            </a:r>
          </a:p>
          <a:p>
            <a:endParaRPr lang="en-US" dirty="0"/>
          </a:p>
        </p:txBody>
      </p:sp>
      <p:sp>
        <p:nvSpPr>
          <p:cNvPr id="2" name="Rectangle 1">
            <a:extLst>
              <a:ext uri="{FF2B5EF4-FFF2-40B4-BE49-F238E27FC236}">
                <a16:creationId xmlns:a16="http://schemas.microsoft.com/office/drawing/2014/main" id="{E0E74EB8-D6AC-3844-AACD-5725A12E1735}"/>
              </a:ext>
            </a:extLst>
          </p:cNvPr>
          <p:cNvSpPr/>
          <p:nvPr/>
        </p:nvSpPr>
        <p:spPr>
          <a:xfrm>
            <a:off x="3604612" y="525037"/>
            <a:ext cx="2491388" cy="584775"/>
          </a:xfrm>
          <a:prstGeom prst="rect">
            <a:avLst/>
          </a:prstGeom>
        </p:spPr>
        <p:txBody>
          <a:bodyPr wrap="none">
            <a:spAutoFit/>
          </a:bodyPr>
          <a:lstStyle/>
          <a:p>
            <a:pPr algn="r" rtl="1"/>
            <a:r>
              <a:rPr lang="en-SA" sz="3200" b="1" dirty="0"/>
              <a:t>Gene therapy</a:t>
            </a:r>
          </a:p>
        </p:txBody>
      </p:sp>
    </p:spTree>
    <p:extLst>
      <p:ext uri="{BB962C8B-B14F-4D97-AF65-F5344CB8AC3E}">
        <p14:creationId xmlns:p14="http://schemas.microsoft.com/office/powerpoint/2010/main" val="1451035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D41EC-DA7A-AB41-B2C5-EF11CDCA0C54}"/>
              </a:ext>
            </a:extLst>
          </p:cNvPr>
          <p:cNvSpPr/>
          <p:nvPr/>
        </p:nvSpPr>
        <p:spPr>
          <a:xfrm>
            <a:off x="2419350" y="205472"/>
            <a:ext cx="7810500" cy="769441"/>
          </a:xfrm>
          <a:prstGeom prst="rect">
            <a:avLst/>
          </a:prstGeom>
        </p:spPr>
        <p:txBody>
          <a:bodyPr wrap="square">
            <a:spAutoFit/>
          </a:bodyPr>
          <a:lstStyle/>
          <a:p>
            <a:r>
              <a:rPr lang="en-US" sz="4400" b="1" dirty="0"/>
              <a:t>Applications of gene therapy</a:t>
            </a:r>
            <a:endParaRPr lang="en-SA" sz="4400" dirty="0"/>
          </a:p>
        </p:txBody>
      </p:sp>
      <p:sp>
        <p:nvSpPr>
          <p:cNvPr id="6" name="Rectangle 5">
            <a:extLst>
              <a:ext uri="{FF2B5EF4-FFF2-40B4-BE49-F238E27FC236}">
                <a16:creationId xmlns:a16="http://schemas.microsoft.com/office/drawing/2014/main" id="{7290517D-686B-E141-9BD7-186E9468CC4F}"/>
              </a:ext>
            </a:extLst>
          </p:cNvPr>
          <p:cNvSpPr/>
          <p:nvPr/>
        </p:nvSpPr>
        <p:spPr>
          <a:xfrm>
            <a:off x="2826787" y="2015609"/>
            <a:ext cx="6469592" cy="1169551"/>
          </a:xfrm>
          <a:prstGeom prst="rect">
            <a:avLst/>
          </a:prstGeom>
        </p:spPr>
        <p:txBody>
          <a:bodyPr wrap="none">
            <a:spAutoFit/>
          </a:bodyPr>
          <a:lstStyle/>
          <a:p>
            <a:r>
              <a:rPr lang="en-US" sz="2000" dirty="0"/>
              <a:t>Parkinson’s disease, </a:t>
            </a:r>
            <a:r>
              <a:rPr lang="en-US" sz="2000" dirty="0" err="1"/>
              <a:t>Alzeheimer’s</a:t>
            </a:r>
            <a:r>
              <a:rPr lang="en-US" sz="2000" dirty="0"/>
              <a:t> disease and Cystic fibrosis.</a:t>
            </a:r>
          </a:p>
          <a:p>
            <a:endParaRPr lang="en-US" dirty="0">
              <a:latin typeface="MinionPro"/>
            </a:endParaRPr>
          </a:p>
          <a:p>
            <a:pPr algn="ctr"/>
            <a:r>
              <a:rPr lang="en-US" sz="3200" b="1" dirty="0"/>
              <a:t>Presentation</a:t>
            </a:r>
          </a:p>
        </p:txBody>
      </p:sp>
    </p:spTree>
    <p:extLst>
      <p:ext uri="{BB962C8B-B14F-4D97-AF65-F5344CB8AC3E}">
        <p14:creationId xmlns:p14="http://schemas.microsoft.com/office/powerpoint/2010/main" val="152387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27568B-627E-B548-9C45-7C5EED2E86F1}"/>
              </a:ext>
            </a:extLst>
          </p:cNvPr>
          <p:cNvSpPr txBox="1"/>
          <p:nvPr/>
        </p:nvSpPr>
        <p:spPr>
          <a:xfrm>
            <a:off x="3671887" y="654844"/>
            <a:ext cx="3931269" cy="584775"/>
          </a:xfrm>
          <a:prstGeom prst="rect">
            <a:avLst/>
          </a:prstGeom>
          <a:noFill/>
        </p:spPr>
        <p:txBody>
          <a:bodyPr wrap="none" rtlCol="0">
            <a:spAutoFit/>
          </a:bodyPr>
          <a:lstStyle/>
          <a:p>
            <a:r>
              <a:rPr lang="en-SA" sz="3200" b="1" dirty="0"/>
              <a:t>Types of gene therapy</a:t>
            </a:r>
          </a:p>
        </p:txBody>
      </p:sp>
      <p:sp>
        <p:nvSpPr>
          <p:cNvPr id="6" name="Rectangle 5">
            <a:extLst>
              <a:ext uri="{FF2B5EF4-FFF2-40B4-BE49-F238E27FC236}">
                <a16:creationId xmlns:a16="http://schemas.microsoft.com/office/drawing/2014/main" id="{4DD3637F-2FFF-0640-8E97-7816ED19460A}"/>
              </a:ext>
            </a:extLst>
          </p:cNvPr>
          <p:cNvSpPr/>
          <p:nvPr/>
        </p:nvSpPr>
        <p:spPr>
          <a:xfrm>
            <a:off x="947737" y="1962835"/>
            <a:ext cx="6481763" cy="2554545"/>
          </a:xfrm>
          <a:prstGeom prst="rect">
            <a:avLst/>
          </a:prstGeom>
        </p:spPr>
        <p:txBody>
          <a:bodyPr wrap="square">
            <a:spAutoFit/>
          </a:bodyPr>
          <a:lstStyle/>
          <a:p>
            <a:pPr algn="just"/>
            <a:r>
              <a:rPr lang="en-US" sz="2400" b="1" dirty="0">
                <a:latin typeface="+mj-lt"/>
              </a:rPr>
              <a:t>1- Somatic gene therapy:</a:t>
            </a:r>
          </a:p>
          <a:p>
            <a:pPr algn="just"/>
            <a:endParaRPr lang="en-US" sz="2000" dirty="0">
              <a:latin typeface="+mj-lt"/>
            </a:endParaRPr>
          </a:p>
          <a:p>
            <a:pPr algn="just"/>
            <a:r>
              <a:rPr lang="en-US" sz="2000" dirty="0">
                <a:latin typeface="+mj-lt"/>
              </a:rPr>
              <a:t>In somatic gene therapy, the somatic cells of a patient are targeted for foreign gene transfer. </a:t>
            </a:r>
            <a:r>
              <a:rPr lang="en-US" sz="2000" dirty="0">
                <a:solidFill>
                  <a:srgbClr val="FF0000"/>
                </a:solidFill>
                <a:latin typeface="+mj-lt"/>
              </a:rPr>
              <a:t>In this case the effects caused by the foreign gene is restricted to the individual patient only, and not inherited by the patient's offspring or later generations.</a:t>
            </a:r>
          </a:p>
          <a:p>
            <a:pPr algn="just"/>
            <a:endParaRPr lang="en-US" sz="2000" dirty="0">
              <a:latin typeface="+mj-lt"/>
            </a:endParaRPr>
          </a:p>
        </p:txBody>
      </p:sp>
      <p:sp>
        <p:nvSpPr>
          <p:cNvPr id="7" name="Rectangle 6">
            <a:extLst>
              <a:ext uri="{FF2B5EF4-FFF2-40B4-BE49-F238E27FC236}">
                <a16:creationId xmlns:a16="http://schemas.microsoft.com/office/drawing/2014/main" id="{B64C0A39-8C79-0740-A99D-BBE16247BFBF}"/>
              </a:ext>
            </a:extLst>
          </p:cNvPr>
          <p:cNvSpPr/>
          <p:nvPr/>
        </p:nvSpPr>
        <p:spPr>
          <a:xfrm>
            <a:off x="947737" y="4510385"/>
            <a:ext cx="6096000" cy="1631216"/>
          </a:xfrm>
          <a:prstGeom prst="rect">
            <a:avLst/>
          </a:prstGeom>
        </p:spPr>
        <p:txBody>
          <a:bodyPr>
            <a:spAutoFit/>
          </a:bodyPr>
          <a:lstStyle/>
          <a:p>
            <a:pPr algn="just"/>
            <a:r>
              <a:rPr lang="en-US" sz="2400" b="1" dirty="0">
                <a:latin typeface="+mj-lt"/>
              </a:rPr>
              <a:t>2- Germ line gene therapy:</a:t>
            </a:r>
          </a:p>
          <a:p>
            <a:pPr algn="just"/>
            <a:endParaRPr lang="en-US" sz="2000" dirty="0">
              <a:latin typeface="+mj-lt"/>
            </a:endParaRPr>
          </a:p>
          <a:p>
            <a:pPr algn="just"/>
            <a:r>
              <a:rPr lang="en-US" sz="2000" dirty="0">
                <a:latin typeface="+mj-lt"/>
              </a:rPr>
              <a:t>The functional genes are </a:t>
            </a:r>
            <a:r>
              <a:rPr lang="en-US" sz="2000" dirty="0">
                <a:solidFill>
                  <a:srgbClr val="FF0000"/>
                </a:solidFill>
                <a:latin typeface="+mj-lt"/>
              </a:rPr>
              <a:t>inserted in the germ cells </a:t>
            </a:r>
            <a:r>
              <a:rPr lang="en-US" sz="2000" dirty="0">
                <a:latin typeface="+mj-lt"/>
              </a:rPr>
              <a:t>for example: sperm or eggs. Targeting of germ cells makes the therapy heritable.</a:t>
            </a:r>
          </a:p>
        </p:txBody>
      </p:sp>
    </p:spTree>
    <p:extLst>
      <p:ext uri="{BB962C8B-B14F-4D97-AF65-F5344CB8AC3E}">
        <p14:creationId xmlns:p14="http://schemas.microsoft.com/office/powerpoint/2010/main" val="328951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164451-BEC0-674C-B8CE-10618602B322}"/>
              </a:ext>
            </a:extLst>
          </p:cNvPr>
          <p:cNvSpPr txBox="1"/>
          <p:nvPr/>
        </p:nvSpPr>
        <p:spPr>
          <a:xfrm>
            <a:off x="4100513" y="714376"/>
            <a:ext cx="4238276" cy="584775"/>
          </a:xfrm>
          <a:prstGeom prst="rect">
            <a:avLst/>
          </a:prstGeom>
          <a:noFill/>
        </p:spPr>
        <p:txBody>
          <a:bodyPr wrap="none" rtlCol="0">
            <a:spAutoFit/>
          </a:bodyPr>
          <a:lstStyle/>
          <a:p>
            <a:r>
              <a:rPr lang="en-SA" sz="3200" b="1" dirty="0">
                <a:latin typeface="+mj-lt"/>
              </a:rPr>
              <a:t>Gene therapy approches</a:t>
            </a:r>
          </a:p>
        </p:txBody>
      </p:sp>
      <p:sp>
        <p:nvSpPr>
          <p:cNvPr id="5" name="Rectangle 4">
            <a:extLst>
              <a:ext uri="{FF2B5EF4-FFF2-40B4-BE49-F238E27FC236}">
                <a16:creationId xmlns:a16="http://schemas.microsoft.com/office/drawing/2014/main" id="{3F780546-3CE0-0C47-A582-3394C2311D1D}"/>
              </a:ext>
            </a:extLst>
          </p:cNvPr>
          <p:cNvSpPr/>
          <p:nvPr/>
        </p:nvSpPr>
        <p:spPr>
          <a:xfrm>
            <a:off x="2076449" y="2013347"/>
            <a:ext cx="8310563" cy="4524315"/>
          </a:xfrm>
          <a:prstGeom prst="rect">
            <a:avLst/>
          </a:prstGeom>
        </p:spPr>
        <p:txBody>
          <a:bodyPr wrap="square">
            <a:spAutoFit/>
          </a:bodyPr>
          <a:lstStyle/>
          <a:p>
            <a:r>
              <a:rPr lang="en-US" sz="2400" b="1" dirty="0">
                <a:effectLst/>
                <a:latin typeface="+mj-lt"/>
              </a:rPr>
              <a:t>1- Classical Gene Therapy:</a:t>
            </a:r>
          </a:p>
          <a:p>
            <a:br>
              <a:rPr lang="en-US" sz="2000" dirty="0">
                <a:effectLst/>
                <a:latin typeface="+mj-lt"/>
              </a:rPr>
            </a:br>
            <a:r>
              <a:rPr lang="en-US" sz="2000" dirty="0">
                <a:latin typeface="+mj-lt"/>
              </a:rPr>
              <a:t>It involves therapeutic gene delivery and their optimum expression once inside the target cell. The foreign genes carry out following functions. </a:t>
            </a:r>
          </a:p>
          <a:p>
            <a:pPr marL="285750" indent="-285750">
              <a:buFont typeface="Arial" panose="020B0604020202020204" pitchFamily="34" charset="0"/>
              <a:buChar char="•"/>
            </a:pPr>
            <a:r>
              <a:rPr lang="en-US" sz="2000" dirty="0">
                <a:latin typeface="+mj-lt"/>
              </a:rPr>
              <a:t>Produce a product (protein) that the patient lacks.</a:t>
            </a:r>
            <a:endParaRPr lang="en-US" sz="2000" dirty="0">
              <a:effectLst/>
              <a:latin typeface="+mj-lt"/>
            </a:endParaRPr>
          </a:p>
          <a:p>
            <a:pPr marL="285750" indent="-285750">
              <a:buFont typeface="Arial" panose="020B0604020202020204" pitchFamily="34" charset="0"/>
              <a:buChar char="•"/>
            </a:pPr>
            <a:r>
              <a:rPr lang="en-US" sz="2000" dirty="0">
                <a:latin typeface="+mj-lt"/>
              </a:rPr>
              <a:t>Produces toxin so that diseased cell is killed. </a:t>
            </a:r>
            <a:endParaRPr lang="en-US" sz="2000" dirty="0">
              <a:effectLst/>
              <a:latin typeface="+mj-lt"/>
            </a:endParaRPr>
          </a:p>
          <a:p>
            <a:pPr marL="285750" indent="-285750">
              <a:buFont typeface="Arial" panose="020B0604020202020204" pitchFamily="34" charset="0"/>
              <a:buChar char="•"/>
            </a:pPr>
            <a:r>
              <a:rPr lang="en-US" sz="2000" dirty="0">
                <a:latin typeface="+mj-lt"/>
              </a:rPr>
              <a:t>Activate cells of the immune system to help in killing of diseased cells. </a:t>
            </a:r>
          </a:p>
          <a:p>
            <a:endParaRPr lang="en-US" sz="2000" dirty="0">
              <a:effectLst/>
              <a:latin typeface="+mj-lt"/>
            </a:endParaRPr>
          </a:p>
          <a:p>
            <a:r>
              <a:rPr lang="en-US" sz="2400" b="1" dirty="0">
                <a:latin typeface="+mj-lt"/>
              </a:rPr>
              <a:t>2- non-Classical Gene Therapy</a:t>
            </a:r>
            <a:endParaRPr lang="en-US" sz="2400" b="1" dirty="0">
              <a:effectLst/>
              <a:latin typeface="+mj-lt"/>
            </a:endParaRPr>
          </a:p>
          <a:p>
            <a:endParaRPr lang="en-US" sz="2000" dirty="0">
              <a:latin typeface="+mj-lt"/>
            </a:endParaRPr>
          </a:p>
          <a:p>
            <a:r>
              <a:rPr lang="en-US" sz="2000" dirty="0">
                <a:latin typeface="+mj-lt"/>
              </a:rPr>
              <a:t>It involves the inhibition of expression of genes associated with the pathogenesis, or to correct a genetic defect and restore the normal gene expression. </a:t>
            </a:r>
            <a:endParaRPr lang="en-US" sz="2000" dirty="0">
              <a:effectLst/>
              <a:latin typeface="+mj-lt"/>
            </a:endParaRPr>
          </a:p>
          <a:p>
            <a:endParaRPr lang="en-US" sz="2000" dirty="0">
              <a:latin typeface="+mj-lt"/>
            </a:endParaRPr>
          </a:p>
        </p:txBody>
      </p:sp>
    </p:spTree>
    <p:extLst>
      <p:ext uri="{BB962C8B-B14F-4D97-AF65-F5344CB8AC3E}">
        <p14:creationId xmlns:p14="http://schemas.microsoft.com/office/powerpoint/2010/main" val="349002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55A15B-8A74-DF44-AE3D-C163C486B889}"/>
              </a:ext>
            </a:extLst>
          </p:cNvPr>
          <p:cNvSpPr txBox="1"/>
          <p:nvPr/>
        </p:nvSpPr>
        <p:spPr>
          <a:xfrm>
            <a:off x="4343400" y="700088"/>
            <a:ext cx="4408643" cy="584775"/>
          </a:xfrm>
          <a:prstGeom prst="rect">
            <a:avLst/>
          </a:prstGeom>
          <a:noFill/>
        </p:spPr>
        <p:txBody>
          <a:bodyPr wrap="none" rtlCol="0">
            <a:spAutoFit/>
          </a:bodyPr>
          <a:lstStyle/>
          <a:p>
            <a:r>
              <a:rPr lang="en-SA" sz="3200" b="1" dirty="0">
                <a:latin typeface="+mj-lt"/>
              </a:rPr>
              <a:t>Methods of gene therapy</a:t>
            </a:r>
          </a:p>
        </p:txBody>
      </p:sp>
      <p:sp>
        <p:nvSpPr>
          <p:cNvPr id="5" name="Rectangle 4">
            <a:extLst>
              <a:ext uri="{FF2B5EF4-FFF2-40B4-BE49-F238E27FC236}">
                <a16:creationId xmlns:a16="http://schemas.microsoft.com/office/drawing/2014/main" id="{C39FB58B-9836-8D43-9B97-8E3B8637F58F}"/>
              </a:ext>
            </a:extLst>
          </p:cNvPr>
          <p:cNvSpPr/>
          <p:nvPr/>
        </p:nvSpPr>
        <p:spPr>
          <a:xfrm>
            <a:off x="690563" y="2459504"/>
            <a:ext cx="8196262" cy="1938992"/>
          </a:xfrm>
          <a:prstGeom prst="rect">
            <a:avLst/>
          </a:prstGeom>
        </p:spPr>
        <p:txBody>
          <a:bodyPr wrap="square">
            <a:spAutoFit/>
          </a:bodyPr>
          <a:lstStyle/>
          <a:p>
            <a:r>
              <a:rPr lang="en-US" sz="2000" dirty="0">
                <a:latin typeface="+mj-lt"/>
              </a:rPr>
              <a:t>There are </a:t>
            </a:r>
            <a:r>
              <a:rPr lang="en-US" sz="2000" dirty="0">
                <a:solidFill>
                  <a:srgbClr val="FF0000"/>
                </a:solidFill>
                <a:latin typeface="+mj-lt"/>
              </a:rPr>
              <a:t>mainly two approaches </a:t>
            </a:r>
            <a:r>
              <a:rPr lang="en-US" sz="2000" dirty="0">
                <a:latin typeface="+mj-lt"/>
              </a:rPr>
              <a:t>for the transfer of genes in gene therapy: </a:t>
            </a:r>
          </a:p>
          <a:p>
            <a:endParaRPr lang="en-US" sz="2000" dirty="0">
              <a:effectLst/>
              <a:latin typeface="+mj-lt"/>
            </a:endParaRPr>
          </a:p>
          <a:p>
            <a:pPr marL="285750" indent="-285750">
              <a:buFont typeface="Arial" panose="020B0604020202020204" pitchFamily="34" charset="0"/>
              <a:buChar char="•"/>
            </a:pPr>
            <a:r>
              <a:rPr lang="en-US" sz="2000" dirty="0">
                <a:latin typeface="+mj-lt"/>
              </a:rPr>
              <a:t>Transfer of genes into patient cells outside the body (</a:t>
            </a:r>
            <a:r>
              <a:rPr lang="en-US" sz="2000" i="1" dirty="0">
                <a:latin typeface="+mj-lt"/>
              </a:rPr>
              <a:t>ex vivo gene therapy</a:t>
            </a:r>
            <a:r>
              <a:rPr lang="en-US" sz="2000" dirty="0">
                <a:latin typeface="+mj-lt"/>
              </a:rPr>
              <a:t>).</a:t>
            </a:r>
          </a:p>
          <a:p>
            <a:endParaRPr lang="en-US" sz="2000" dirty="0">
              <a:effectLst/>
              <a:latin typeface="+mj-lt"/>
            </a:endParaRPr>
          </a:p>
          <a:p>
            <a:pPr marL="285750" indent="-285750">
              <a:buFont typeface="Arial" panose="020B0604020202020204" pitchFamily="34" charset="0"/>
              <a:buChar char="•"/>
            </a:pPr>
            <a:r>
              <a:rPr lang="en-US" sz="2000" dirty="0">
                <a:latin typeface="+mj-lt"/>
              </a:rPr>
              <a:t>Transfer of genes directly to cells inside the body (</a:t>
            </a:r>
            <a:r>
              <a:rPr lang="en-US" sz="2000" i="1" dirty="0">
                <a:latin typeface="+mj-lt"/>
              </a:rPr>
              <a:t>in vivo</a:t>
            </a:r>
            <a:r>
              <a:rPr lang="en-US" sz="2000" dirty="0">
                <a:latin typeface="+mj-lt"/>
              </a:rPr>
              <a:t>). </a:t>
            </a:r>
            <a:endParaRPr lang="en-US" sz="2000" dirty="0">
              <a:effectLst/>
              <a:latin typeface="+mj-lt"/>
            </a:endParaRPr>
          </a:p>
          <a:p>
            <a:endParaRPr lang="en-US" sz="2000" dirty="0">
              <a:effectLst/>
              <a:latin typeface="+mj-lt"/>
            </a:endParaRPr>
          </a:p>
        </p:txBody>
      </p:sp>
    </p:spTree>
    <p:extLst>
      <p:ext uri="{BB962C8B-B14F-4D97-AF65-F5344CB8AC3E}">
        <p14:creationId xmlns:p14="http://schemas.microsoft.com/office/powerpoint/2010/main" val="415380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EC61DF-1761-054B-9D3F-F422B78841D8}"/>
              </a:ext>
            </a:extLst>
          </p:cNvPr>
          <p:cNvSpPr/>
          <p:nvPr/>
        </p:nvSpPr>
        <p:spPr>
          <a:xfrm>
            <a:off x="3048000" y="1443841"/>
            <a:ext cx="6096000" cy="4401205"/>
          </a:xfrm>
          <a:prstGeom prst="rect">
            <a:avLst/>
          </a:prstGeom>
        </p:spPr>
        <p:txBody>
          <a:bodyPr>
            <a:spAutoFit/>
          </a:bodyPr>
          <a:lstStyle/>
          <a:p>
            <a:pPr algn="just"/>
            <a:r>
              <a:rPr lang="en-US" sz="2000" dirty="0">
                <a:latin typeface="+mj-lt"/>
              </a:rPr>
              <a:t>Genes are transferred to the cells grown in culture, transformed cells are selected, multiplied and then introduced into the patient. </a:t>
            </a:r>
            <a:endParaRPr lang="en-US" sz="2000" dirty="0">
              <a:effectLst/>
              <a:latin typeface="+mj-lt"/>
            </a:endParaRPr>
          </a:p>
          <a:p>
            <a:pPr marL="285750" indent="-285750" algn="just">
              <a:buFont typeface="Arial" panose="020B0604020202020204" pitchFamily="34" charset="0"/>
              <a:buChar char="•"/>
            </a:pPr>
            <a:r>
              <a:rPr lang="en-US" sz="2000" dirty="0">
                <a:latin typeface="+mj-lt"/>
              </a:rPr>
              <a:t>The use of </a:t>
            </a:r>
            <a:r>
              <a:rPr lang="en-US" sz="2000" dirty="0">
                <a:solidFill>
                  <a:srgbClr val="FF0000"/>
                </a:solidFill>
                <a:latin typeface="+mj-lt"/>
              </a:rPr>
              <a:t>autologous cells </a:t>
            </a:r>
            <a:r>
              <a:rPr lang="en-US" sz="2000" dirty="0">
                <a:latin typeface="+mj-lt"/>
              </a:rPr>
              <a:t>avoids immune system rejection of the introduced cells. </a:t>
            </a:r>
            <a:endParaRPr lang="en-US" sz="2000" dirty="0">
              <a:effectLst/>
              <a:latin typeface="+mj-lt"/>
            </a:endParaRPr>
          </a:p>
          <a:p>
            <a:pPr marL="285750" indent="-285750" algn="just">
              <a:buFont typeface="Arial" panose="020B0604020202020204" pitchFamily="34" charset="0"/>
              <a:buChar char="•"/>
            </a:pPr>
            <a:r>
              <a:rPr lang="en-US" sz="2000" dirty="0">
                <a:latin typeface="+mj-lt"/>
              </a:rPr>
              <a:t>The cells are sourced initially from the patient to be treated and grown in culture before being reintroduced into the same individual.</a:t>
            </a:r>
          </a:p>
          <a:p>
            <a:pPr marL="285750" indent="-285750" algn="just">
              <a:buFont typeface="Arial" panose="020B0604020202020204" pitchFamily="34" charset="0"/>
              <a:buChar char="•"/>
            </a:pPr>
            <a:r>
              <a:rPr lang="en-US" sz="2000" dirty="0">
                <a:latin typeface="+mj-lt"/>
              </a:rPr>
              <a:t>This approach can be applied to the tissues like hematopoietic cells and skin cells which can be removed from the body, genetically corrected outside the body and reintroduced into the patient body where they become engrafted and survive for a long period of time </a:t>
            </a:r>
            <a:endParaRPr lang="en-US" sz="2000" dirty="0">
              <a:effectLst/>
              <a:latin typeface="+mj-lt"/>
            </a:endParaRPr>
          </a:p>
        </p:txBody>
      </p:sp>
      <p:sp>
        <p:nvSpPr>
          <p:cNvPr id="5" name="Rectangle 4">
            <a:extLst>
              <a:ext uri="{FF2B5EF4-FFF2-40B4-BE49-F238E27FC236}">
                <a16:creationId xmlns:a16="http://schemas.microsoft.com/office/drawing/2014/main" id="{6F94E140-5F7D-1C4E-831D-AEAF2F3EC905}"/>
              </a:ext>
            </a:extLst>
          </p:cNvPr>
          <p:cNvSpPr/>
          <p:nvPr/>
        </p:nvSpPr>
        <p:spPr>
          <a:xfrm>
            <a:off x="4609755" y="601146"/>
            <a:ext cx="3662606" cy="584775"/>
          </a:xfrm>
          <a:prstGeom prst="rect">
            <a:avLst/>
          </a:prstGeom>
        </p:spPr>
        <p:txBody>
          <a:bodyPr wrap="none">
            <a:spAutoFit/>
          </a:bodyPr>
          <a:lstStyle/>
          <a:p>
            <a:r>
              <a:rPr lang="en-US" sz="3200" b="1" i="1" dirty="0">
                <a:latin typeface="+mj-lt"/>
              </a:rPr>
              <a:t>Ex vivo </a:t>
            </a:r>
            <a:r>
              <a:rPr lang="en-US" sz="3200" b="1" dirty="0">
                <a:latin typeface="+mj-lt"/>
              </a:rPr>
              <a:t>gene therapy </a:t>
            </a:r>
          </a:p>
        </p:txBody>
      </p:sp>
    </p:spTree>
    <p:extLst>
      <p:ext uri="{BB962C8B-B14F-4D97-AF65-F5344CB8AC3E}">
        <p14:creationId xmlns:p14="http://schemas.microsoft.com/office/powerpoint/2010/main" val="196222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16FAB4-FFDC-F342-8AEB-E8CDA8686D3F}"/>
              </a:ext>
            </a:extLst>
          </p:cNvPr>
          <p:cNvSpPr/>
          <p:nvPr/>
        </p:nvSpPr>
        <p:spPr>
          <a:xfrm>
            <a:off x="2071688" y="1053167"/>
            <a:ext cx="7100887" cy="5632311"/>
          </a:xfrm>
          <a:prstGeom prst="rect">
            <a:avLst/>
          </a:prstGeom>
        </p:spPr>
        <p:txBody>
          <a:bodyPr wrap="square">
            <a:spAutoFit/>
          </a:bodyPr>
          <a:lstStyle/>
          <a:p>
            <a:pPr algn="just">
              <a:buFont typeface="Arial" panose="020B0604020202020204" pitchFamily="34" charset="0"/>
              <a:buChar char="•"/>
            </a:pPr>
            <a:r>
              <a:rPr lang="en-US" sz="2000" i="1" dirty="0">
                <a:latin typeface="+mj-lt"/>
              </a:rPr>
              <a:t>In vivo </a:t>
            </a:r>
            <a:r>
              <a:rPr lang="en-US" sz="2000" dirty="0">
                <a:latin typeface="+mj-lt"/>
              </a:rPr>
              <a:t>method of gene transfer involves the transfer of cloned genes directly into the tissues of the patient. </a:t>
            </a:r>
            <a:endParaRPr lang="en-US" sz="2000" dirty="0">
              <a:effectLst/>
              <a:latin typeface="+mj-lt"/>
            </a:endParaRPr>
          </a:p>
          <a:p>
            <a:pPr marL="285750" indent="-285750" algn="just">
              <a:buFont typeface="Arial" panose="020B0604020202020204" pitchFamily="34" charset="0"/>
              <a:buChar char="•"/>
            </a:pPr>
            <a:r>
              <a:rPr lang="en-US" sz="2000" dirty="0">
                <a:latin typeface="+mj-lt"/>
              </a:rPr>
              <a:t>This is done in case of tissues whose individual cells cannot be cultured </a:t>
            </a:r>
            <a:r>
              <a:rPr lang="en-US" sz="2000" i="1" dirty="0">
                <a:latin typeface="+mj-lt"/>
              </a:rPr>
              <a:t>in vitro </a:t>
            </a:r>
            <a:r>
              <a:rPr lang="en-US" sz="2000" dirty="0">
                <a:latin typeface="+mj-lt"/>
              </a:rPr>
              <a:t>in sufficient numbers (like brain cells) and/or where re-implantation of the cultured cells in the patient is not efficient. </a:t>
            </a:r>
            <a:endParaRPr lang="en-US" sz="2000" dirty="0">
              <a:effectLst/>
              <a:latin typeface="+mj-lt"/>
            </a:endParaRPr>
          </a:p>
          <a:p>
            <a:pPr marL="285750" indent="-285750" algn="just">
              <a:buFont typeface="Arial" panose="020B0604020202020204" pitchFamily="34" charset="0"/>
              <a:buChar char="•"/>
            </a:pPr>
            <a:r>
              <a:rPr lang="en-US" sz="2000" dirty="0">
                <a:latin typeface="+mj-lt"/>
              </a:rPr>
              <a:t>Liposomes and certain viral vectors are employed for this purpose because of lack of any other mode of selection. </a:t>
            </a:r>
            <a:endParaRPr lang="en-US" sz="2000" dirty="0">
              <a:effectLst/>
              <a:latin typeface="+mj-lt"/>
            </a:endParaRPr>
          </a:p>
          <a:p>
            <a:pPr marL="285750" indent="-285750" algn="just">
              <a:buFont typeface="Arial" panose="020B0604020202020204" pitchFamily="34" charset="0"/>
              <a:buChar char="•"/>
            </a:pPr>
            <a:r>
              <a:rPr lang="en-US" sz="2000" dirty="0">
                <a:latin typeface="+mj-lt"/>
              </a:rPr>
              <a:t>In case of viral vectors such type of cultured cells were often used which have been infected with the recombinant retrovirus </a:t>
            </a:r>
            <a:r>
              <a:rPr lang="en-US" sz="2000" i="1" dirty="0">
                <a:latin typeface="+mj-lt"/>
              </a:rPr>
              <a:t>in vitro </a:t>
            </a:r>
            <a:r>
              <a:rPr lang="en-US" sz="2000" dirty="0">
                <a:latin typeface="+mj-lt"/>
              </a:rPr>
              <a:t>to produce modified viral vectors regularly</a:t>
            </a:r>
            <a:r>
              <a:rPr lang="en-US" sz="2000" i="1" dirty="0">
                <a:latin typeface="+mj-lt"/>
              </a:rPr>
              <a:t>. </a:t>
            </a:r>
            <a:r>
              <a:rPr lang="en-US" sz="2000" dirty="0">
                <a:latin typeface="+mj-lt"/>
              </a:rPr>
              <a:t>These cultured cells will be called as vector-producing cells (VPCs))</a:t>
            </a:r>
            <a:r>
              <a:rPr lang="en-US" sz="2000" i="1" dirty="0">
                <a:latin typeface="+mj-lt"/>
              </a:rPr>
              <a:t>. </a:t>
            </a:r>
            <a:r>
              <a:rPr lang="en-US" sz="2000" dirty="0">
                <a:latin typeface="+mj-lt"/>
              </a:rPr>
              <a:t>The VPCs transfer the gene to surrounding disease cells. </a:t>
            </a:r>
            <a:endParaRPr lang="en-US" sz="2000" dirty="0">
              <a:effectLst/>
              <a:latin typeface="+mj-lt"/>
            </a:endParaRPr>
          </a:p>
          <a:p>
            <a:pPr marL="285750" indent="-285750" algn="just">
              <a:buFont typeface="Arial" panose="020B0604020202020204" pitchFamily="34" charset="0"/>
              <a:buChar char="•"/>
            </a:pPr>
            <a:r>
              <a:rPr lang="en-US" sz="2000" dirty="0">
                <a:latin typeface="+mj-lt"/>
              </a:rPr>
              <a:t>The efficiency of gene transfer and expression determines the success of this approach, because of the lack of any way for selection and amplification of cells which take up and express the foreign gene. </a:t>
            </a:r>
            <a:endParaRPr lang="en-US" sz="2000" dirty="0">
              <a:effectLst/>
              <a:latin typeface="+mj-lt"/>
            </a:endParaRPr>
          </a:p>
        </p:txBody>
      </p:sp>
      <p:sp>
        <p:nvSpPr>
          <p:cNvPr id="5" name="Rectangle 4">
            <a:extLst>
              <a:ext uri="{FF2B5EF4-FFF2-40B4-BE49-F238E27FC236}">
                <a16:creationId xmlns:a16="http://schemas.microsoft.com/office/drawing/2014/main" id="{C31054AF-5517-4644-A816-0F6617A8CD3D}"/>
              </a:ext>
            </a:extLst>
          </p:cNvPr>
          <p:cNvSpPr/>
          <p:nvPr/>
        </p:nvSpPr>
        <p:spPr>
          <a:xfrm>
            <a:off x="4276941" y="172522"/>
            <a:ext cx="3782639" cy="584775"/>
          </a:xfrm>
          <a:prstGeom prst="rect">
            <a:avLst/>
          </a:prstGeom>
        </p:spPr>
        <p:txBody>
          <a:bodyPr wrap="none">
            <a:spAutoFit/>
          </a:bodyPr>
          <a:lstStyle/>
          <a:p>
            <a:r>
              <a:rPr lang="en-US" sz="3200" b="1" i="1" dirty="0">
                <a:latin typeface="+mj-lt"/>
              </a:rPr>
              <a:t>In Vivo </a:t>
            </a:r>
            <a:r>
              <a:rPr lang="en-US" sz="3200" b="1" dirty="0">
                <a:latin typeface="+mj-lt"/>
              </a:rPr>
              <a:t>Gene Therapy </a:t>
            </a:r>
          </a:p>
        </p:txBody>
      </p:sp>
    </p:spTree>
    <p:extLst>
      <p:ext uri="{BB962C8B-B14F-4D97-AF65-F5344CB8AC3E}">
        <p14:creationId xmlns:p14="http://schemas.microsoft.com/office/powerpoint/2010/main" val="337974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7B6B0D-54FC-504D-B33B-5072EED336F3}"/>
              </a:ext>
            </a:extLst>
          </p:cNvPr>
          <p:cNvSpPr/>
          <p:nvPr/>
        </p:nvSpPr>
        <p:spPr>
          <a:xfrm>
            <a:off x="619125" y="1432610"/>
            <a:ext cx="3810000" cy="3785652"/>
          </a:xfrm>
          <a:prstGeom prst="rect">
            <a:avLst/>
          </a:prstGeom>
        </p:spPr>
        <p:txBody>
          <a:bodyPr wrap="square">
            <a:spAutoFit/>
          </a:bodyPr>
          <a:lstStyle/>
          <a:p>
            <a:pPr algn="just"/>
            <a:r>
              <a:rPr lang="en-US" sz="2000" dirty="0">
                <a:latin typeface="+mj-lt"/>
              </a:rPr>
              <a:t>The transgene can also be transferred by viral or non-viral vectors. The recombinant viruses are designed to carry the transgene with tissue specific promoter. </a:t>
            </a:r>
          </a:p>
          <a:p>
            <a:pPr algn="just"/>
            <a:endParaRPr lang="en-US" sz="2000" dirty="0">
              <a:latin typeface="+mj-lt"/>
            </a:endParaRPr>
          </a:p>
          <a:p>
            <a:pPr algn="just"/>
            <a:r>
              <a:rPr lang="en-US" sz="2000" dirty="0">
                <a:latin typeface="+mj-lt"/>
              </a:rPr>
              <a:t>Alternatively, DNA containing the transgene may be injected along with liposome in the patients. </a:t>
            </a:r>
          </a:p>
          <a:p>
            <a:pPr algn="just"/>
            <a:endParaRPr lang="en-US" sz="2000" dirty="0">
              <a:latin typeface="+mj-lt"/>
            </a:endParaRPr>
          </a:p>
          <a:p>
            <a:pPr algn="just"/>
            <a:r>
              <a:rPr lang="en-US" sz="2000" dirty="0">
                <a:latin typeface="+mj-lt"/>
              </a:rPr>
              <a:t>The plasmid DNA is also targeted with the help of mechanical means such as gene gun </a:t>
            </a:r>
          </a:p>
        </p:txBody>
      </p:sp>
      <p:pic>
        <p:nvPicPr>
          <p:cNvPr id="2049" name="Picture 1" descr="page3image1437282448">
            <a:extLst>
              <a:ext uri="{FF2B5EF4-FFF2-40B4-BE49-F238E27FC236}">
                <a16:creationId xmlns:a16="http://schemas.microsoft.com/office/drawing/2014/main" id="{DE1094F5-0491-9843-B468-31264BC19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1337886"/>
            <a:ext cx="5943600"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6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B5AAF8EE-D3E8-D948-B5C5-8AEBBD5CA90E}"/>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SA" sz="1452" b="1" dirty="0">
                <a:latin typeface="Arial" panose="020B0604020202020204" pitchFamily="34" charset="0"/>
              </a:rPr>
              <a:t>Ex vivo and in vivo gene transfer strategies. </a:t>
            </a:r>
          </a:p>
        </p:txBody>
      </p:sp>
      <p:pic>
        <p:nvPicPr>
          <p:cNvPr id="3075" name="Picture 3">
            <a:extLst>
              <a:ext uri="{FF2B5EF4-FFF2-40B4-BE49-F238E27FC236}">
                <a16:creationId xmlns:a16="http://schemas.microsoft.com/office/drawing/2014/main" id="{95FD9475-A949-E442-93E3-78DF7D106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631" y="1755545"/>
            <a:ext cx="7805619" cy="33411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9FA79C17-0585-234E-84A9-8192BC24DA0C}"/>
              </a:ext>
            </a:extLst>
          </p:cNvPr>
          <p:cNvSpPr txBox="1">
            <a:spLocks noChangeArrowheads="1"/>
          </p:cNvSpPr>
          <p:nvPr/>
        </p:nvSpPr>
        <p:spPr bwMode="auto">
          <a:xfrm>
            <a:off x="2177348" y="5192758"/>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SA" sz="1089" b="1">
                <a:latin typeface="Arial" panose="020B0604020202020204" pitchFamily="34" charset="0"/>
              </a:rPr>
              <a:t>Catherine M. Hoff, and Ty R. Shockley JASN 2002;13:S117-S124</a:t>
            </a:r>
          </a:p>
        </p:txBody>
      </p:sp>
      <p:sp>
        <p:nvSpPr>
          <p:cNvPr id="3077" name="Text Box 5">
            <a:extLst>
              <a:ext uri="{FF2B5EF4-FFF2-40B4-BE49-F238E27FC236}">
                <a16:creationId xmlns:a16="http://schemas.microsoft.com/office/drawing/2014/main" id="{653484FF-6580-E74B-8AF3-4967BE4C1137}"/>
              </a:ext>
            </a:extLst>
          </p:cNvPr>
          <p:cNvSpPr txBox="1">
            <a:spLocks noChangeArrowheads="1"/>
          </p:cNvSpPr>
          <p:nvPr/>
        </p:nvSpPr>
        <p:spPr bwMode="auto">
          <a:xfrm>
            <a:off x="2194631" y="5598452"/>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SA" sz="907" dirty="0">
                <a:latin typeface="Arial" panose="020B0604020202020204" pitchFamily="34" charset="0"/>
              </a:rPr>
              <a:t>©2002 by American Society of Nephrology</a:t>
            </a:r>
          </a:p>
        </p:txBody>
      </p:sp>
    </p:spTree>
    <p:extLst>
      <p:ext uri="{BB962C8B-B14F-4D97-AF65-F5344CB8AC3E}">
        <p14:creationId xmlns:p14="http://schemas.microsoft.com/office/powerpoint/2010/main" val="41391026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1372</Words>
  <Application>Microsoft Macintosh PowerPoint</Application>
  <PresentationFormat>Widescreen</PresentationFormat>
  <Paragraphs>88</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MinionPro</vt:lpstr>
      <vt:lpstr>NexusSerif</vt:lpstr>
      <vt:lpstr>TimesNewRomanPSMT</vt:lpstr>
      <vt:lpstr>Wingdings</vt:lpstr>
      <vt:lpstr>Office Theme</vt:lpstr>
      <vt:lpstr>Gene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Viral vectors </vt:lpstr>
      <vt:lpstr>Adenoviral vectors </vt:lpstr>
      <vt:lpstr>Retroviral Vectors </vt:lpstr>
      <vt:lpstr>Non- viral vectors </vt:lpstr>
      <vt:lpstr>Direct injection/particle bombardment  </vt:lpstr>
      <vt:lpstr>Liposomes Mediated  </vt:lpstr>
      <vt:lpstr>PowerPoint Presentation</vt:lpstr>
      <vt:lpstr>Advantages of Gene Therapy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therapy</dc:title>
  <dc:creator>Bader O. Almotairi</dc:creator>
  <cp:lastModifiedBy>Bader O. Almotairi</cp:lastModifiedBy>
  <cp:revision>33</cp:revision>
  <dcterms:created xsi:type="dcterms:W3CDTF">2021-02-22T20:20:39Z</dcterms:created>
  <dcterms:modified xsi:type="dcterms:W3CDTF">2022-10-04T22:53:57Z</dcterms:modified>
</cp:coreProperties>
</file>