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9"/>
  </p:notesMasterIdLst>
  <p:sldIdLst>
    <p:sldId id="257" r:id="rId2"/>
    <p:sldId id="278" r:id="rId3"/>
    <p:sldId id="258" r:id="rId4"/>
    <p:sldId id="259" r:id="rId5"/>
    <p:sldId id="260" r:id="rId6"/>
    <p:sldId id="264" r:id="rId7"/>
    <p:sldId id="265" r:id="rId8"/>
    <p:sldId id="282" r:id="rId9"/>
    <p:sldId id="266" r:id="rId10"/>
    <p:sldId id="267" r:id="rId11"/>
    <p:sldId id="268" r:id="rId12"/>
    <p:sldId id="269" r:id="rId13"/>
    <p:sldId id="271" r:id="rId14"/>
    <p:sldId id="270" r:id="rId15"/>
    <p:sldId id="281" r:id="rId16"/>
    <p:sldId id="262" r:id="rId17"/>
    <p:sldId id="263" r:id="rId18"/>
    <p:sldId id="279" r:id="rId19"/>
    <p:sldId id="272" r:id="rId20"/>
    <p:sldId id="274" r:id="rId21"/>
    <p:sldId id="280" r:id="rId22"/>
    <p:sldId id="275" r:id="rId23"/>
    <p:sldId id="283" r:id="rId24"/>
    <p:sldId id="284" r:id="rId25"/>
    <p:sldId id="285" r:id="rId26"/>
    <p:sldId id="287" r:id="rId27"/>
    <p:sldId id="286" r:id="rId28"/>
  </p:sldIdLst>
  <p:sldSz cx="9144000" cy="6858000" type="screen4x3"/>
  <p:notesSz cx="6858000" cy="9144000"/>
  <p:photoAlbum layout="4pic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D31E01-F5D4-4B76-B8FD-624375735CA8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357AC32-DB96-4671-BDC0-7F134D340FF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7AC32-DB96-4671-BDC0-7F134D340FF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640A9-6758-434B-A47C-20B3DB5BF6C2}" type="datetimeFigureOut">
              <a:rPr lang="ar-SA" smtClean="0"/>
              <a:pPr/>
              <a:t>12/06/32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014B-974A-43A6-8D71-E0AEC3AA6C9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http://www.chemistry2011.org/images/logo.jp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3.xml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slide" Target="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International Year of Chemistry, 2011"/>
          <p:cNvPicPr>
            <a:picLocks noChangeAspect="1" noChangeArrowheads="1"/>
          </p:cNvPicPr>
          <p:nvPr/>
        </p:nvPicPr>
        <p:blipFill>
          <a:blip r:embed="rId3" r:link="rId4"/>
          <a:stretch>
            <a:fillRect/>
          </a:stretch>
        </p:blipFill>
        <p:spPr bwMode="auto">
          <a:xfrm>
            <a:off x="2643174" y="5643578"/>
            <a:ext cx="3643338" cy="12144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صورة 6" descr="ii_atom.gif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2357430"/>
            <a:ext cx="5534025" cy="2713037"/>
          </a:xfrm>
          <a:prstGeom prst="rect">
            <a:avLst/>
          </a:prstGeom>
          <a:noFill/>
        </p:spPr>
      </p:pic>
      <p:pic>
        <p:nvPicPr>
          <p:cNvPr id="1027" name="صورة 0" descr="AADB1A5CAK3RJDICAN17V6DCAR15BV7CAINEJXWCAOWUD3NCA3T121LCAIBBEXCCAO41IH2CABCMY4HCAZ05MI0CAQ5XX64CAXEOEA8CAB0JA7SCA0TKTZPCAGKP3Q0CA8TCBPVCA8L4SUECAH2FII5CAJ1XO2A.jp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0"/>
            <a:ext cx="1700212" cy="1897063"/>
          </a:xfrm>
          <a:prstGeom prst="rect">
            <a:avLst/>
          </a:prstGeom>
          <a:noFill/>
        </p:spPr>
      </p:pic>
      <p:pic>
        <p:nvPicPr>
          <p:cNvPr id="1028" name="صورة 1" descr="A1GZ88OCAF419JTCA9BJ69RCA6V975HCAX0DYYCCAKADZYJCACVJCK2CAXFXONCCAU19UWICA1UKTEMCATIUJ38CAL12841CA9LS5H8CA8GUD12CAOL8PZPCA1GJWOPCABNMDE9CACXE949CA8ENT9ZCA6Q7KZW.jp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0"/>
            <a:ext cx="1530350" cy="1866900"/>
          </a:xfrm>
          <a:prstGeom prst="rect">
            <a:avLst/>
          </a:prstGeom>
          <a:noFill/>
        </p:spPr>
      </p:pic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2000232" y="3357562"/>
            <a:ext cx="4972050" cy="142876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rtl="1"/>
            <a:r>
              <a:rPr lang="ar-SA" sz="3600" kern="10" spc="0" dirty="0" smtClean="0">
                <a:ln w="9525">
                  <a:solidFill>
                    <a:srgbClr val="365F9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الكيمياء حياتنا مستقبلنا</a:t>
            </a:r>
          </a:p>
          <a:p>
            <a:pPr algn="ctr" rtl="1"/>
            <a:r>
              <a:rPr lang="en-US" sz="3600" kern="10" spc="0" dirty="0" smtClean="0">
                <a:ln w="9525">
                  <a:solidFill>
                    <a:srgbClr val="365F9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Chemistry our life </a:t>
            </a:r>
            <a:r>
              <a:rPr lang="en-US" sz="3600" kern="10" spc="0" dirty="0" err="1" smtClean="0">
                <a:ln w="9525">
                  <a:solidFill>
                    <a:srgbClr val="365F9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uor</a:t>
            </a:r>
            <a:r>
              <a:rPr lang="en-US" sz="3600" kern="10" spc="0" dirty="0" smtClean="0">
                <a:ln w="9525">
                  <a:solidFill>
                    <a:srgbClr val="365F91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rPr>
              <a:t> future</a:t>
            </a:r>
            <a:endParaRPr lang="ar-SA" sz="3600" kern="10" spc="0" dirty="0">
              <a:ln w="9525">
                <a:solidFill>
                  <a:srgbClr val="365F91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latin typeface="Arial Black"/>
            </a:endParaRPr>
          </a:p>
        </p:txBody>
      </p:sp>
      <p:pic>
        <p:nvPicPr>
          <p:cNvPr id="7" name="صورة 6" descr="imagesCAEV8UTY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00892" y="214290"/>
            <a:ext cx="1524000" cy="1514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G:\999999999999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785926"/>
            <a:ext cx="5143536" cy="3571899"/>
          </a:xfrm>
          <a:prstGeom prst="rect">
            <a:avLst/>
          </a:prstGeom>
          <a:noFill/>
        </p:spPr>
      </p:pic>
      <p:sp>
        <p:nvSpPr>
          <p:cNvPr id="3" name="شكل بيضاوي 2">
            <a:hlinkClick r:id="rId4" action="ppaction://hlinksldjump"/>
          </p:cNvPr>
          <p:cNvSpPr/>
          <p:nvPr/>
        </p:nvSpPr>
        <p:spPr>
          <a:xfrm>
            <a:off x="714348" y="5072074"/>
            <a:ext cx="1143008" cy="1143008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G:\6666666666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214554"/>
            <a:ext cx="4214842" cy="1762125"/>
          </a:xfrm>
          <a:prstGeom prst="rect">
            <a:avLst/>
          </a:prstGeom>
          <a:noFill/>
        </p:spPr>
      </p:pic>
      <p:pic>
        <p:nvPicPr>
          <p:cNvPr id="3" name="Picture 4" descr="G:\1111111111111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071678"/>
            <a:ext cx="3071834" cy="2357454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5786446" y="4786322"/>
            <a:ext cx="23583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</a:t>
            </a:r>
            <a:r>
              <a:rPr lang="en-US" sz="5400" b="1" cap="none" spc="0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ar-S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85852" y="4857760"/>
            <a:ext cx="23583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</a:t>
            </a:r>
            <a:r>
              <a:rPr lang="en-US" sz="5400" b="1" cap="none" spc="0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sz="5400" b="1" baseline="-2500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ar-SA" sz="5400" b="1" cap="none" spc="0" baseline="-250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sp>
        <p:nvSpPr>
          <p:cNvPr id="6" name="شكل بيضاوي 5">
            <a:hlinkClick r:id="rId4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max\Pictures\gmz1wuid5ahgg6c5gu2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214422"/>
            <a:ext cx="5500726" cy="3714776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714612" y="5214950"/>
            <a:ext cx="4073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الكلمات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المتقاطعة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500166" y="1285860"/>
          <a:ext cx="6543424" cy="4272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3072"/>
                <a:gridCol w="3145538"/>
                <a:gridCol w="293481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رقم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عمودي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أفقي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1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غاز يخرجه الإنسان في عملية الزفير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عنصر</a:t>
                      </a:r>
                      <a:r>
                        <a:rPr lang="ar-SA" sz="2000" baseline="0" dirty="0" smtClean="0"/>
                        <a:t> يدخل في تركيب القلم الرصاص 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2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معدن يدخل في الصناعات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غاز يستنشقه الإنسان</a:t>
                      </a:r>
                    </a:p>
                    <a:p>
                      <a:pPr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3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-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معدن يستخدمه</a:t>
                      </a:r>
                      <a:r>
                        <a:rPr lang="ar-SA" sz="2000" baseline="0" dirty="0" smtClean="0"/>
                        <a:t> النساء للزينة </a:t>
                      </a:r>
                      <a:endParaRPr lang="ar-SA" sz="2000" dirty="0" smtClean="0"/>
                    </a:p>
                    <a:p>
                      <a:pPr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4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-عنصر</a:t>
                      </a:r>
                      <a:r>
                        <a:rPr lang="ar-SA" sz="2000" baseline="0" dirty="0" smtClean="0"/>
                        <a:t> ضروري للغدة الدرقية يوجد بكثرة في المأكولات البحرية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 smtClean="0"/>
                        <a:t>غاز </a:t>
                      </a:r>
                      <a:r>
                        <a:rPr lang="ar-SA" sz="2000" dirty="0" err="1" smtClean="0"/>
                        <a:t>يستخد</a:t>
                      </a:r>
                      <a:r>
                        <a:rPr lang="ar-SA" sz="2000" baseline="0" dirty="0" smtClean="0"/>
                        <a:t> م في تعقيم حمامات السباحة</a:t>
                      </a:r>
                      <a:endParaRPr lang="ar-SA" sz="2000" dirty="0" smtClean="0"/>
                    </a:p>
                    <a:p>
                      <a:pPr rtl="1"/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5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غاز</a:t>
                      </a:r>
                      <a:r>
                        <a:rPr lang="ar-SA" sz="2000" baseline="0" dirty="0" smtClean="0"/>
                        <a:t> يستخدم لإضاءة المصابيح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معدن يدخل في تركيب ملح الطعام</a:t>
                      </a:r>
                      <a:endParaRPr lang="ar-SA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6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-</a:t>
                      </a:r>
                      <a:endParaRPr lang="ar-S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2000" dirty="0" smtClean="0"/>
                        <a:t>معدن يصدأ من الرطوبة</a:t>
                      </a:r>
                      <a:endParaRPr lang="ar-S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شكل بيضاوي 2">
            <a:hlinkClick r:id="rId2" action="ppaction://hlinksldjump"/>
          </p:cNvPr>
          <p:cNvSpPr/>
          <p:nvPr/>
        </p:nvSpPr>
        <p:spPr>
          <a:xfrm>
            <a:off x="1428728" y="5857892"/>
            <a:ext cx="571504" cy="71438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534454" y="1428736"/>
          <a:ext cx="5262292" cy="396752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911440"/>
                <a:gridCol w="830274"/>
                <a:gridCol w="870857"/>
                <a:gridCol w="870857"/>
                <a:gridCol w="820702"/>
                <a:gridCol w="958162"/>
              </a:tblGrid>
              <a:tr h="64294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</a:tr>
              <a:tr h="62929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</a:tr>
              <a:tr h="68708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60199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904"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789006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1571604" y="785794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1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857224" y="1428736"/>
            <a:ext cx="49244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1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643174" y="714356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2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71538" y="2071678"/>
            <a:ext cx="32760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2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857224" y="2714620"/>
            <a:ext cx="6588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3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428992" y="714356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3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000100" y="3357562"/>
            <a:ext cx="46198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lgerian" pitchFamily="82" charset="0"/>
              </a:rPr>
              <a:t>4</a:t>
            </a:r>
            <a:endParaRPr lang="ar-SA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286248" y="714356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4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00100" y="4000504"/>
            <a:ext cx="43152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lgerian" pitchFamily="82" charset="0"/>
              </a:rPr>
              <a:t>5</a:t>
            </a:r>
            <a:endParaRPr lang="ar-SA" sz="32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939187" y="4572008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6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143504" y="785794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lgerian" pitchFamily="82" charset="0"/>
              </a:rPr>
              <a:t>5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143636" y="785794"/>
            <a:ext cx="49244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6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6" name="شكل بيضاوي 15">
            <a:hlinkClick r:id="rId3" action="ppaction://hlinksldjump"/>
          </p:cNvPr>
          <p:cNvSpPr/>
          <p:nvPr/>
        </p:nvSpPr>
        <p:spPr>
          <a:xfrm>
            <a:off x="571472" y="5715016"/>
            <a:ext cx="785818" cy="857256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شكل بيضاوي 16">
            <a:hlinkClick r:id="rId5" action="ppaction://hlinksldjump"/>
          </p:cNvPr>
          <p:cNvSpPr/>
          <p:nvPr/>
        </p:nvSpPr>
        <p:spPr>
          <a:xfrm>
            <a:off x="1643042" y="6072206"/>
            <a:ext cx="500066" cy="500066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9" dur="5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1534454" y="1428736"/>
          <a:ext cx="5262292" cy="386847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911440"/>
                <a:gridCol w="830274"/>
                <a:gridCol w="870857"/>
                <a:gridCol w="870857"/>
                <a:gridCol w="820702"/>
                <a:gridCol w="958162"/>
              </a:tblGrid>
              <a:tr h="64294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C</a:t>
                      </a:r>
                      <a:endParaRPr lang="ar-SA" sz="3200" dirty="0"/>
                    </a:p>
                  </a:txBody>
                  <a:tcPr/>
                </a:tc>
              </a:tr>
              <a:tr h="629292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O</a:t>
                      </a:r>
                      <a:r>
                        <a:rPr lang="en-US" sz="3200" baseline="-25000" dirty="0" smtClean="0"/>
                        <a:t>2</a:t>
                      </a:r>
                      <a:endParaRPr lang="ar-SA" sz="3200" dirty="0"/>
                    </a:p>
                  </a:txBody>
                  <a:tcPr/>
                </a:tc>
              </a:tr>
              <a:tr h="68708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g</a:t>
                      </a:r>
                      <a:endParaRPr lang="ar-SA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A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601992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I</a:t>
                      </a:r>
                      <a:r>
                        <a:rPr lang="en-US" sz="3200" baseline="-25000" dirty="0" smtClean="0"/>
                        <a:t>2</a:t>
                      </a:r>
                      <a:endParaRPr lang="ar-SA" sz="32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l</a:t>
                      </a:r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dirty="0" smtClean="0"/>
                        <a:t>C</a:t>
                      </a:r>
                      <a:endParaRPr lang="ar-SA" sz="32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16904"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a</a:t>
                      </a:r>
                      <a:endParaRPr lang="ar-SA" sz="28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N 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  <a:tr h="789006">
                <a:tc>
                  <a:txBody>
                    <a:bodyPr/>
                    <a:lstStyle/>
                    <a:p>
                      <a:pPr algn="ctr" rtl="1"/>
                      <a:endParaRPr lang="ar-SA" sz="2800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e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800" dirty="0" smtClean="0"/>
                        <a:t>F</a:t>
                      </a:r>
                      <a:endParaRPr lang="ar-S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1571604" y="785794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1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857224" y="1428736"/>
            <a:ext cx="49244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1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2643174" y="714356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2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071538" y="2071678"/>
            <a:ext cx="32760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2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857224" y="2714620"/>
            <a:ext cx="65887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3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428992" y="714356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3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000100" y="3357562"/>
            <a:ext cx="46198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lgerian" pitchFamily="82" charset="0"/>
              </a:rPr>
              <a:t>4</a:t>
            </a:r>
            <a:endParaRPr lang="ar-SA" sz="36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286248" y="714356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4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00100" y="4000504"/>
            <a:ext cx="431528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  <a:latin typeface="Algerian" pitchFamily="82" charset="0"/>
              </a:rPr>
              <a:t>5</a:t>
            </a:r>
            <a:endParaRPr lang="ar-SA" sz="32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939187" y="4572008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6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143504" y="785794"/>
            <a:ext cx="492443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  <a:latin typeface="Algerian" pitchFamily="82" charset="0"/>
              </a:rPr>
              <a:t>5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143636" y="785794"/>
            <a:ext cx="492444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Algerian" pitchFamily="82" charset="0"/>
              </a:rPr>
              <a:t>6</a:t>
            </a:r>
            <a:endParaRPr lang="ar-SA" sz="40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16" name="شكل بيضاوي 15">
            <a:hlinkClick r:id="rId3" action="ppaction://hlinksldjump"/>
          </p:cNvPr>
          <p:cNvSpPr/>
          <p:nvPr/>
        </p:nvSpPr>
        <p:spPr>
          <a:xfrm>
            <a:off x="1071538" y="5786454"/>
            <a:ext cx="785818" cy="857256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428728" y="2643182"/>
            <a:ext cx="2390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Mg+2Cl</a:t>
            </a:r>
            <a:endParaRPr lang="ar-S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000496" y="3214686"/>
            <a:ext cx="1571636" cy="158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مستطيل 5"/>
          <p:cNvSpPr/>
          <p:nvPr/>
        </p:nvSpPr>
        <p:spPr>
          <a:xfrm>
            <a:off x="5643570" y="2643182"/>
            <a:ext cx="19202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MgCl</a:t>
            </a:r>
            <a:r>
              <a:rPr lang="en-US" sz="5400" b="1" baseline="-250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ar-SA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شكل بيضاوي 6">
            <a:hlinkClick r:id="rId2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t2.gstatic.com/images?q=tbn:ANd9GcRehraXc7ed2s_SB0K16RP4i4w035Cxw2T0x9gXEjagRwb_ia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8501122" cy="1714512"/>
          </a:xfrm>
          <a:prstGeom prst="rect">
            <a:avLst/>
          </a:prstGeom>
          <a:noFill/>
        </p:spPr>
      </p:pic>
      <p:sp>
        <p:nvSpPr>
          <p:cNvPr id="3" name="شكل بيضاوي 2">
            <a:hlinkClick r:id="rId3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604903" y="428604"/>
            <a:ext cx="60516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400" dirty="0" smtClean="0"/>
              <a:t>عناصر المجموعة الأولى والثانية</a:t>
            </a:r>
            <a:endParaRPr lang="ar-SA" sz="4400" dirty="0"/>
          </a:p>
        </p:txBody>
      </p:sp>
      <p:graphicFrame>
        <p:nvGraphicFramePr>
          <p:cNvPr id="3" name="جدول 2"/>
          <p:cNvGraphicFramePr>
            <a:graphicFrameLocks noGrp="1"/>
          </p:cNvGraphicFramePr>
          <p:nvPr/>
        </p:nvGraphicFramePr>
        <p:xfrm>
          <a:off x="3786182" y="1285860"/>
          <a:ext cx="1785950" cy="531987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2975"/>
                <a:gridCol w="892975"/>
              </a:tblGrid>
              <a:tr h="734791">
                <a:tc>
                  <a:txBody>
                    <a:bodyPr/>
                    <a:lstStyle/>
                    <a:p>
                      <a:pPr algn="ctr" rtl="1"/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Li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/>
                        <a:t>Mg</a:t>
                      </a:r>
                      <a:endParaRPr lang="ar-SA" sz="3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Sr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Rb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Cs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134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شكل بيضاوي 3">
            <a:hlinkClick r:id="rId2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>
            <a:hlinkClick r:id="rId4" action="ppaction://hlinksldjump"/>
          </p:cNvPr>
          <p:cNvSpPr/>
          <p:nvPr/>
        </p:nvSpPr>
        <p:spPr>
          <a:xfrm>
            <a:off x="1928794" y="5429264"/>
            <a:ext cx="714380" cy="50006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9" dur="500" spd="-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786182" y="1285860"/>
          <a:ext cx="1785950" cy="498786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2975"/>
                <a:gridCol w="892975"/>
              </a:tblGrid>
              <a:tr h="734791">
                <a:tc>
                  <a:txBody>
                    <a:bodyPr/>
                    <a:lstStyle/>
                    <a:p>
                      <a:pPr algn="ctr" rtl="1"/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Be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Li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Ca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Sr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</a:rPr>
                        <a:t>Rb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4791">
                <a:tc>
                  <a:txBody>
                    <a:bodyPr/>
                    <a:lstStyle/>
                    <a:p>
                      <a:pPr algn="ctr" rtl="1"/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Cs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1134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Ra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Fr</a:t>
                      </a:r>
                      <a:endParaRPr lang="ar-SA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مربع نص 2"/>
          <p:cNvSpPr txBox="1"/>
          <p:nvPr/>
        </p:nvSpPr>
        <p:spPr>
          <a:xfrm>
            <a:off x="2287378" y="214290"/>
            <a:ext cx="657103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800" dirty="0" smtClean="0"/>
              <a:t>عناصر المجموعة الأولى والثانية</a:t>
            </a:r>
            <a:endParaRPr lang="ar-SA" sz="4800" dirty="0"/>
          </a:p>
        </p:txBody>
      </p:sp>
      <p:pic>
        <p:nvPicPr>
          <p:cNvPr id="4" name="صورة 3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1285860"/>
            <a:ext cx="928694" cy="714379"/>
          </a:xfrm>
          <a:prstGeom prst="rect">
            <a:avLst/>
          </a:prstGeom>
        </p:spPr>
      </p:pic>
      <p:pic>
        <p:nvPicPr>
          <p:cNvPr id="5" name="صورة 4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500438"/>
            <a:ext cx="857256" cy="714380"/>
          </a:xfrm>
          <a:prstGeom prst="rect">
            <a:avLst/>
          </a:prstGeom>
        </p:spPr>
      </p:pic>
      <p:pic>
        <p:nvPicPr>
          <p:cNvPr id="6" name="صورة 5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4929198"/>
            <a:ext cx="857256" cy="785818"/>
          </a:xfrm>
          <a:prstGeom prst="rect">
            <a:avLst/>
          </a:prstGeom>
        </p:spPr>
      </p:pic>
      <p:pic>
        <p:nvPicPr>
          <p:cNvPr id="7" name="صورة 6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786058"/>
            <a:ext cx="857256" cy="785817"/>
          </a:xfrm>
          <a:prstGeom prst="rect">
            <a:avLst/>
          </a:prstGeom>
        </p:spPr>
      </p:pic>
      <p:sp>
        <p:nvSpPr>
          <p:cNvPr id="8" name="شكل بيضاوي 7">
            <a:hlinkClick r:id="rId3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785786" y="4000504"/>
            <a:ext cx="1571636" cy="164307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142976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ar-SA" sz="7200" dirty="0" smtClean="0">
                <a:solidFill>
                  <a:srgbClr val="002060"/>
                </a:solidFill>
                <a:latin typeface="Bookshelf Symbol 7" pitchFamily="2" charset="2"/>
                <a:cs typeface="Bold Italic Art" pitchFamily="2" charset="-78"/>
              </a:rPr>
              <a:t>مسابقة</a:t>
            </a:r>
            <a:br>
              <a:rPr lang="ar-SA" sz="7200" dirty="0" smtClean="0">
                <a:solidFill>
                  <a:srgbClr val="002060"/>
                </a:solidFill>
                <a:latin typeface="Bookshelf Symbol 7" pitchFamily="2" charset="2"/>
                <a:cs typeface="Bold Italic Art" pitchFamily="2" charset="-78"/>
              </a:rPr>
            </a:br>
            <a:r>
              <a:rPr lang="ar-SA" sz="7200" dirty="0" smtClean="0">
                <a:solidFill>
                  <a:srgbClr val="002060"/>
                </a:solidFill>
                <a:latin typeface="Bookshelf Symbol 7" pitchFamily="2" charset="2"/>
                <a:cs typeface="Bold Italic Art" pitchFamily="2" charset="-78"/>
              </a:rPr>
              <a:t>من سيربح الجنية</a:t>
            </a:r>
            <a:endParaRPr lang="ar-SA" sz="7200" dirty="0">
              <a:solidFill>
                <a:srgbClr val="002060"/>
              </a:solidFill>
              <a:latin typeface="Bookshelf Symbol 7" pitchFamily="2" charset="2"/>
              <a:cs typeface="Bold Italic Art" pitchFamily="2" charset="-78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2571736" y="4572008"/>
            <a:ext cx="1357322" cy="142876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بيضاوي 6"/>
          <p:cNvSpPr/>
          <p:nvPr/>
        </p:nvSpPr>
        <p:spPr>
          <a:xfrm>
            <a:off x="1643042" y="4286256"/>
            <a:ext cx="1357322" cy="142876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3500430" y="4714884"/>
            <a:ext cx="1357322" cy="142876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4429124" y="4857760"/>
            <a:ext cx="1357322" cy="142876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5286380" y="5000636"/>
            <a:ext cx="1357322" cy="142876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>
            <a:off x="6000760" y="4929198"/>
            <a:ext cx="1357322" cy="142876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/>
          <p:cNvSpPr/>
          <p:nvPr/>
        </p:nvSpPr>
        <p:spPr>
          <a:xfrm>
            <a:off x="571472" y="3357562"/>
            <a:ext cx="1357322" cy="142876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sndAc>
      <p:stSnd loop="1"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68555" y="1142982"/>
          <a:ext cx="8406888" cy="46434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2371"/>
                <a:gridCol w="399820"/>
                <a:gridCol w="750431"/>
                <a:gridCol w="310466"/>
                <a:gridCol w="471258"/>
                <a:gridCol w="469907"/>
                <a:gridCol w="208280"/>
                <a:gridCol w="432597"/>
                <a:gridCol w="432597"/>
                <a:gridCol w="432597"/>
                <a:gridCol w="432597"/>
                <a:gridCol w="432597"/>
                <a:gridCol w="432597"/>
                <a:gridCol w="432597"/>
                <a:gridCol w="432597"/>
                <a:gridCol w="208280"/>
                <a:gridCol w="608897"/>
                <a:gridCol w="826402"/>
              </a:tblGrid>
              <a:tr h="663353"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He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10"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  <a:lnB w="38100" cmpd="sng">
                      <a:noFill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H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O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38100" cmpd="sng">
                      <a:noFill/>
                    </a:lnR>
                  </a:tcPr>
                </a:tc>
                <a:tc gridSpan="10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381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>
                    <a:lnL w="38100" cmpd="sng">
                      <a:noFill/>
                    </a:lnL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Al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38100" cmpd="sng">
                      <a:noFill/>
                    </a:lnR>
                  </a:tcPr>
                </a:tc>
                <a:tc gridSpan="10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381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Mg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8100" cmpd="sng">
                      <a:noFill/>
                    </a:lnL>
                    <a:lnT w="381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Na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38100" cmpd="sng">
                      <a:noFill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Fe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Ca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8100" cmpd="sng">
                      <a:noFill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K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شكل بيضاوي 2">
            <a:hlinkClick r:id="rId2" action="ppaction://hlinksldjump"/>
          </p:cNvPr>
          <p:cNvSpPr/>
          <p:nvPr/>
        </p:nvSpPr>
        <p:spPr>
          <a:xfrm>
            <a:off x="571472" y="5786454"/>
            <a:ext cx="1143008" cy="71438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" name="شكل بيضاوي 3">
            <a:hlinkClick r:id="rId4" action="ppaction://hlinksldjump"/>
          </p:cNvPr>
          <p:cNvSpPr/>
          <p:nvPr/>
        </p:nvSpPr>
        <p:spPr>
          <a:xfrm>
            <a:off x="1857356" y="6143644"/>
            <a:ext cx="642942" cy="500066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9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/>
        </p:nvGraphicFramePr>
        <p:xfrm>
          <a:off x="368555" y="1142982"/>
          <a:ext cx="8406888" cy="46434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92371"/>
                <a:gridCol w="399820"/>
                <a:gridCol w="750431"/>
                <a:gridCol w="310466"/>
                <a:gridCol w="471258"/>
                <a:gridCol w="469907"/>
                <a:gridCol w="208280"/>
                <a:gridCol w="432597"/>
                <a:gridCol w="432597"/>
                <a:gridCol w="432597"/>
                <a:gridCol w="432597"/>
                <a:gridCol w="432597"/>
                <a:gridCol w="432597"/>
                <a:gridCol w="432597"/>
                <a:gridCol w="432597"/>
                <a:gridCol w="208280"/>
                <a:gridCol w="608897"/>
                <a:gridCol w="826402"/>
              </a:tblGrid>
              <a:tr h="663353"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gridSpan="5"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12700" cmpd="sng">
                      <a:noFill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rowSpan="3" gridSpan="10"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38100" cmpd="sng">
                      <a:noFill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12700" cmpd="sng">
                      <a:noFill/>
                    </a:lnR>
                    <a:lnB w="38100" cmpd="sng">
                      <a:noFill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12700" cmpd="sng">
                      <a:noFill/>
                    </a:lnT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H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O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38100" cmpd="sng">
                      <a:noFill/>
                    </a:lnR>
                  </a:tcPr>
                </a:tc>
                <a:tc gridSpan="10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38100" cmpd="sng">
                      <a:noFill/>
                    </a:lnT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381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8100" cmpd="sng">
                      <a:noFill/>
                    </a:lnL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Al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38100" cmpd="sng">
                      <a:noFill/>
                    </a:lnR>
                  </a:tcPr>
                </a:tc>
                <a:tc gridSpan="10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T w="381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R w="38100" cmpd="sng">
                      <a:noFill/>
                    </a:lnR>
                    <a:lnB w="12700" cmpd="sng">
                      <a:noFill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Mg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8100" cmpd="sng">
                      <a:noFill/>
                    </a:lnL>
                    <a:lnT w="38100" cmpd="sng">
                      <a:noFill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Na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R w="38100" cmpd="sng">
                      <a:noFill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Fe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Ca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lnL w="38100" cmpd="sng">
                      <a:noFill/>
                    </a:lnL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800" b="1" dirty="0" smtClean="0">
                          <a:cs typeface="+mj-cs"/>
                        </a:rPr>
                        <a:t>K</a:t>
                      </a:r>
                      <a:endParaRPr lang="ar-SA" sz="1800" b="1" dirty="0">
                        <a:cs typeface="+mj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12700" cmpd="sng">
                      <a:noFill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663353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صورة 2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2500306"/>
            <a:ext cx="428628" cy="642942"/>
          </a:xfrm>
          <a:prstGeom prst="rect">
            <a:avLst/>
          </a:prstGeom>
        </p:spPr>
      </p:pic>
      <p:pic>
        <p:nvPicPr>
          <p:cNvPr id="4" name="صورة 3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1857364"/>
            <a:ext cx="714380" cy="642942"/>
          </a:xfrm>
          <a:prstGeom prst="rect">
            <a:avLst/>
          </a:prstGeom>
        </p:spPr>
      </p:pic>
      <p:pic>
        <p:nvPicPr>
          <p:cNvPr id="5" name="صورة 4" descr="imagesCAGDBY6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4744" y="3143248"/>
            <a:ext cx="500066" cy="285753"/>
          </a:xfrm>
          <a:prstGeom prst="rect">
            <a:avLst/>
          </a:prstGeom>
        </p:spPr>
      </p:pic>
      <p:pic>
        <p:nvPicPr>
          <p:cNvPr id="6" name="صورة 5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142984"/>
            <a:ext cx="857256" cy="642943"/>
          </a:xfrm>
          <a:prstGeom prst="rect">
            <a:avLst/>
          </a:prstGeom>
        </p:spPr>
      </p:pic>
      <p:pic>
        <p:nvPicPr>
          <p:cNvPr id="7" name="صورة 6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3143249"/>
            <a:ext cx="571504" cy="428628"/>
          </a:xfrm>
          <a:prstGeom prst="rect">
            <a:avLst/>
          </a:prstGeom>
        </p:spPr>
      </p:pic>
      <p:pic>
        <p:nvPicPr>
          <p:cNvPr id="8" name="صورة 7" descr="imagesCAGDBY6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500307"/>
            <a:ext cx="785818" cy="500066"/>
          </a:xfrm>
          <a:prstGeom prst="rect">
            <a:avLst/>
          </a:prstGeom>
        </p:spPr>
      </p:pic>
      <p:sp>
        <p:nvSpPr>
          <p:cNvPr id="9" name="شكل بيضاوي 8">
            <a:hlinkClick r:id="rId4" action="ppaction://hlinksldjump"/>
          </p:cNvPr>
          <p:cNvSpPr/>
          <p:nvPr/>
        </p:nvSpPr>
        <p:spPr>
          <a:xfrm>
            <a:off x="785786" y="6072206"/>
            <a:ext cx="928694" cy="57150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00034" y="2428868"/>
            <a:ext cx="7879081" cy="107721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/>
              <a:t>لديك خليط من الرمل والحديد قومي بفصل الرمل عن الحديد</a:t>
            </a:r>
          </a:p>
          <a:p>
            <a:r>
              <a:rPr lang="ar-SA" sz="3200" b="1" dirty="0" smtClean="0"/>
              <a:t>أمامك خيارين أما استخدام الماء أو قطعة المغناطيس</a:t>
            </a:r>
            <a:endParaRPr lang="ar-SA" sz="3200" b="1" dirty="0"/>
          </a:p>
        </p:txBody>
      </p:sp>
      <p:sp>
        <p:nvSpPr>
          <p:cNvPr id="3" name="شكل بيضاوي 2">
            <a:hlinkClick r:id="rId2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28662" y="2857496"/>
            <a:ext cx="771530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عند حرق 12 جرام من </a:t>
            </a:r>
            <a:r>
              <a:rPr lang="ar-SA" sz="2800" dirty="0" err="1" smtClean="0">
                <a:solidFill>
                  <a:srgbClr val="FF0000"/>
                </a:solidFill>
              </a:rPr>
              <a:t>الماغنيسيوم</a:t>
            </a:r>
            <a:r>
              <a:rPr lang="ar-SA" sz="2800" dirty="0" smtClean="0">
                <a:solidFill>
                  <a:srgbClr val="FF0000"/>
                </a:solidFill>
              </a:rPr>
              <a:t> نتج 20 جرام من أكسيد </a:t>
            </a:r>
            <a:r>
              <a:rPr lang="ar-SA" sz="2800" dirty="0" err="1" smtClean="0">
                <a:solidFill>
                  <a:srgbClr val="FF0000"/>
                </a:solidFill>
              </a:rPr>
              <a:t>المغنيسيوم</a:t>
            </a:r>
            <a:r>
              <a:rPr lang="ar-SA" sz="2800" dirty="0" smtClean="0">
                <a:solidFill>
                  <a:srgbClr val="FF0000"/>
                </a:solidFill>
              </a:rPr>
              <a:t> ,احسب النسبة  المئوية للأكسجين في أكسيد </a:t>
            </a:r>
            <a:r>
              <a:rPr lang="ar-SA" sz="2800" dirty="0" err="1" smtClean="0">
                <a:solidFill>
                  <a:srgbClr val="FF0000"/>
                </a:solidFill>
              </a:rPr>
              <a:t>الماغنيسوم</a:t>
            </a:r>
            <a:r>
              <a:rPr lang="ar-SA" sz="2800" dirty="0" smtClean="0">
                <a:solidFill>
                  <a:srgbClr val="FF0000"/>
                </a:solidFill>
              </a:rPr>
              <a:t>؟</a:t>
            </a:r>
            <a:endParaRPr lang="ar-SA" sz="2800" dirty="0">
              <a:solidFill>
                <a:srgbClr val="FF0000"/>
              </a:solidFill>
            </a:endParaRPr>
          </a:p>
        </p:txBody>
      </p:sp>
      <p:sp>
        <p:nvSpPr>
          <p:cNvPr id="3" name="شكل بيضاوي 2">
            <a:hlinkClick r:id="rId2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602360" y="2357430"/>
            <a:ext cx="6369116" cy="132343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dirty="0" smtClean="0"/>
              <a:t>وزن </a:t>
            </a:r>
            <a:r>
              <a:rPr lang="ar-SA" sz="4000" dirty="0" err="1" smtClean="0"/>
              <a:t>الاكسجين</a:t>
            </a:r>
            <a:r>
              <a:rPr lang="ar-SA" sz="4000" dirty="0" smtClean="0"/>
              <a:t>  = 20-12 = 8 جرام</a:t>
            </a:r>
          </a:p>
          <a:p>
            <a:r>
              <a:rPr lang="ar-SA" sz="4000" dirty="0" smtClean="0"/>
              <a:t>نسبة </a:t>
            </a:r>
            <a:r>
              <a:rPr lang="ar-SA" sz="4000" dirty="0" err="1" smtClean="0"/>
              <a:t>الاكسجين</a:t>
            </a:r>
            <a:r>
              <a:rPr lang="ar-SA" sz="4000" dirty="0" smtClean="0"/>
              <a:t>= 8/20*100= 40%</a:t>
            </a:r>
            <a:endParaRPr lang="ar-SA" sz="4000" dirty="0"/>
          </a:p>
        </p:txBody>
      </p:sp>
      <p:sp>
        <p:nvSpPr>
          <p:cNvPr id="3" name="شكل بيضاوي 2">
            <a:hlinkClick r:id="rId2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2071670" y="1142984"/>
            <a:ext cx="6430030" cy="126188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dirty="0" smtClean="0"/>
              <a:t>احسبي عدد المولات  في التفاعل التالي</a:t>
            </a:r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000100" y="3143248"/>
            <a:ext cx="28232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Al + Cl</a:t>
            </a:r>
            <a:r>
              <a:rPr lang="en-US" sz="7200" baseline="-25000" dirty="0" smtClean="0"/>
              <a:t>2</a:t>
            </a:r>
            <a:endParaRPr lang="ar-SA" sz="7200" dirty="0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3857620" y="3786190"/>
            <a:ext cx="17145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5643570" y="3214686"/>
            <a:ext cx="180049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/>
              <a:t>AlCl</a:t>
            </a:r>
            <a:r>
              <a:rPr lang="en-US" sz="6600" baseline="-25000" dirty="0" smtClean="0"/>
              <a:t>3</a:t>
            </a:r>
            <a:endParaRPr lang="ar-SA" sz="6600" dirty="0"/>
          </a:p>
        </p:txBody>
      </p:sp>
      <p:sp>
        <p:nvSpPr>
          <p:cNvPr id="9" name="شكل بيضاوي 8">
            <a:hlinkClick r:id="rId2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571472" y="3143248"/>
            <a:ext cx="37593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dirty="0" smtClean="0"/>
              <a:t>2Al + 3Cl</a:t>
            </a:r>
            <a:r>
              <a:rPr lang="en-US" sz="7200" baseline="-25000" dirty="0" smtClean="0"/>
              <a:t>2</a:t>
            </a:r>
            <a:endParaRPr lang="ar-SA" sz="7200" dirty="0"/>
          </a:p>
        </p:txBody>
      </p:sp>
      <p:cxnSp>
        <p:nvCxnSpPr>
          <p:cNvPr id="7" name="رابط كسهم مستقيم 6"/>
          <p:cNvCxnSpPr/>
          <p:nvPr/>
        </p:nvCxnSpPr>
        <p:spPr>
          <a:xfrm>
            <a:off x="4357686" y="3786190"/>
            <a:ext cx="171451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مستطيل 7"/>
          <p:cNvSpPr/>
          <p:nvPr/>
        </p:nvSpPr>
        <p:spPr>
          <a:xfrm>
            <a:off x="6072198" y="3214686"/>
            <a:ext cx="223009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 smtClean="0"/>
              <a:t>2AlCl</a:t>
            </a:r>
            <a:r>
              <a:rPr lang="en-US" sz="6600" baseline="-25000" dirty="0" smtClean="0"/>
              <a:t>3</a:t>
            </a:r>
            <a:endParaRPr lang="ar-SA" sz="6600" dirty="0"/>
          </a:p>
        </p:txBody>
      </p:sp>
      <p:sp>
        <p:nvSpPr>
          <p:cNvPr id="6" name="شكل بيضاوي 5">
            <a:hlinkClick r:id="rId2" action="ppaction://hlinksldjump"/>
          </p:cNvPr>
          <p:cNvSpPr/>
          <p:nvPr/>
        </p:nvSpPr>
        <p:spPr>
          <a:xfrm>
            <a:off x="571472" y="5357826"/>
            <a:ext cx="1143008" cy="1143008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1643042" y="1428736"/>
            <a:ext cx="1428760" cy="164307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Algerian" pitchFamily="82" charset="0"/>
              </a:rPr>
              <a:t>1</a:t>
            </a:r>
            <a:endParaRPr lang="ar-SA" sz="88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4" name="شكل بيضاوي 3"/>
          <p:cNvSpPr/>
          <p:nvPr/>
        </p:nvSpPr>
        <p:spPr>
          <a:xfrm>
            <a:off x="3786182" y="1500174"/>
            <a:ext cx="1571636" cy="1571636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Algerian" pitchFamily="82" charset="0"/>
                <a:hlinkClick r:id="rId2" action="ppaction://hlinksldjump"/>
              </a:rPr>
              <a:t>2</a:t>
            </a:r>
            <a:endParaRPr lang="ar-SA" sz="88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6" name="شكل بيضاوي 5"/>
          <p:cNvSpPr/>
          <p:nvPr/>
        </p:nvSpPr>
        <p:spPr>
          <a:xfrm>
            <a:off x="6143636" y="1643050"/>
            <a:ext cx="1571636" cy="15716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Algerian" pitchFamily="82" charset="0"/>
                <a:hlinkClick r:id="rId3" action="ppaction://hlinksldjump"/>
              </a:rPr>
              <a:t>3</a:t>
            </a:r>
            <a:endParaRPr lang="ar-SA" sz="88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1428728" y="3929066"/>
            <a:ext cx="1571636" cy="15716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Algerian" pitchFamily="82" charset="0"/>
                <a:hlinkClick r:id="rId4" action="ppaction://hlinksldjump"/>
              </a:rPr>
              <a:t>4</a:t>
            </a:r>
            <a:endParaRPr lang="ar-SA" sz="88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3714744" y="3929066"/>
            <a:ext cx="1571636" cy="15716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Algerian" pitchFamily="82" charset="0"/>
                <a:hlinkClick r:id="rId5" action="ppaction://hlinksldjump"/>
              </a:rPr>
              <a:t>5</a:t>
            </a:r>
            <a:endParaRPr lang="ar-SA" sz="88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6072198" y="3929066"/>
            <a:ext cx="1571636" cy="157163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8800" dirty="0" smtClean="0">
                <a:solidFill>
                  <a:srgbClr val="C00000"/>
                </a:solidFill>
                <a:latin typeface="Algerian" pitchFamily="82" charset="0"/>
                <a:hlinkClick r:id="rId6" action="ppaction://hlinksldjump"/>
              </a:rPr>
              <a:t>6</a:t>
            </a:r>
            <a:endParaRPr lang="ar-SA" sz="88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x\Pictures\Flaskw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857232"/>
            <a:ext cx="5572164" cy="428628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3" name="مستطيل 2"/>
          <p:cNvSpPr/>
          <p:nvPr/>
        </p:nvSpPr>
        <p:spPr>
          <a:xfrm>
            <a:off x="2500298" y="5357826"/>
            <a:ext cx="47863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من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4" action="ppaction://hlinksldjump"/>
              </a:rPr>
              <a:t>الأسرع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max\Pictures\imagesCADT7Y1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857364"/>
            <a:ext cx="5214974" cy="2390786"/>
          </a:xfrm>
          <a:prstGeom prst="rect">
            <a:avLst/>
          </a:prstGeom>
          <a:noFill/>
        </p:spPr>
      </p:pic>
      <p:sp>
        <p:nvSpPr>
          <p:cNvPr id="3" name="مستطيل 2"/>
          <p:cNvSpPr/>
          <p:nvPr/>
        </p:nvSpPr>
        <p:spPr>
          <a:xfrm>
            <a:off x="2643174" y="4786322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</a:t>
            </a:r>
            <a:r>
              <a:rPr lang="ar-S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لكيميائية</a:t>
            </a:r>
            <a:r>
              <a:rPr lang="ar-S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A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الواعدة</a:t>
            </a:r>
            <a:endParaRPr lang="ar-S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3" name="Picture 3" descr="C:\Users\max\Pictures\imagesCATAN0P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00174"/>
            <a:ext cx="5000660" cy="2576526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2428860" y="5143512"/>
            <a:ext cx="46105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اصنعي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4" action="ppaction://hlinksldjump"/>
              </a:rPr>
              <a:t>الشكل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5" action="ppaction://hlinksldjump"/>
              </a:rPr>
              <a:t>التالي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2.bp.blogspot.com/_ZQ5zJm9NV84/TTf6qQRPVBI/AAAAAAAAAFg/Ae87tem8Rw4/s1600/%25D8%25AC%25D8%25AF%25D9%2588%25D9%2584+%25D8%25AF%25D9%2588%25D8%25B1%25D9%258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1142984"/>
            <a:ext cx="6786610" cy="4071966"/>
          </a:xfrm>
          <a:prstGeom prst="rect">
            <a:avLst/>
          </a:prstGeom>
          <a:noFill/>
        </p:spPr>
      </p:pic>
      <p:sp>
        <p:nvSpPr>
          <p:cNvPr id="4" name="مستطيل 3"/>
          <p:cNvSpPr/>
          <p:nvPr/>
        </p:nvSpPr>
        <p:spPr>
          <a:xfrm>
            <a:off x="3000364" y="5429264"/>
            <a:ext cx="35108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3" action="ppaction://hlinksldjump"/>
              </a:rPr>
              <a:t>اكتشفي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</a:t>
            </a:r>
            <a:r>
              <a:rPr lang="ar-SA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hlinkClick r:id="rId4" action="ppaction://hlinksldjump"/>
              </a:rPr>
              <a:t>ذاكرتك</a:t>
            </a:r>
            <a:endParaRPr lang="ar-SA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85786" y="4000504"/>
            <a:ext cx="7772400" cy="1470025"/>
          </a:xfrm>
        </p:spPr>
        <p:txBody>
          <a:bodyPr/>
          <a:lstStyle/>
          <a:p>
            <a:r>
              <a:rPr lang="ar-SA" dirty="0" smtClean="0">
                <a:hlinkClick r:id="rId2" action="ppaction://hlinksldjump"/>
              </a:rPr>
              <a:t>احسبي</a:t>
            </a:r>
            <a:r>
              <a:rPr lang="ar-SA" dirty="0" smtClean="0"/>
              <a:t> </a:t>
            </a:r>
            <a:r>
              <a:rPr lang="ar-SA" dirty="0" smtClean="0">
                <a:hlinkClick r:id="rId3" action="ppaction://hlinksldjump"/>
              </a:rPr>
              <a:t>معنا</a:t>
            </a:r>
            <a:endParaRPr lang="ar-SA" dirty="0"/>
          </a:p>
        </p:txBody>
      </p:sp>
      <p:pic>
        <p:nvPicPr>
          <p:cNvPr id="4" name="صورة 3" descr="احسبي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357298"/>
            <a:ext cx="3228975" cy="2419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 descr="G:\10000000000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214554"/>
            <a:ext cx="3643338" cy="2714644"/>
          </a:xfrm>
          <a:prstGeom prst="rect">
            <a:avLst/>
          </a:prstGeom>
          <a:noFill/>
        </p:spPr>
      </p:pic>
      <p:sp>
        <p:nvSpPr>
          <p:cNvPr id="4" name="شكل بيضاوي 3">
            <a:hlinkClick r:id="rId3" action="ppaction://hlinksldjump"/>
          </p:cNvPr>
          <p:cNvSpPr/>
          <p:nvPr/>
        </p:nvSpPr>
        <p:spPr>
          <a:xfrm>
            <a:off x="714348" y="5072074"/>
            <a:ext cx="1143008" cy="1143008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6" dur="5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250</Words>
  <Application>Microsoft Office PowerPoint</Application>
  <PresentationFormat>عرض على الشاشة (3:4)‏</PresentationFormat>
  <Paragraphs>129</Paragraphs>
  <Slides>27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سمة Office</vt:lpstr>
      <vt:lpstr>الشريحة 1</vt:lpstr>
      <vt:lpstr>مسابقة من سيربح الجنية</vt:lpstr>
      <vt:lpstr>الشريحة 3</vt:lpstr>
      <vt:lpstr>الشريحة 4</vt:lpstr>
      <vt:lpstr>الشريحة 5</vt:lpstr>
      <vt:lpstr>الشريحة 6</vt:lpstr>
      <vt:lpstr>الشريحة 7</vt:lpstr>
      <vt:lpstr>احسبي معنا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max</dc:creator>
  <cp:lastModifiedBy>max</cp:lastModifiedBy>
  <cp:revision>150</cp:revision>
  <dcterms:created xsi:type="dcterms:W3CDTF">2011-04-13T11:36:23Z</dcterms:created>
  <dcterms:modified xsi:type="dcterms:W3CDTF">2011-05-15T19:08:32Z</dcterms:modified>
</cp:coreProperties>
</file>