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7" r:id="rId2"/>
    <p:sldId id="258" r:id="rId3"/>
    <p:sldId id="259" r:id="rId4"/>
    <p:sldId id="260" r:id="rId5"/>
    <p:sldId id="261" r:id="rId6"/>
    <p:sldId id="270" r:id="rId7"/>
    <p:sldId id="262" r:id="rId8"/>
    <p:sldId id="263" r:id="rId9"/>
    <p:sldId id="264" r:id="rId10"/>
    <p:sldId id="265"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1776AB19-DB66-47A9-B530-6A6DBE088460}" type="datetimeFigureOut">
              <a:rPr lang="ar-SA" smtClean="0"/>
              <a:pPr/>
              <a:t>17/02/1436</a:t>
            </a:fld>
            <a:endParaRPr lang="ar-SA"/>
          </a:p>
        </p:txBody>
      </p:sp>
      <p:sp>
        <p:nvSpPr>
          <p:cNvPr id="17" name="Footer Placeholder 16"/>
          <p:cNvSpPr>
            <a:spLocks noGrp="1"/>
          </p:cNvSpPr>
          <p:nvPr>
            <p:ph type="ftr" sz="quarter" idx="11"/>
          </p:nvPr>
        </p:nvSpPr>
        <p:spPr/>
        <p:txBody>
          <a:bodyPr/>
          <a:lstStyle>
            <a:extLst/>
          </a:lstStyle>
          <a:p>
            <a:endParaRPr lang="ar-SA"/>
          </a:p>
        </p:txBody>
      </p:sp>
      <p:sp>
        <p:nvSpPr>
          <p:cNvPr id="29" name="Slide Number Placeholder 28"/>
          <p:cNvSpPr>
            <a:spLocks noGrp="1"/>
          </p:cNvSpPr>
          <p:nvPr>
            <p:ph type="sldNum" sz="quarter" idx="12"/>
          </p:nvPr>
        </p:nvSpPr>
        <p:spPr/>
        <p:txBody>
          <a:bodyPr/>
          <a:lstStyle>
            <a:extLst/>
          </a:lstStyle>
          <a:p>
            <a:fld id="{33D8DA75-2FCA-42D1-850A-2B8351EA2D30}" type="slidenum">
              <a:rPr lang="ar-SA" smtClean="0"/>
              <a:pPr/>
              <a:t>‹#›</a:t>
            </a:fld>
            <a:endParaRPr lang="ar-SA"/>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776AB19-DB66-47A9-B530-6A6DBE088460}" type="datetimeFigureOut">
              <a:rPr lang="ar-SA" smtClean="0"/>
              <a:pPr/>
              <a:t>17/02/1436</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33D8DA75-2FCA-42D1-850A-2B8351EA2D30}"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776AB19-DB66-47A9-B530-6A6DBE088460}" type="datetimeFigureOut">
              <a:rPr lang="ar-SA" smtClean="0"/>
              <a:pPr/>
              <a:t>17/02/1436</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33D8DA75-2FCA-42D1-850A-2B8351EA2D30}"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776AB19-DB66-47A9-B530-6A6DBE088460}" type="datetimeFigureOut">
              <a:rPr lang="ar-SA" smtClean="0"/>
              <a:pPr/>
              <a:t>17/02/1436</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33D8DA75-2FCA-42D1-850A-2B8351EA2D30}"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776AB19-DB66-47A9-B530-6A6DBE088460}" type="datetimeFigureOut">
              <a:rPr lang="ar-SA" smtClean="0"/>
              <a:pPr/>
              <a:t>17/02/1436</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33D8DA75-2FCA-42D1-850A-2B8351EA2D30}" type="slidenum">
              <a:rPr lang="ar-SA" smtClean="0"/>
              <a:pPr/>
              <a:t>‹#›</a:t>
            </a:fld>
            <a:endParaRPr lang="ar-SA"/>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776AB19-DB66-47A9-B530-6A6DBE088460}" type="datetimeFigureOut">
              <a:rPr lang="ar-SA" smtClean="0"/>
              <a:pPr/>
              <a:t>17/02/1436</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33D8DA75-2FCA-42D1-850A-2B8351EA2D30}"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776AB19-DB66-47A9-B530-6A6DBE088460}" type="datetimeFigureOut">
              <a:rPr lang="ar-SA" smtClean="0"/>
              <a:pPr/>
              <a:t>17/02/1436</a:t>
            </a:fld>
            <a:endParaRPr lang="ar-SA"/>
          </a:p>
        </p:txBody>
      </p:sp>
      <p:sp>
        <p:nvSpPr>
          <p:cNvPr id="8" name="Footer Placeholder 7"/>
          <p:cNvSpPr>
            <a:spLocks noGrp="1"/>
          </p:cNvSpPr>
          <p:nvPr>
            <p:ph type="ftr" sz="quarter" idx="11"/>
          </p:nvPr>
        </p:nvSpPr>
        <p:spPr/>
        <p:txBody>
          <a:bodyPr/>
          <a:lstStyle>
            <a:extLst/>
          </a:lstStyle>
          <a:p>
            <a:endParaRPr lang="ar-SA"/>
          </a:p>
        </p:txBody>
      </p:sp>
      <p:sp>
        <p:nvSpPr>
          <p:cNvPr id="9" name="Slide Number Placeholder 8"/>
          <p:cNvSpPr>
            <a:spLocks noGrp="1"/>
          </p:cNvSpPr>
          <p:nvPr>
            <p:ph type="sldNum" sz="quarter" idx="12"/>
          </p:nvPr>
        </p:nvSpPr>
        <p:spPr/>
        <p:txBody>
          <a:bodyPr/>
          <a:lstStyle>
            <a:extLst/>
          </a:lstStyle>
          <a:p>
            <a:fld id="{33D8DA75-2FCA-42D1-850A-2B8351EA2D30}" type="slidenum">
              <a:rPr lang="ar-SA" smtClean="0"/>
              <a:pPr/>
              <a:t>‹#›</a:t>
            </a:fld>
            <a:endParaRPr lang="ar-SA"/>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776AB19-DB66-47A9-B530-6A6DBE088460}" type="datetimeFigureOut">
              <a:rPr lang="ar-SA" smtClean="0"/>
              <a:pPr/>
              <a:t>17/02/1436</a:t>
            </a:fld>
            <a:endParaRPr lang="ar-SA"/>
          </a:p>
        </p:txBody>
      </p:sp>
      <p:sp>
        <p:nvSpPr>
          <p:cNvPr id="4" name="Footer Placeholder 3"/>
          <p:cNvSpPr>
            <a:spLocks noGrp="1"/>
          </p:cNvSpPr>
          <p:nvPr>
            <p:ph type="ftr" sz="quarter" idx="11"/>
          </p:nvPr>
        </p:nvSpPr>
        <p:spPr/>
        <p:txBody>
          <a:bodyPr/>
          <a:lstStyle>
            <a:extLst/>
          </a:lstStyle>
          <a:p>
            <a:endParaRPr lang="ar-SA"/>
          </a:p>
        </p:txBody>
      </p:sp>
      <p:sp>
        <p:nvSpPr>
          <p:cNvPr id="5" name="Slide Number Placeholder 4"/>
          <p:cNvSpPr>
            <a:spLocks noGrp="1"/>
          </p:cNvSpPr>
          <p:nvPr>
            <p:ph type="sldNum" sz="quarter" idx="12"/>
          </p:nvPr>
        </p:nvSpPr>
        <p:spPr/>
        <p:txBody>
          <a:bodyPr/>
          <a:lstStyle>
            <a:extLst/>
          </a:lstStyle>
          <a:p>
            <a:fld id="{33D8DA75-2FCA-42D1-850A-2B8351EA2D30}"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776AB19-DB66-47A9-B530-6A6DBE088460}" type="datetimeFigureOut">
              <a:rPr lang="ar-SA" smtClean="0"/>
              <a:pPr/>
              <a:t>17/02/1436</a:t>
            </a:fld>
            <a:endParaRPr lang="ar-SA"/>
          </a:p>
        </p:txBody>
      </p:sp>
      <p:sp>
        <p:nvSpPr>
          <p:cNvPr id="3" name="Footer Placeholder 2"/>
          <p:cNvSpPr>
            <a:spLocks noGrp="1"/>
          </p:cNvSpPr>
          <p:nvPr>
            <p:ph type="ftr" sz="quarter" idx="11"/>
          </p:nvPr>
        </p:nvSpPr>
        <p:spPr/>
        <p:txBody>
          <a:bodyPr/>
          <a:lstStyle>
            <a:extLst/>
          </a:lstStyle>
          <a:p>
            <a:endParaRPr lang="ar-SA"/>
          </a:p>
        </p:txBody>
      </p:sp>
      <p:sp>
        <p:nvSpPr>
          <p:cNvPr id="4" name="Slide Number Placeholder 3"/>
          <p:cNvSpPr>
            <a:spLocks noGrp="1"/>
          </p:cNvSpPr>
          <p:nvPr>
            <p:ph type="sldNum" sz="quarter" idx="12"/>
          </p:nvPr>
        </p:nvSpPr>
        <p:spPr/>
        <p:txBody>
          <a:bodyPr/>
          <a:lstStyle>
            <a:extLst/>
          </a:lstStyle>
          <a:p>
            <a:fld id="{33D8DA75-2FCA-42D1-850A-2B8351EA2D30}"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776AB19-DB66-47A9-B530-6A6DBE088460}" type="datetimeFigureOut">
              <a:rPr lang="ar-SA" smtClean="0"/>
              <a:pPr/>
              <a:t>17/02/1436</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33D8DA75-2FCA-42D1-850A-2B8351EA2D30}"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1776AB19-DB66-47A9-B530-6A6DBE088460}" type="datetimeFigureOut">
              <a:rPr lang="ar-SA" smtClean="0"/>
              <a:pPr/>
              <a:t>17/02/1436</a:t>
            </a:fld>
            <a:endParaRPr lang="ar-SA"/>
          </a:p>
        </p:txBody>
      </p:sp>
      <p:sp>
        <p:nvSpPr>
          <p:cNvPr id="6" name="Footer Placeholder 5"/>
          <p:cNvSpPr>
            <a:spLocks noGrp="1"/>
          </p:cNvSpPr>
          <p:nvPr>
            <p:ph type="ftr" sz="quarter" idx="11"/>
          </p:nvPr>
        </p:nvSpPr>
        <p:spPr>
          <a:xfrm>
            <a:off x="914400" y="55499"/>
            <a:ext cx="5562600" cy="365125"/>
          </a:xfrm>
        </p:spPr>
        <p:txBody>
          <a:bodyPr/>
          <a:lstStyle>
            <a:extLst/>
          </a:lstStyle>
          <a:p>
            <a:endParaRPr lang="ar-SA"/>
          </a:p>
        </p:txBody>
      </p:sp>
      <p:sp>
        <p:nvSpPr>
          <p:cNvPr id="7" name="Slide Number Placeholder 6"/>
          <p:cNvSpPr>
            <a:spLocks noGrp="1"/>
          </p:cNvSpPr>
          <p:nvPr>
            <p:ph type="sldNum" sz="quarter" idx="12"/>
          </p:nvPr>
        </p:nvSpPr>
        <p:spPr>
          <a:xfrm>
            <a:off x="8610600" y="55499"/>
            <a:ext cx="457200" cy="365125"/>
          </a:xfrm>
        </p:spPr>
        <p:txBody>
          <a:bodyPr/>
          <a:lstStyle>
            <a:extLst/>
          </a:lstStyle>
          <a:p>
            <a:fld id="{33D8DA75-2FCA-42D1-850A-2B8351EA2D30}"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776AB19-DB66-47A9-B530-6A6DBE088460}" type="datetimeFigureOut">
              <a:rPr lang="ar-SA" smtClean="0"/>
              <a:pPr/>
              <a:t>17/02/1436</a:t>
            </a:fld>
            <a:endParaRPr lang="ar-SA"/>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ar-SA"/>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33D8DA75-2FCA-42D1-850A-2B8351EA2D30}"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r" rtl="1"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r" rtl="1"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r" rtl="1"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r" rtl="1"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r" rtl="1"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abq.org/aCnfd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357166"/>
            <a:ext cx="7972452" cy="6072230"/>
          </a:xfrm>
        </p:spPr>
        <p:txBody>
          <a:bodyPr/>
          <a:lstStyle/>
          <a:p>
            <a:pPr algn="r"/>
            <a:r>
              <a:rPr lang="ar-SA" sz="2800" b="1" dirty="0" smtClean="0">
                <a:latin typeface="Arial" pitchFamily="34" charset="0"/>
                <a:cs typeface="Arial" pitchFamily="34" charset="0"/>
              </a:rPr>
              <a:t>جامعة الملك سعود</a:t>
            </a:r>
            <a:r>
              <a:rPr lang="en-US" sz="2800" dirty="0" smtClean="0">
                <a:latin typeface="Arial" pitchFamily="34" charset="0"/>
                <a:cs typeface="Arial" pitchFamily="34" charset="0"/>
              </a:rPr>
              <a:t/>
            </a:r>
            <a:br>
              <a:rPr lang="en-US" sz="2800" dirty="0" smtClean="0">
                <a:latin typeface="Arial" pitchFamily="34" charset="0"/>
                <a:cs typeface="Arial" pitchFamily="34" charset="0"/>
              </a:rPr>
            </a:br>
            <a:r>
              <a:rPr lang="ar-SA" sz="2800" b="1" dirty="0" smtClean="0">
                <a:latin typeface="Arial" pitchFamily="34" charset="0"/>
                <a:cs typeface="Arial" pitchFamily="34" charset="0"/>
              </a:rPr>
              <a:t> كليــــــــة الآداب </a:t>
            </a:r>
            <a:r>
              <a:rPr lang="en-US" sz="2800" dirty="0" smtClean="0">
                <a:latin typeface="Arial" pitchFamily="34" charset="0"/>
                <a:cs typeface="Arial" pitchFamily="34" charset="0"/>
              </a:rPr>
              <a:t/>
            </a:r>
            <a:br>
              <a:rPr lang="en-US" sz="2800" dirty="0" smtClean="0">
                <a:latin typeface="Arial" pitchFamily="34" charset="0"/>
                <a:cs typeface="Arial" pitchFamily="34" charset="0"/>
              </a:rPr>
            </a:br>
            <a:r>
              <a:rPr lang="ar-SA" sz="2800" b="1" dirty="0" smtClean="0">
                <a:latin typeface="Arial" pitchFamily="34" charset="0"/>
                <a:cs typeface="Arial" pitchFamily="34" charset="0"/>
              </a:rPr>
              <a:t> قســـــم الإعلام</a:t>
            </a:r>
            <a:r>
              <a:rPr lang="ar-SA" sz="2000" b="1" dirty="0" smtClean="0">
                <a:latin typeface="Arial" pitchFamily="34" charset="0"/>
                <a:cs typeface="Arial" pitchFamily="34" charset="0"/>
              </a:rPr>
              <a:t>					</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r>
              <a:rPr lang="ar-SA" sz="2000" b="1" dirty="0" smtClean="0">
                <a:latin typeface="Arial" pitchFamily="34" charset="0"/>
                <a:cs typeface="Arial" pitchFamily="34" charset="0"/>
              </a:rPr>
              <a:t>                                      									                                   </a:t>
            </a:r>
            <a:r>
              <a:rPr lang="en-US" sz="2000" b="1" dirty="0" smtClean="0">
                <a:latin typeface="Arial" pitchFamily="34" charset="0"/>
                <a:cs typeface="Arial" pitchFamily="34" charset="0"/>
              </a:rPr>
              <a:t> </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r>
              <a:rPr lang="ar-SA" sz="2000" dirty="0" smtClean="0">
                <a:latin typeface="Arial" pitchFamily="34" charset="0"/>
                <a:cs typeface="Arial" pitchFamily="34" charset="0"/>
              </a:rPr>
              <a:t> </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r>
              <a:rPr lang="ar-SA" sz="2000" dirty="0" smtClean="0">
                <a:latin typeface="Arial" pitchFamily="34" charset="0"/>
                <a:cs typeface="Arial" pitchFamily="34" charset="0"/>
              </a:rPr>
              <a:t/>
            </a:r>
            <a:br>
              <a:rPr lang="ar-SA" sz="2000" dirty="0" smtClean="0">
                <a:latin typeface="Arial" pitchFamily="34" charset="0"/>
                <a:cs typeface="Arial" pitchFamily="34" charset="0"/>
              </a:rPr>
            </a:br>
            <a:r>
              <a:rPr lang="ar-SA" sz="2000" dirty="0" smtClean="0">
                <a:latin typeface="Arial" pitchFamily="34" charset="0"/>
                <a:cs typeface="Arial" pitchFamily="34" charset="0"/>
              </a:rPr>
              <a:t>        </a:t>
            </a:r>
            <a:r>
              <a:rPr lang="ar-SA" sz="2800" dirty="0" smtClean="0">
                <a:latin typeface="Arial" pitchFamily="34" charset="0"/>
                <a:cs typeface="Arial" pitchFamily="34" charset="0"/>
              </a:rPr>
              <a:t>مقارنه تغطية الأخبار في وسائل الإعلام التقليدي والإعلام الجديد</a:t>
            </a:r>
            <a:r>
              <a:rPr lang="en-US" sz="2800" dirty="0" smtClean="0">
                <a:latin typeface="Arial" pitchFamily="34" charset="0"/>
                <a:cs typeface="Arial" pitchFamily="34" charset="0"/>
              </a:rPr>
              <a:t/>
            </a:r>
            <a:br>
              <a:rPr lang="en-US" sz="2800" dirty="0" smtClean="0">
                <a:latin typeface="Arial" pitchFamily="34" charset="0"/>
                <a:cs typeface="Arial" pitchFamily="34" charset="0"/>
              </a:rPr>
            </a:br>
            <a:r>
              <a:rPr lang="ar-SA" sz="2800" dirty="0" smtClean="0">
                <a:latin typeface="Arial" pitchFamily="34" charset="0"/>
                <a:cs typeface="Arial" pitchFamily="34" charset="0"/>
              </a:rPr>
              <a:t> </a:t>
            </a:r>
            <a:r>
              <a:rPr lang="en-US" sz="2800" dirty="0" smtClean="0">
                <a:latin typeface="Arial" pitchFamily="34" charset="0"/>
                <a:cs typeface="Arial" pitchFamily="34" charset="0"/>
              </a:rPr>
              <a:t/>
            </a:r>
            <a:br>
              <a:rPr lang="en-US" sz="2800" dirty="0" smtClean="0">
                <a:latin typeface="Arial" pitchFamily="34" charset="0"/>
                <a:cs typeface="Arial" pitchFamily="34" charset="0"/>
              </a:rPr>
            </a:br>
            <a:r>
              <a:rPr lang="ar-SA" sz="2800" dirty="0" smtClean="0">
                <a:latin typeface="Arial" pitchFamily="34" charset="0"/>
                <a:cs typeface="Arial" pitchFamily="34" charset="0"/>
              </a:rPr>
              <a:t>                                            إعداد</a:t>
            </a:r>
            <a:r>
              <a:rPr lang="en-US" sz="2800" dirty="0" smtClean="0">
                <a:latin typeface="Arial" pitchFamily="34" charset="0"/>
                <a:cs typeface="Arial" pitchFamily="34" charset="0"/>
              </a:rPr>
              <a:t/>
            </a:r>
            <a:br>
              <a:rPr lang="en-US" sz="2800" dirty="0" smtClean="0">
                <a:latin typeface="Arial" pitchFamily="34" charset="0"/>
                <a:cs typeface="Arial" pitchFamily="34" charset="0"/>
              </a:rPr>
            </a:br>
            <a:r>
              <a:rPr lang="ar-SA" sz="2800" dirty="0" smtClean="0">
                <a:latin typeface="Arial" pitchFamily="34" charset="0"/>
                <a:cs typeface="Arial" pitchFamily="34" charset="0"/>
              </a:rPr>
              <a:t>                                    حمد بن عوض الجش</a:t>
            </a:r>
            <a:r>
              <a:rPr lang="en-US" sz="2800" dirty="0" smtClean="0">
                <a:latin typeface="Arial" pitchFamily="34" charset="0"/>
                <a:cs typeface="Arial" pitchFamily="34" charset="0"/>
              </a:rPr>
              <a:t/>
            </a:r>
            <a:br>
              <a:rPr lang="en-US" sz="2800" dirty="0" smtClean="0">
                <a:latin typeface="Arial" pitchFamily="34" charset="0"/>
                <a:cs typeface="Arial" pitchFamily="34" charset="0"/>
              </a:rPr>
            </a:br>
            <a:r>
              <a:rPr lang="en-US" sz="2800" dirty="0" smtClean="0">
                <a:latin typeface="Arial" pitchFamily="34" charset="0"/>
                <a:cs typeface="Arial" pitchFamily="34" charset="0"/>
              </a:rPr>
              <a:t/>
            </a:r>
            <a:br>
              <a:rPr lang="en-US" sz="2800" dirty="0" smtClean="0">
                <a:latin typeface="Arial" pitchFamily="34" charset="0"/>
                <a:cs typeface="Arial" pitchFamily="34" charset="0"/>
              </a:rPr>
            </a:br>
            <a:r>
              <a:rPr lang="ar-SA" sz="2800" dirty="0" smtClean="0">
                <a:latin typeface="Arial" pitchFamily="34" charset="0"/>
                <a:cs typeface="Arial" pitchFamily="34" charset="0"/>
              </a:rPr>
              <a:t>                                            إشراف</a:t>
            </a:r>
            <a:r>
              <a:rPr lang="en-US" sz="2800" dirty="0" smtClean="0">
                <a:latin typeface="Arial" pitchFamily="34" charset="0"/>
                <a:cs typeface="Arial" pitchFamily="34" charset="0"/>
              </a:rPr>
              <a:t/>
            </a:r>
            <a:br>
              <a:rPr lang="en-US" sz="2800" dirty="0" smtClean="0">
                <a:latin typeface="Arial" pitchFamily="34" charset="0"/>
                <a:cs typeface="Arial" pitchFamily="34" charset="0"/>
              </a:rPr>
            </a:br>
            <a:r>
              <a:rPr lang="ar-SA" sz="2800" dirty="0" smtClean="0">
                <a:latin typeface="Arial" pitchFamily="34" charset="0"/>
                <a:cs typeface="Arial" pitchFamily="34" charset="0"/>
              </a:rPr>
              <a:t>                                       د/ سعيد الغامدي</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endParaRPr lang="ar-SA" sz="2000"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512064"/>
            <a:ext cx="7972452" cy="5917332"/>
          </a:xfrm>
        </p:spPr>
        <p:txBody>
          <a:bodyPr/>
          <a:lstStyle/>
          <a:p>
            <a:pPr algn="ctr"/>
            <a:r>
              <a:rPr lang="ar-SA" sz="4800" dirty="0" smtClean="0"/>
              <a:t/>
            </a:r>
            <a:br>
              <a:rPr lang="ar-SA" sz="4800" dirty="0" smtClean="0"/>
            </a:br>
            <a:r>
              <a:rPr lang="ar-SA" sz="4800" dirty="0" smtClean="0"/>
              <a:t/>
            </a:r>
            <a:br>
              <a:rPr lang="ar-SA" sz="4800" dirty="0" smtClean="0"/>
            </a:br>
            <a:r>
              <a:rPr lang="ar-SA" sz="4800" dirty="0" smtClean="0"/>
              <a:t/>
            </a:r>
            <a:br>
              <a:rPr lang="ar-SA" sz="4800" dirty="0" smtClean="0"/>
            </a:br>
            <a:r>
              <a:rPr lang="ar-SA" sz="4800" dirty="0" smtClean="0">
                <a:latin typeface="Arial" pitchFamily="34" charset="0"/>
                <a:cs typeface="Arial" pitchFamily="34" charset="0"/>
              </a:rPr>
              <a:t>شكرا للمتابعه،،،</a:t>
            </a:r>
            <a:endParaRPr lang="ar-SA" sz="4800" dirty="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512064"/>
            <a:ext cx="7972452" cy="6060208"/>
          </a:xfrm>
        </p:spPr>
        <p:txBody>
          <a:bodyPr/>
          <a:lstStyle/>
          <a:p>
            <a:pPr algn="r"/>
            <a:r>
              <a:rPr lang="ar-SA" sz="2800" dirty="0" smtClean="0">
                <a:latin typeface="Arial" pitchFamily="34" charset="0"/>
                <a:cs typeface="Arial" pitchFamily="34" charset="0"/>
              </a:rPr>
              <a:t>مقــــد مـــــه :</a:t>
            </a:r>
            <a:br>
              <a:rPr lang="ar-SA" sz="2800" dirty="0" smtClean="0">
                <a:latin typeface="Arial" pitchFamily="34" charset="0"/>
                <a:cs typeface="Arial" pitchFamily="34" charset="0"/>
              </a:rPr>
            </a:br>
            <a:r>
              <a:rPr lang="ar-SA" sz="2800" dirty="0" smtClean="0">
                <a:latin typeface="Arial" pitchFamily="34" charset="0"/>
                <a:cs typeface="Arial" pitchFamily="34" charset="0"/>
              </a:rPr>
              <a:t/>
            </a:r>
            <a:br>
              <a:rPr lang="ar-SA" sz="2800" dirty="0" smtClean="0">
                <a:latin typeface="Arial" pitchFamily="34" charset="0"/>
                <a:cs typeface="Arial" pitchFamily="34" charset="0"/>
              </a:rPr>
            </a:br>
            <a:r>
              <a:rPr lang="ar-SA" sz="2800" dirty="0" smtClean="0">
                <a:latin typeface="Arial" pitchFamily="34" charset="0"/>
                <a:cs typeface="Arial" pitchFamily="34" charset="0"/>
              </a:rPr>
              <a:t>تنشر وسائل الإعلام التقليدي الأخبار في إطار المسموح به من وجهة نظر حارس البوابه وبمعايير معينة تختلف من وسيلة إلى أخرى ولكن جميعها واحده في وسائل الإعلام التقليدي الخاضع للأنظمة سواء السلطوية أو غيرها فالحريه محدودة بحدود يمليها حارس البوابه ممتثلا في ذلك لأوامر وتعليمات النظام القائم على النقيض من ذلك فالأخبار في الإعلام الجديد تأخذ مزيدا من الحرية والعمق في التفاصيل وتتحرر من قيود حارس البوابة وتلبي رغبة المواطن في الحصول على أدق التفاصيل التي لا يجدها في الإعلام التقليدي .</a:t>
            </a:r>
            <a:br>
              <a:rPr lang="ar-SA" sz="2800" dirty="0" smtClean="0">
                <a:latin typeface="Arial" pitchFamily="34" charset="0"/>
                <a:cs typeface="Arial" pitchFamily="34" charset="0"/>
              </a:rPr>
            </a:br>
            <a:endParaRPr lang="ar-SA" sz="2800" dirty="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512064"/>
            <a:ext cx="7972452" cy="6060208"/>
          </a:xfrm>
        </p:spPr>
        <p:txBody>
          <a:bodyPr/>
          <a:lstStyle/>
          <a:p>
            <a:pPr algn="r"/>
            <a:r>
              <a:rPr lang="ar-SA" sz="2800" dirty="0" smtClean="0">
                <a:latin typeface="Arial" pitchFamily="34" charset="0"/>
                <a:cs typeface="Arial" pitchFamily="34" charset="0"/>
              </a:rPr>
              <a:t>المثال الأول : خبر العملية الجراحية التي أجريت لخادم الحرمين الشريفين </a:t>
            </a:r>
            <a:br>
              <a:rPr lang="ar-SA" sz="2800" dirty="0" smtClean="0">
                <a:latin typeface="Arial" pitchFamily="34" charset="0"/>
                <a:cs typeface="Arial" pitchFamily="34" charset="0"/>
              </a:rPr>
            </a:br>
            <a:r>
              <a:rPr lang="ar-SA" sz="2800" dirty="0" smtClean="0">
                <a:latin typeface="Arial" pitchFamily="34" charset="0"/>
                <a:cs typeface="Arial" pitchFamily="34" charset="0"/>
              </a:rPr>
              <a:t/>
            </a:r>
            <a:br>
              <a:rPr lang="ar-SA" sz="2800" dirty="0" smtClean="0">
                <a:latin typeface="Arial" pitchFamily="34" charset="0"/>
                <a:cs typeface="Arial" pitchFamily="34" charset="0"/>
              </a:rPr>
            </a:br>
            <a:r>
              <a:rPr lang="ar-SA" sz="2800" dirty="0" smtClean="0">
                <a:latin typeface="Arial" pitchFamily="34" charset="0"/>
                <a:cs typeface="Arial" pitchFamily="34" charset="0"/>
              </a:rPr>
              <a:t>ـ الإعلام التقليدي : </a:t>
            </a:r>
            <a:br>
              <a:rPr lang="ar-SA" sz="2800" dirty="0" smtClean="0">
                <a:latin typeface="Arial" pitchFamily="34" charset="0"/>
                <a:cs typeface="Arial" pitchFamily="34" charset="0"/>
              </a:rPr>
            </a:br>
            <a:r>
              <a:rPr lang="ar-SA" sz="2800" dirty="0" smtClean="0">
                <a:latin typeface="Arial" pitchFamily="34" charset="0"/>
                <a:cs typeface="Arial" pitchFamily="34" charset="0"/>
              </a:rPr>
              <a:t>ذكر في وسائل الإعلام التقليدي خبر إجراء العملية بموجب بيان تم بثه بصيغة واحده تقريبا في تلك الوسائل كما أراد المسئول وبالصيغة التي أراد أن ينشر بها الخبر دون تفاصيل وبعد إجراء العملية صدر بيان مماثل يبين نجاح العملية دون ذكر لما حدث خلال العمليه من مضاعفات مثلا أو تبعات وكان البيان في نشرة الأخبار الرسمية فيما يخص التلفزيون والراديو أما الصحف فكان في اليوم التالي لأن العملية الجراحية لم تنتهي إلا بعد صدور الطبعة الثانية للصحف .</a:t>
            </a:r>
            <a:br>
              <a:rPr lang="ar-SA" sz="2800" dirty="0" smtClean="0">
                <a:latin typeface="Arial" pitchFamily="34" charset="0"/>
                <a:cs typeface="Arial" pitchFamily="34" charset="0"/>
              </a:rPr>
            </a:br>
            <a:r>
              <a:rPr lang="ar-SA" sz="2800" dirty="0" smtClean="0">
                <a:latin typeface="Arial" pitchFamily="34" charset="0"/>
                <a:cs typeface="Arial" pitchFamily="34" charset="0"/>
              </a:rPr>
              <a:t> </a:t>
            </a:r>
            <a:r>
              <a:rPr lang="en-US" sz="2800" dirty="0" smtClean="0">
                <a:latin typeface="Arial" pitchFamily="34" charset="0"/>
                <a:cs typeface="Arial" pitchFamily="34" charset="0"/>
              </a:rPr>
              <a:t>http://www.alriyadh.com/2012/11/17/section.home.html</a:t>
            </a:r>
            <a:endParaRPr lang="ar-SA" sz="2800" dirty="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512064"/>
            <a:ext cx="7972452" cy="5988770"/>
          </a:xfrm>
        </p:spPr>
        <p:txBody>
          <a:bodyPr/>
          <a:lstStyle/>
          <a:p>
            <a:pPr algn="r"/>
            <a:r>
              <a:rPr lang="ar-SA" sz="2800" dirty="0" smtClean="0">
                <a:latin typeface="Arial" pitchFamily="34" charset="0"/>
                <a:cs typeface="Arial" pitchFamily="34" charset="0"/>
              </a:rPr>
              <a:t>الإعلام الجديد:</a:t>
            </a:r>
            <a:br>
              <a:rPr lang="ar-SA" sz="2800" dirty="0" smtClean="0">
                <a:latin typeface="Arial" pitchFamily="34" charset="0"/>
                <a:cs typeface="Arial" pitchFamily="34" charset="0"/>
              </a:rPr>
            </a:br>
            <a:r>
              <a:rPr lang="ar-SA" sz="2800" dirty="0" smtClean="0">
                <a:latin typeface="Arial" pitchFamily="34" charset="0"/>
                <a:cs typeface="Arial" pitchFamily="34" charset="0"/>
              </a:rPr>
              <a:t>تم نشر البيان الصادر من الديوان الملكي وتم ذكر التفاصيل حول الحالة الصحية التي مر بها خادم الحرمين الشريفين وماهي مقدمات المرض الذي يعاني منه وتتبع لما قام به من قبل من عمليات جراحية وفحوص طبية وكان الإعلام الجديد ومن خلال الانترنيت يعمل على تحديث المعلومات وإضافة كل جديد وإتاحة الفرصة للمواطن للمشاركة في صناعة الخبر بعيدا عن مقص الرقيب وتم ذكر التفاصيل التي لم تذكر في الإعلام التقليدي ومنها أنه أجرى عملية أخرى في القلب لم تكن متوقعة وأيضا أن حالته سيئه مما حدا بالمسئولين إلى تكذيبها من خلال ظهوره على الشاشة بعد إنتشار إشاعة تردي حالته الصحية في بعض المواقع الإلكترونية ووسائل التواصل الإجتماعي لإثبات عكس مايقال وقطع الإشاعات .</a:t>
            </a:r>
            <a:br>
              <a:rPr lang="ar-SA" sz="2800" dirty="0" smtClean="0">
                <a:latin typeface="Arial" pitchFamily="34" charset="0"/>
                <a:cs typeface="Arial" pitchFamily="34" charset="0"/>
              </a:rPr>
            </a:br>
            <a:r>
              <a:rPr lang="en-US" sz="2800" dirty="0" smtClean="0">
                <a:latin typeface="Arial" pitchFamily="34" charset="0"/>
                <a:cs typeface="Arial" pitchFamily="34" charset="0"/>
              </a:rPr>
              <a:t>http://www.youtube.com/watch?v=1vQBqDWrP-8</a:t>
            </a:r>
            <a:endParaRPr lang="ar-SA" sz="2800" dirty="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512064"/>
            <a:ext cx="7972452" cy="6060208"/>
          </a:xfrm>
        </p:spPr>
        <p:txBody>
          <a:bodyPr/>
          <a:lstStyle/>
          <a:p>
            <a:pPr algn="r"/>
            <a:r>
              <a:rPr lang="ar-SA" sz="2800" dirty="0" smtClean="0">
                <a:latin typeface="Arial" pitchFamily="34" charset="0"/>
                <a:cs typeface="Arial" pitchFamily="34" charset="0"/>
              </a:rPr>
              <a:t/>
            </a:r>
            <a:br>
              <a:rPr lang="ar-SA" sz="2800" dirty="0" smtClean="0">
                <a:latin typeface="Arial" pitchFamily="34" charset="0"/>
                <a:cs typeface="Arial" pitchFamily="34" charset="0"/>
              </a:rPr>
            </a:br>
            <a:r>
              <a:rPr lang="ar-SA" sz="2800" dirty="0" smtClean="0">
                <a:latin typeface="Arial" pitchFamily="34" charset="0"/>
                <a:cs typeface="Arial" pitchFamily="34" charset="0"/>
              </a:rPr>
              <a:t/>
            </a:r>
            <a:br>
              <a:rPr lang="ar-SA" sz="2800" dirty="0" smtClean="0">
                <a:latin typeface="Arial" pitchFamily="34" charset="0"/>
                <a:cs typeface="Arial" pitchFamily="34" charset="0"/>
              </a:rPr>
            </a:br>
            <a:r>
              <a:rPr lang="ar-SA" sz="2800" dirty="0" smtClean="0">
                <a:latin typeface="Arial" pitchFamily="34" charset="0"/>
                <a:cs typeface="Arial" pitchFamily="34" charset="0"/>
              </a:rPr>
              <a:t>المثال الثاني : حادث إنفجار ناقلة الغاز بمدينة الرياض</a:t>
            </a:r>
            <a:br>
              <a:rPr lang="ar-SA" sz="2800" dirty="0" smtClean="0">
                <a:latin typeface="Arial" pitchFamily="34" charset="0"/>
                <a:cs typeface="Arial" pitchFamily="34" charset="0"/>
              </a:rPr>
            </a:br>
            <a:r>
              <a:rPr lang="ar-SA" sz="2800" dirty="0" smtClean="0">
                <a:latin typeface="Arial" pitchFamily="34" charset="0"/>
                <a:cs typeface="Arial" pitchFamily="34" charset="0"/>
              </a:rPr>
              <a:t/>
            </a:r>
            <a:br>
              <a:rPr lang="ar-SA" sz="2800" dirty="0" smtClean="0">
                <a:latin typeface="Arial" pitchFamily="34" charset="0"/>
                <a:cs typeface="Arial" pitchFamily="34" charset="0"/>
              </a:rPr>
            </a:br>
            <a:r>
              <a:rPr lang="ar-SA" sz="2800" dirty="0" smtClean="0">
                <a:latin typeface="Arial" pitchFamily="34" charset="0"/>
                <a:cs typeface="Arial" pitchFamily="34" charset="0"/>
              </a:rPr>
              <a:t>ـ الإعلام  التقليدي : </a:t>
            </a:r>
            <a:br>
              <a:rPr lang="ar-SA" sz="2800" dirty="0" smtClean="0">
                <a:latin typeface="Arial" pitchFamily="34" charset="0"/>
                <a:cs typeface="Arial" pitchFamily="34" charset="0"/>
              </a:rPr>
            </a:br>
            <a:r>
              <a:rPr lang="ar-SA" sz="2800" dirty="0" smtClean="0">
                <a:latin typeface="Arial" pitchFamily="34" charset="0"/>
                <a:cs typeface="Arial" pitchFamily="34" charset="0"/>
              </a:rPr>
              <a:t>ظل صامتا لساعات بعد الحادث الى أن أعلن بالشريط الإخباري الخبر بدون تفاصيل فقط حادث ناقلة غاز بمدينة الرياض بدون إبداء تفاصيل عن الخسائر المادية والبشرية والأسباب وراء ذلك وكان المأمول البث المباشر من موقع الحادث بفريق إعلامي وإجراء المقابلات مع شهود العيان والمسئولين لأخذ الحقائق ونشرها وتحقيق السبق الصحفي وقطع الإشاعات .</a:t>
            </a:r>
            <a:br>
              <a:rPr lang="ar-SA" sz="2800" dirty="0" smtClean="0">
                <a:latin typeface="Arial" pitchFamily="34" charset="0"/>
                <a:cs typeface="Arial" pitchFamily="34" charset="0"/>
              </a:rPr>
            </a:br>
            <a:r>
              <a:rPr lang="ar-SA" sz="2800" dirty="0" smtClean="0">
                <a:latin typeface="Arial" pitchFamily="34" charset="0"/>
                <a:cs typeface="Arial" pitchFamily="34" charset="0"/>
              </a:rPr>
              <a:t> </a:t>
            </a:r>
            <a:r>
              <a:rPr lang="en-US" sz="2800" dirty="0" smtClean="0">
                <a:latin typeface="Arial" pitchFamily="34" charset="0"/>
                <a:cs typeface="Arial" pitchFamily="34" charset="0"/>
              </a:rPr>
              <a:t>http://www.alriyadh.com/2012/11/02/section.home.html </a:t>
            </a:r>
            <a:r>
              <a:rPr lang="ar-SA" sz="2800" dirty="0" smtClean="0">
                <a:latin typeface="Arial" pitchFamily="34" charset="0"/>
                <a:cs typeface="Arial" pitchFamily="34" charset="0"/>
              </a:rPr>
              <a:t/>
            </a:r>
            <a:br>
              <a:rPr lang="ar-SA" sz="2800" dirty="0" smtClean="0">
                <a:latin typeface="Arial" pitchFamily="34" charset="0"/>
                <a:cs typeface="Arial" pitchFamily="34" charset="0"/>
              </a:rPr>
            </a:br>
            <a:r>
              <a:rPr lang="ar-SA" sz="2800" dirty="0" smtClean="0">
                <a:latin typeface="Arial" pitchFamily="34" charset="0"/>
                <a:cs typeface="Arial" pitchFamily="34" charset="0"/>
              </a:rPr>
              <a:t/>
            </a:r>
            <a:br>
              <a:rPr lang="ar-SA" sz="2800" dirty="0" smtClean="0">
                <a:latin typeface="Arial" pitchFamily="34" charset="0"/>
                <a:cs typeface="Arial" pitchFamily="34" charset="0"/>
              </a:rPr>
            </a:br>
            <a:r>
              <a:rPr lang="ar-SA" sz="2800" dirty="0" smtClean="0">
                <a:latin typeface="Arial" pitchFamily="34" charset="0"/>
                <a:cs typeface="Arial" pitchFamily="34" charset="0"/>
              </a:rPr>
              <a:t/>
            </a:r>
            <a:br>
              <a:rPr lang="ar-SA" sz="2800" dirty="0" smtClean="0">
                <a:latin typeface="Arial" pitchFamily="34" charset="0"/>
                <a:cs typeface="Arial" pitchFamily="34" charset="0"/>
              </a:rPr>
            </a:br>
            <a:endParaRPr lang="ar-SA" sz="2800" dirty="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512064"/>
            <a:ext cx="7972452" cy="6060208"/>
          </a:xfrm>
        </p:spPr>
        <p:txBody>
          <a:bodyPr/>
          <a:lstStyle/>
          <a:p>
            <a:pPr algn="r"/>
            <a:r>
              <a:rPr lang="ar-SA" sz="2800" dirty="0" smtClean="0">
                <a:latin typeface="Arial" pitchFamily="34" charset="0"/>
                <a:cs typeface="Arial" pitchFamily="34" charset="0"/>
              </a:rPr>
              <a:t/>
            </a:r>
            <a:br>
              <a:rPr lang="ar-SA" sz="2800" dirty="0" smtClean="0">
                <a:latin typeface="Arial" pitchFamily="34" charset="0"/>
                <a:cs typeface="Arial" pitchFamily="34" charset="0"/>
              </a:rPr>
            </a:br>
            <a:r>
              <a:rPr lang="ar-SA" sz="2800" dirty="0" smtClean="0">
                <a:latin typeface="Arial" pitchFamily="34" charset="0"/>
                <a:cs typeface="Arial" pitchFamily="34" charset="0"/>
              </a:rPr>
              <a:t/>
            </a:r>
            <a:br>
              <a:rPr lang="ar-SA" sz="2800" dirty="0" smtClean="0">
                <a:latin typeface="Arial" pitchFamily="34" charset="0"/>
                <a:cs typeface="Arial" pitchFamily="34" charset="0"/>
              </a:rPr>
            </a:br>
            <a:r>
              <a:rPr lang="ar-SA" sz="2800" dirty="0" smtClean="0">
                <a:latin typeface="Arial" pitchFamily="34" charset="0"/>
                <a:cs typeface="Arial" pitchFamily="34" charset="0"/>
              </a:rPr>
              <a:t>ـ الإعلام الجديد :</a:t>
            </a:r>
            <a:br>
              <a:rPr lang="ar-SA" sz="2800" dirty="0" smtClean="0">
                <a:latin typeface="Arial" pitchFamily="34" charset="0"/>
                <a:cs typeface="Arial" pitchFamily="34" charset="0"/>
              </a:rPr>
            </a:br>
            <a:r>
              <a:rPr lang="ar-SA" sz="2800" dirty="0" smtClean="0">
                <a:latin typeface="Arial" pitchFamily="34" charset="0"/>
                <a:cs typeface="Arial" pitchFamily="34" charset="0"/>
              </a:rPr>
              <a:t/>
            </a:r>
            <a:br>
              <a:rPr lang="ar-SA" sz="2800" dirty="0" smtClean="0">
                <a:latin typeface="Arial" pitchFamily="34" charset="0"/>
                <a:cs typeface="Arial" pitchFamily="34" charset="0"/>
              </a:rPr>
            </a:br>
            <a:r>
              <a:rPr lang="ar-SA" sz="2800" dirty="0" smtClean="0">
                <a:latin typeface="Arial" pitchFamily="34" charset="0"/>
                <a:cs typeface="Arial" pitchFamily="34" charset="0"/>
              </a:rPr>
              <a:t>منذ وقوع الحادث انتشر الخبر بالمواقع الإلكترونية وبدأ بث الصور ومقاطع الفيديو من الموقع بواسطة المواطنين وأخذت صحافة المواطن المضمون من الجمهور والتفاعل عن طريق مواقعها على الانترنيت وانتشرت مقاطع الفيديو والصور التي لا تدع مجالا للشك مما جعل المواطن ينصرف عن الإعلام التقليدي ويتابع ماينشر في صحافة المواطن ومواقع التواصل الإجتماعي .</a:t>
            </a:r>
            <a:br>
              <a:rPr lang="ar-SA" sz="2800" dirty="0" smtClean="0">
                <a:latin typeface="Arial" pitchFamily="34" charset="0"/>
                <a:cs typeface="Arial" pitchFamily="34" charset="0"/>
              </a:rPr>
            </a:br>
            <a:r>
              <a:rPr lang="en-US" sz="2800" dirty="0" smtClean="0">
                <a:latin typeface="Arial" pitchFamily="34" charset="0"/>
                <a:cs typeface="Arial" pitchFamily="34" charset="0"/>
              </a:rPr>
              <a:t>http://www.youtube.com/watch?v=z_7cV9bajCI</a:t>
            </a:r>
            <a:r>
              <a:rPr lang="ar-SA" sz="2800" dirty="0" smtClean="0">
                <a:latin typeface="Arial" pitchFamily="34" charset="0"/>
                <a:cs typeface="Arial" pitchFamily="34" charset="0"/>
              </a:rPr>
              <a:t/>
            </a:r>
            <a:br>
              <a:rPr lang="ar-SA" sz="2800" dirty="0" smtClean="0">
                <a:latin typeface="Arial" pitchFamily="34" charset="0"/>
                <a:cs typeface="Arial" pitchFamily="34" charset="0"/>
              </a:rPr>
            </a:br>
            <a:endParaRPr lang="ar-SA"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512064"/>
            <a:ext cx="7972452" cy="6060208"/>
          </a:xfrm>
        </p:spPr>
        <p:txBody>
          <a:bodyPr/>
          <a:lstStyle/>
          <a:p>
            <a:pPr algn="r"/>
            <a:r>
              <a:rPr lang="ar-SA" sz="2800" dirty="0" smtClean="0">
                <a:latin typeface="Arial" pitchFamily="34" charset="0"/>
                <a:cs typeface="Arial" pitchFamily="34" charset="0"/>
              </a:rPr>
              <a:t>المثال الثالث:خبر الاختلاط في جامعة نوره</a:t>
            </a:r>
            <a:br>
              <a:rPr lang="ar-SA" sz="2800" dirty="0" smtClean="0">
                <a:latin typeface="Arial" pitchFamily="34" charset="0"/>
                <a:cs typeface="Arial" pitchFamily="34" charset="0"/>
              </a:rPr>
            </a:br>
            <a:r>
              <a:rPr lang="ar-SA" sz="2800" dirty="0" smtClean="0">
                <a:latin typeface="Arial" pitchFamily="34" charset="0"/>
                <a:cs typeface="Arial" pitchFamily="34" charset="0"/>
              </a:rPr>
              <a:t/>
            </a:r>
            <a:br>
              <a:rPr lang="ar-SA" sz="2800" dirty="0" smtClean="0">
                <a:latin typeface="Arial" pitchFamily="34" charset="0"/>
                <a:cs typeface="Arial" pitchFamily="34" charset="0"/>
              </a:rPr>
            </a:br>
            <a:r>
              <a:rPr lang="ar-SA" sz="2800" dirty="0" smtClean="0">
                <a:latin typeface="Arial" pitchFamily="34" charset="0"/>
                <a:cs typeface="Arial" pitchFamily="34" charset="0"/>
              </a:rPr>
              <a:t>ـ الإعلام التقليدي :</a:t>
            </a:r>
            <a:br>
              <a:rPr lang="ar-SA" sz="2800" dirty="0" smtClean="0">
                <a:latin typeface="Arial" pitchFamily="34" charset="0"/>
                <a:cs typeface="Arial" pitchFamily="34" charset="0"/>
              </a:rPr>
            </a:br>
            <a:r>
              <a:rPr lang="ar-SA" sz="2800" dirty="0" smtClean="0">
                <a:latin typeface="Arial" pitchFamily="34" charset="0"/>
                <a:cs typeface="Arial" pitchFamily="34" charset="0"/>
              </a:rPr>
              <a:t>لم يتطرق الى هذا الأمر نهائيا الذي انتشر بين أوساط المجتمع وكذلك بعض المظاهرات التي حدثت مطالبة بمنع الإختلاط فقط اقتصرت المواد الإعلاميه على بعض المقالات للكتاب الذين تناولوا الموضوع في الصحف اليومية وماذكروه حسب توجهاتهم فمنهم من يطالب بالانفتاح وتجنب الإنغلاق وأن الجو الأكاديمي يتطلب مزيدا من التحرر والآخرين ينادون بإجراءات حازمه تمنع هذه السلوكيات ولم يحدث معالجه متعمقه في هذا الجانب عدا بيان صادر عن التعليم العالي يؤكد على عدم السماح بذلك والبيان مقتضب جدا .</a:t>
            </a:r>
            <a:br>
              <a:rPr lang="ar-SA" sz="2800" dirty="0" smtClean="0">
                <a:latin typeface="Arial" pitchFamily="34" charset="0"/>
                <a:cs typeface="Arial" pitchFamily="34" charset="0"/>
              </a:rPr>
            </a:br>
            <a:r>
              <a:rPr lang="en-US" sz="2800" dirty="0" smtClean="0">
                <a:latin typeface="Arial" pitchFamily="34" charset="0"/>
                <a:cs typeface="Arial" pitchFamily="34" charset="0"/>
              </a:rPr>
              <a:t>http://www.alriyadh.com/2012/09/09/article766396.html</a:t>
            </a:r>
            <a:r>
              <a:rPr lang="ar-SA" sz="2800" dirty="0" smtClean="0">
                <a:latin typeface="Arial" pitchFamily="34" charset="0"/>
                <a:cs typeface="Arial" pitchFamily="34" charset="0"/>
              </a:rPr>
              <a:t/>
            </a:r>
            <a:br>
              <a:rPr lang="ar-SA" sz="2800" dirty="0" smtClean="0">
                <a:latin typeface="Arial" pitchFamily="34" charset="0"/>
                <a:cs typeface="Arial" pitchFamily="34" charset="0"/>
              </a:rPr>
            </a:br>
            <a:r>
              <a:rPr lang="ar-SA" sz="2800" dirty="0" smtClean="0">
                <a:latin typeface="Arial" pitchFamily="34" charset="0"/>
                <a:cs typeface="Arial" pitchFamily="34" charset="0"/>
              </a:rPr>
              <a:t/>
            </a:r>
            <a:br>
              <a:rPr lang="ar-SA" sz="2800" dirty="0" smtClean="0">
                <a:latin typeface="Arial" pitchFamily="34" charset="0"/>
                <a:cs typeface="Arial" pitchFamily="34" charset="0"/>
              </a:rPr>
            </a:br>
            <a:endParaRPr lang="ar-SA" sz="2800" dirty="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512064"/>
            <a:ext cx="7972452" cy="5988770"/>
          </a:xfrm>
        </p:spPr>
        <p:txBody>
          <a:bodyPr/>
          <a:lstStyle/>
          <a:p>
            <a:pPr algn="r"/>
            <a:r>
              <a:rPr lang="ar-SA" sz="2800" dirty="0" smtClean="0">
                <a:latin typeface="Arial" pitchFamily="34" charset="0"/>
                <a:cs typeface="Arial" pitchFamily="34" charset="0"/>
              </a:rPr>
              <a:t>ـ الإعلام الجديد :</a:t>
            </a:r>
            <a:br>
              <a:rPr lang="ar-SA" sz="2800" dirty="0" smtClean="0">
                <a:latin typeface="Arial" pitchFamily="34" charset="0"/>
                <a:cs typeface="Arial" pitchFamily="34" charset="0"/>
              </a:rPr>
            </a:br>
            <a:r>
              <a:rPr lang="ar-SA" sz="2800" dirty="0" smtClean="0">
                <a:latin typeface="Arial" pitchFamily="34" charset="0"/>
                <a:cs typeface="Arial" pitchFamily="34" charset="0"/>
              </a:rPr>
              <a:t>نشر الإعلام الجديد بعض المخاطبات ومنها خطاب من معيده موجه لمديرة الجامعة تؤكد الاختلاط وتطالب بمنعه وتذكر اسماء بالتحديد وتم تداول ذلك الخطاب في وسائل التواصل الإجتماعي وواكبت وسائل الإعلام الجديد كل المستجدات ومايحدث في هذا الأمر من مخاطبات وبيانات وأيضا مطالبات من جهات قضائيه ومجتمعيه بمنع هذا الأمر من الجهات المختصه وأتاحت للجمهور التفاعل والمشاركه وأن يكون هو صانعا للخبر ومشاركا فيه عبر المواقع الإلكترونيه ووسائل التواصل الإجتماعي وإنصرف الناس عن الإعلام التقليدي وأخذوا يتابعون الإعلام الجديد لمعرفة مايحدث حتى من غير المهتمين بالدرجة الأولى أولياء الأمور ورجال الدين .</a:t>
            </a:r>
            <a:br>
              <a:rPr lang="ar-SA" sz="2800" dirty="0" smtClean="0">
                <a:latin typeface="Arial" pitchFamily="34" charset="0"/>
                <a:cs typeface="Arial" pitchFamily="34" charset="0"/>
              </a:rPr>
            </a:br>
            <a:r>
              <a:rPr lang="en-US" sz="2800" dirty="0" smtClean="0">
                <a:latin typeface="Arial" pitchFamily="34" charset="0"/>
                <a:cs typeface="Arial" pitchFamily="34" charset="0"/>
                <a:hlinkClick r:id="rId2"/>
              </a:rPr>
              <a:t>http://sabq.org/aCnfde</a:t>
            </a:r>
            <a:r>
              <a:rPr lang="en-US" sz="2800" dirty="0" smtClean="0">
                <a:latin typeface="Arial" pitchFamily="34" charset="0"/>
                <a:cs typeface="Arial" pitchFamily="34" charset="0"/>
              </a:rPr>
              <a:t> </a:t>
            </a:r>
            <a:br>
              <a:rPr lang="en-US" sz="2800" dirty="0" smtClean="0">
                <a:latin typeface="Arial" pitchFamily="34" charset="0"/>
                <a:cs typeface="Arial" pitchFamily="34" charset="0"/>
              </a:rPr>
            </a:br>
            <a:r>
              <a:rPr lang="en-US" sz="2800" dirty="0" smtClean="0">
                <a:latin typeface="Arial" pitchFamily="34" charset="0"/>
                <a:cs typeface="Arial" pitchFamily="34" charset="0"/>
              </a:rPr>
              <a:t> http://www.blogsaudi.com/%</a:t>
            </a:r>
            <a:r>
              <a:rPr lang="en-US" sz="1400" dirty="0" smtClean="0">
                <a:latin typeface="Arial" pitchFamily="34" charset="0"/>
                <a:cs typeface="Arial" pitchFamily="34" charset="0"/>
              </a:rPr>
              <a:t>D8%B5%D9%88%D8%B1-%D8%A7%D8%AE%D8%AA%D9%84%D8%A7%D8%B7-%D8%AC%D8%A7%D9%85%D8%B9%D8%A9-%D8%A7%D9%84%D8%A7%D9%85%D9%8A%D8%B1%D8%A9-%D9%86%D9%88%D8%B1%D8%A</a:t>
            </a:r>
            <a:r>
              <a:rPr lang="en-US" sz="1600" dirty="0" smtClean="0">
                <a:latin typeface="Arial" pitchFamily="34" charset="0"/>
                <a:cs typeface="Arial" pitchFamily="34" charset="0"/>
              </a:rPr>
              <a:t>9.html</a:t>
            </a:r>
            <a:endParaRPr lang="ar-SA" sz="1600" dirty="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512064"/>
            <a:ext cx="7901014" cy="6060208"/>
          </a:xfrm>
        </p:spPr>
        <p:txBody>
          <a:bodyPr/>
          <a:lstStyle/>
          <a:p>
            <a:pPr algn="r"/>
            <a:r>
              <a:rPr lang="ar-SA" sz="2800" dirty="0" smtClean="0">
                <a:latin typeface="Arial" pitchFamily="34" charset="0"/>
                <a:cs typeface="Arial" pitchFamily="34" charset="0"/>
              </a:rPr>
              <a:t/>
            </a:r>
            <a:br>
              <a:rPr lang="ar-SA" sz="2800" dirty="0" smtClean="0">
                <a:latin typeface="Arial" pitchFamily="34" charset="0"/>
                <a:cs typeface="Arial" pitchFamily="34" charset="0"/>
              </a:rPr>
            </a:br>
            <a:r>
              <a:rPr lang="ar-SA" sz="2800" dirty="0" smtClean="0">
                <a:latin typeface="Arial" pitchFamily="34" charset="0"/>
                <a:cs typeface="Arial" pitchFamily="34" charset="0"/>
              </a:rPr>
              <a:t>الخـــاتمـــــه:</a:t>
            </a:r>
            <a:br>
              <a:rPr lang="ar-SA" sz="2800" dirty="0" smtClean="0">
                <a:latin typeface="Arial" pitchFamily="34" charset="0"/>
                <a:cs typeface="Arial" pitchFamily="34" charset="0"/>
              </a:rPr>
            </a:br>
            <a:r>
              <a:rPr lang="ar-SA" sz="2800" dirty="0" smtClean="0">
                <a:latin typeface="Arial" pitchFamily="34" charset="0"/>
                <a:cs typeface="Arial" pitchFamily="34" charset="0"/>
              </a:rPr>
              <a:t/>
            </a:r>
            <a:br>
              <a:rPr lang="ar-SA" sz="2800" dirty="0" smtClean="0">
                <a:latin typeface="Arial" pitchFamily="34" charset="0"/>
                <a:cs typeface="Arial" pitchFamily="34" charset="0"/>
              </a:rPr>
            </a:br>
            <a:r>
              <a:rPr lang="ar-SA" sz="2800" dirty="0" smtClean="0">
                <a:latin typeface="Arial" pitchFamily="34" charset="0"/>
                <a:cs typeface="Arial" pitchFamily="34" charset="0"/>
              </a:rPr>
              <a:t>الإعلام الجديد بمختلف أشكاله وخصوصا صحافة المواطن ووسائل التواصل الإجتماعي أصبحت أمرا لايمكن تجاهله أو تحييده فهي صوت المواطن وقلمه وعينه فيجب التعامل معها بواقعية وشفافية لتنوير الرأي العام وعدم تشويه الحقائق فنهوض المجتمع من خلال عرض المشكلات وإيجاد الحلول لها التي تنتج من المشاركة المجتمعيه وليس فقط من السلطات .</a:t>
            </a:r>
            <a:endParaRPr lang="ar-SA" sz="2800" dirty="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198</TotalTime>
  <Words>30</Words>
  <Application>Microsoft Office PowerPoint</Application>
  <PresentationFormat>On-screen Show (4:3)</PresentationFormat>
  <Paragraphs>10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Metro</vt:lpstr>
      <vt:lpstr>جامعة الملك سعود  كليــــــــة الآداب   قســـــم الإعلام                                                                                                     مقارنه تغطية الأخبار في وسائل الإعلام التقليدي والإعلام الجديد                                               إعداد                                     حمد بن عوض الجش                                              إشراف                                        د/ سعيد الغامدي </vt:lpstr>
      <vt:lpstr>مقــــد مـــــه :  تنشر وسائل الإعلام التقليدي الأخبار في إطار المسموح به من وجهة نظر حارس البوابه وبمعايير معينة تختلف من وسيلة إلى أخرى ولكن جميعها واحده في وسائل الإعلام التقليدي الخاضع للأنظمة سواء السلطوية أو غيرها فالحريه محدودة بحدود يمليها حارس البوابه ممتثلا في ذلك لأوامر وتعليمات النظام القائم على النقيض من ذلك فالأخبار في الإعلام الجديد تأخذ مزيدا من الحرية والعمق في التفاصيل وتتحرر من قيود حارس البوابة وتلبي رغبة المواطن في الحصول على أدق التفاصيل التي لا يجدها في الإعلام التقليدي . </vt:lpstr>
      <vt:lpstr>المثال الأول : خبر العملية الجراحية التي أجريت لخادم الحرمين الشريفين   ـ الإعلام التقليدي :  ذكر في وسائل الإعلام التقليدي خبر إجراء العملية بموجب بيان تم بثه بصيغة واحده تقريبا في تلك الوسائل كما أراد المسئول وبالصيغة التي أراد أن ينشر بها الخبر دون تفاصيل وبعد إجراء العملية صدر بيان مماثل يبين نجاح العملية دون ذكر لما حدث خلال العمليه من مضاعفات مثلا أو تبعات وكان البيان في نشرة الأخبار الرسمية فيما يخص التلفزيون والراديو أما الصحف فكان في اليوم التالي لأن العملية الجراحية لم تنتهي إلا بعد صدور الطبعة الثانية للصحف .  http://www.alriyadh.com/2012/11/17/section.home.html</vt:lpstr>
      <vt:lpstr>الإعلام الجديد: تم نشر البيان الصادر من الديوان الملكي وتم ذكر التفاصيل حول الحالة الصحية التي مر بها خادم الحرمين الشريفين وماهي مقدمات المرض الذي يعاني منه وتتبع لما قام به من قبل من عمليات جراحية وفحوص طبية وكان الإعلام الجديد ومن خلال الانترنيت يعمل على تحديث المعلومات وإضافة كل جديد وإتاحة الفرصة للمواطن للمشاركة في صناعة الخبر بعيدا عن مقص الرقيب وتم ذكر التفاصيل التي لم تذكر في الإعلام التقليدي ومنها أنه أجرى عملية أخرى في القلب لم تكن متوقعة وأيضا أن حالته سيئه مما حدا بالمسئولين إلى تكذيبها من خلال ظهوره على الشاشة بعد إنتشار إشاعة تردي حالته الصحية في بعض المواقع الإلكترونية ووسائل التواصل الإجتماعي لإثبات عكس مايقال وقطع الإشاعات . http://www.youtube.com/watch?v=1vQBqDWrP-8</vt:lpstr>
      <vt:lpstr>  المثال الثاني : حادث إنفجار ناقلة الغاز بمدينة الرياض  ـ الإعلام  التقليدي :  ظل صامتا لساعات بعد الحادث الى أن أعلن بالشريط الإخباري الخبر بدون تفاصيل فقط حادث ناقلة غاز بمدينة الرياض بدون إبداء تفاصيل عن الخسائر المادية والبشرية والأسباب وراء ذلك وكان المأمول البث المباشر من موقع الحادث بفريق إعلامي وإجراء المقابلات مع شهود العيان والمسئولين لأخذ الحقائق ونشرها وتحقيق السبق الصحفي وقطع الإشاعات .  http://www.alriyadh.com/2012/11/02/section.home.html    </vt:lpstr>
      <vt:lpstr>  ـ الإعلام الجديد :  منذ وقوع الحادث انتشر الخبر بالمواقع الإلكترونية وبدأ بث الصور ومقاطع الفيديو من الموقع بواسطة المواطنين وأخذت صحافة المواطن المضمون من الجمهور والتفاعل عن طريق مواقعها على الانترنيت وانتشرت مقاطع الفيديو والصور التي لا تدع مجالا للشك مما جعل المواطن ينصرف عن الإعلام التقليدي ويتابع ماينشر في صحافة المواطن ومواقع التواصل الإجتماعي . http://www.youtube.com/watch?v=z_7cV9bajCI </vt:lpstr>
      <vt:lpstr>المثال الثالث:خبر الاختلاط في جامعة نوره  ـ الإعلام التقليدي : لم يتطرق الى هذا الأمر نهائيا الذي انتشر بين أوساط المجتمع وكذلك بعض المظاهرات التي حدثت مطالبة بمنع الإختلاط فقط اقتصرت المواد الإعلاميه على بعض المقالات للكتاب الذين تناولوا الموضوع في الصحف اليومية وماذكروه حسب توجهاتهم فمنهم من يطالب بالانفتاح وتجنب الإنغلاق وأن الجو الأكاديمي يتطلب مزيدا من التحرر والآخرين ينادون بإجراءات حازمه تمنع هذه السلوكيات ولم يحدث معالجه متعمقه في هذا الجانب عدا بيان صادر عن التعليم العالي يؤكد على عدم السماح بذلك والبيان مقتضب جدا . http://www.alriyadh.com/2012/09/09/article766396.html  </vt:lpstr>
      <vt:lpstr>ـ الإعلام الجديد : نشر الإعلام الجديد بعض المخاطبات ومنها خطاب من معيده موجه لمديرة الجامعة تؤكد الاختلاط وتطالب بمنعه وتذكر اسماء بالتحديد وتم تداول ذلك الخطاب في وسائل التواصل الإجتماعي وواكبت وسائل الإعلام الجديد كل المستجدات ومايحدث في هذا الأمر من مخاطبات وبيانات وأيضا مطالبات من جهات قضائيه ومجتمعيه بمنع هذا الأمر من الجهات المختصه وأتاحت للجمهور التفاعل والمشاركه وأن يكون هو صانعا للخبر ومشاركا فيه عبر المواقع الإلكترونيه ووسائل التواصل الإجتماعي وإنصرف الناس عن الإعلام التقليدي وأخذوا يتابعون الإعلام الجديد لمعرفة مايحدث حتى من غير المهتمين بالدرجة الأولى أولياء الأمور ورجال الدين . http://sabq.org/aCnfde   http://www.blogsaudi.com/%D8%B5%D9%88%D8%B1-%D8%A7%D8%AE%D8%AA%D9%84%D8%A7%D8%B7-%D8%AC%D8%A7%D9%85%D8%B9%D8%A9-%D8%A7%D9%84%D8%A7%D9%85%D9%8A%D8%B1%D8%A9-%D9%86%D9%88%D8%B1%D8%A9.html</vt:lpstr>
      <vt:lpstr> الخـــاتمـــــه:  الإعلام الجديد بمختلف أشكاله وخصوصا صحافة المواطن ووسائل التواصل الإجتماعي أصبحت أمرا لايمكن تجاهله أو تحييده فهي صوت المواطن وقلمه وعينه فيجب التعامل معها بواقعية وشفافية لتنوير الرأي العام وعدم تشويه الحقائق فنهوض المجتمع من خلال عرض المشكلات وإيجاد الحلول لها التي تنتج من المشاركة المجتمعيه وليس فقط من السلطات .</vt:lpstr>
      <vt:lpstr>   شكرا للمتابعه،،،</vt:lpstr>
    </vt:vector>
  </TitlesOfParts>
  <Company>Eng. Helal Khan.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الملك سعود  كليــــــــة الآداب   قســـــم الإعلام                                                                                            مقارنه تغطية الأخبار في وسائل الإعلام                                                إعداد                                     حمد بن عوض الجش                                              إشراف                                        د/ أسامه النصار</dc:title>
  <dc:creator>Supported By</dc:creator>
  <cp:lastModifiedBy>User</cp:lastModifiedBy>
  <cp:revision>20</cp:revision>
  <dcterms:created xsi:type="dcterms:W3CDTF">2012-12-06T12:34:06Z</dcterms:created>
  <dcterms:modified xsi:type="dcterms:W3CDTF">2014-12-09T16:50:17Z</dcterms:modified>
</cp:coreProperties>
</file>