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Default Extension="wdp" ContentType="image/vnd.ms-photo"/>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sldIdLst>
    <p:sldId id="267" r:id="rId2"/>
    <p:sldId id="256" r:id="rId3"/>
    <p:sldId id="270" r:id="rId4"/>
    <p:sldId id="257" r:id="rId5"/>
    <p:sldId id="258" r:id="rId6"/>
    <p:sldId id="259" r:id="rId7"/>
    <p:sldId id="260" r:id="rId8"/>
    <p:sldId id="271" r:id="rId9"/>
    <p:sldId id="262" r:id="rId10"/>
    <p:sldId id="263" r:id="rId11"/>
    <p:sldId id="265" r:id="rId12"/>
    <p:sldId id="272" r:id="rId13"/>
    <p:sldId id="278" r:id="rId14"/>
    <p:sldId id="281" r:id="rId15"/>
    <p:sldId id="282" r:id="rId16"/>
    <p:sldId id="283" r:id="rId17"/>
    <p:sldId id="284" r:id="rId18"/>
    <p:sldId id="285" r:id="rId19"/>
    <p:sldId id="286" r:id="rId20"/>
    <p:sldId id="287" r:id="rId21"/>
    <p:sldId id="288" r:id="rId22"/>
    <p:sldId id="289" r:id="rId23"/>
    <p:sldId id="290" r:id="rId24"/>
    <p:sldId id="298" r:id="rId25"/>
    <p:sldId id="291" r:id="rId26"/>
    <p:sldId id="292" r:id="rId27"/>
    <p:sldId id="293" r:id="rId28"/>
    <p:sldId id="322" r:id="rId29"/>
    <p:sldId id="294" r:id="rId30"/>
    <p:sldId id="295" r:id="rId31"/>
    <p:sldId id="323" r:id="rId32"/>
    <p:sldId id="296" r:id="rId33"/>
    <p:sldId id="297" r:id="rId34"/>
    <p:sldId id="299" r:id="rId35"/>
    <p:sldId id="300" r:id="rId36"/>
    <p:sldId id="324" r:id="rId37"/>
    <p:sldId id="325" r:id="rId38"/>
    <p:sldId id="312" r:id="rId39"/>
    <p:sldId id="314" r:id="rId40"/>
    <p:sldId id="315" r:id="rId41"/>
    <p:sldId id="317" r:id="rId42"/>
    <p:sldId id="319" r:id="rId43"/>
    <p:sldId id="320" r:id="rId44"/>
    <p:sldId id="321" r:id="rId45"/>
    <p:sldId id="303" r:id="rId46"/>
    <p:sldId id="304" r:id="rId47"/>
    <p:sldId id="305" r:id="rId48"/>
    <p:sldId id="307" r:id="rId49"/>
    <p:sldId id="308" r:id="rId50"/>
    <p:sldId id="309" r:id="rId51"/>
    <p:sldId id="310" r:id="rId52"/>
    <p:sldId id="326" r:id="rId5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66CC"/>
    <a:srgbClr val="EAEAE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النمط المتوس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نمط متوسط 3 - تميي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نمط متوسط 3 - تميي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نمط متوسط 3 - تمييز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نمط متوسط 3 - تمييز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نمط متوسط 3 - تميي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نمط متوسط 3 - تميي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1EBBBCC-DAD2-459C-BE2E-F6DE35CF9A28}" styleName="نمط داكن 2 - تمييز 3/تمييز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412" autoAdjust="0"/>
    <p:restoredTop sz="94671" autoAdjust="0"/>
  </p:normalViewPr>
  <p:slideViewPr>
    <p:cSldViewPr>
      <p:cViewPr>
        <p:scale>
          <a:sx n="70" d="100"/>
          <a:sy n="70" d="100"/>
        </p:scale>
        <p:origin x="-137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CD70CA-207B-49B4-8719-E2B058FB3DED}" type="doc">
      <dgm:prSet loTypeId="urn:microsoft.com/office/officeart/2005/8/layout/cycle7" loCatId="cycle" qsTypeId="urn:microsoft.com/office/officeart/2005/8/quickstyle/simple1" qsCatId="simple" csTypeId="urn:microsoft.com/office/officeart/2005/8/colors/colorful3" csCatId="colorful" phldr="1"/>
      <dgm:spPr/>
      <dgm:t>
        <a:bodyPr/>
        <a:lstStyle/>
        <a:p>
          <a:pPr rtl="1"/>
          <a:endParaRPr lang="ar-SA"/>
        </a:p>
      </dgm:t>
    </dgm:pt>
    <dgm:pt modelId="{827E5562-940D-409E-868A-34974BB29473}">
      <dgm:prSet phldrT="[نص]"/>
      <dgm:spPr/>
      <dgm:t>
        <a:bodyPr/>
        <a:lstStyle/>
        <a:p>
          <a:pPr rtl="1"/>
          <a:r>
            <a:rPr lang="ar-SA" dirty="0" smtClean="0"/>
            <a:t>عمليات الترميز والتشفير.</a:t>
          </a:r>
          <a:endParaRPr lang="ar-SA" dirty="0"/>
        </a:p>
      </dgm:t>
    </dgm:pt>
    <dgm:pt modelId="{E34258FF-CBF6-498A-9DF4-F8B6E317DE9D}" type="parTrans" cxnId="{BBB82D75-170D-4903-9A41-06DD36001E41}">
      <dgm:prSet/>
      <dgm:spPr/>
      <dgm:t>
        <a:bodyPr/>
        <a:lstStyle/>
        <a:p>
          <a:pPr rtl="1"/>
          <a:endParaRPr lang="ar-SA"/>
        </a:p>
      </dgm:t>
    </dgm:pt>
    <dgm:pt modelId="{EC7C5281-4F61-4CF2-9A17-506F36A48090}" type="sibTrans" cxnId="{BBB82D75-170D-4903-9A41-06DD36001E41}">
      <dgm:prSet/>
      <dgm:spPr/>
      <dgm:t>
        <a:bodyPr/>
        <a:lstStyle/>
        <a:p>
          <a:pPr rtl="1"/>
          <a:endParaRPr lang="ar-SA"/>
        </a:p>
      </dgm:t>
    </dgm:pt>
    <dgm:pt modelId="{1D7759B1-0A64-4AF0-9456-D6D54F9904AC}">
      <dgm:prSet phldrT="[نص]"/>
      <dgm:spPr/>
      <dgm:t>
        <a:bodyPr/>
        <a:lstStyle/>
        <a:p>
          <a:pPr rtl="1"/>
          <a:r>
            <a:rPr lang="ar-SA" dirty="0" smtClean="0"/>
            <a:t>عمليات التخزين والاحتفاظ.</a:t>
          </a:r>
          <a:endParaRPr lang="ar-SA" dirty="0"/>
        </a:p>
      </dgm:t>
    </dgm:pt>
    <dgm:pt modelId="{B683C8BC-0AF6-4AED-A1C5-AC18DDA52E4B}" type="parTrans" cxnId="{7FA84870-3EB6-4FF0-9592-9BADE5A6EF37}">
      <dgm:prSet/>
      <dgm:spPr/>
      <dgm:t>
        <a:bodyPr/>
        <a:lstStyle/>
        <a:p>
          <a:pPr rtl="1"/>
          <a:endParaRPr lang="ar-SA"/>
        </a:p>
      </dgm:t>
    </dgm:pt>
    <dgm:pt modelId="{EBB19C73-205E-4920-B783-628987A214C8}" type="sibTrans" cxnId="{7FA84870-3EB6-4FF0-9592-9BADE5A6EF37}">
      <dgm:prSet/>
      <dgm:spPr/>
      <dgm:t>
        <a:bodyPr/>
        <a:lstStyle/>
        <a:p>
          <a:pPr rtl="1"/>
          <a:endParaRPr lang="ar-SA"/>
        </a:p>
      </dgm:t>
    </dgm:pt>
    <dgm:pt modelId="{B8E62CD8-65CE-4EE4-A0CD-F608A5BA853E}">
      <dgm:prSet phldrT="[نص]"/>
      <dgm:spPr/>
      <dgm:t>
        <a:bodyPr/>
        <a:lstStyle/>
        <a:p>
          <a:pPr rtl="1"/>
          <a:r>
            <a:rPr lang="ar-SA" dirty="0" smtClean="0"/>
            <a:t>عمليات الاسترجاع.</a:t>
          </a:r>
          <a:endParaRPr lang="ar-SA" dirty="0"/>
        </a:p>
      </dgm:t>
    </dgm:pt>
    <dgm:pt modelId="{B20CB35F-8EB8-4B89-B299-E78E57E257F2}" type="parTrans" cxnId="{2CB6E13A-2613-4DEB-A251-A6AE3B7B8C0A}">
      <dgm:prSet/>
      <dgm:spPr/>
      <dgm:t>
        <a:bodyPr/>
        <a:lstStyle/>
        <a:p>
          <a:pPr rtl="1"/>
          <a:endParaRPr lang="ar-SA"/>
        </a:p>
      </dgm:t>
    </dgm:pt>
    <dgm:pt modelId="{B127B7FC-979C-4C14-9BCB-09824273754E}" type="sibTrans" cxnId="{2CB6E13A-2613-4DEB-A251-A6AE3B7B8C0A}">
      <dgm:prSet/>
      <dgm:spPr/>
      <dgm:t>
        <a:bodyPr/>
        <a:lstStyle/>
        <a:p>
          <a:pPr rtl="1"/>
          <a:endParaRPr lang="ar-SA"/>
        </a:p>
      </dgm:t>
    </dgm:pt>
    <dgm:pt modelId="{6C791EBC-76E9-4C0A-BD85-1908FC5F4BCD}" type="pres">
      <dgm:prSet presAssocID="{E7CD70CA-207B-49B4-8719-E2B058FB3DED}" presName="Name0" presStyleCnt="0">
        <dgm:presLayoutVars>
          <dgm:dir/>
          <dgm:resizeHandles val="exact"/>
        </dgm:presLayoutVars>
      </dgm:prSet>
      <dgm:spPr/>
      <dgm:t>
        <a:bodyPr/>
        <a:lstStyle/>
        <a:p>
          <a:pPr rtl="1"/>
          <a:endParaRPr lang="ar-SA"/>
        </a:p>
      </dgm:t>
    </dgm:pt>
    <dgm:pt modelId="{98FC3F20-5FFF-453B-BDC2-976551A3A4F9}" type="pres">
      <dgm:prSet presAssocID="{827E5562-940D-409E-868A-34974BB29473}" presName="node" presStyleLbl="node1" presStyleIdx="0" presStyleCnt="3">
        <dgm:presLayoutVars>
          <dgm:bulletEnabled val="1"/>
        </dgm:presLayoutVars>
      </dgm:prSet>
      <dgm:spPr/>
      <dgm:t>
        <a:bodyPr/>
        <a:lstStyle/>
        <a:p>
          <a:pPr rtl="1"/>
          <a:endParaRPr lang="ar-SA"/>
        </a:p>
      </dgm:t>
    </dgm:pt>
    <dgm:pt modelId="{33D833E0-3B1D-44AC-A24F-202493F3601D}" type="pres">
      <dgm:prSet presAssocID="{EC7C5281-4F61-4CF2-9A17-506F36A48090}" presName="sibTrans" presStyleLbl="sibTrans2D1" presStyleIdx="0" presStyleCnt="3"/>
      <dgm:spPr/>
      <dgm:t>
        <a:bodyPr/>
        <a:lstStyle/>
        <a:p>
          <a:pPr rtl="1"/>
          <a:endParaRPr lang="ar-SA"/>
        </a:p>
      </dgm:t>
    </dgm:pt>
    <dgm:pt modelId="{F8B95C6F-1CC3-42F9-962D-CB3D1EECD9B0}" type="pres">
      <dgm:prSet presAssocID="{EC7C5281-4F61-4CF2-9A17-506F36A48090}" presName="connectorText" presStyleLbl="sibTrans2D1" presStyleIdx="0" presStyleCnt="3"/>
      <dgm:spPr/>
      <dgm:t>
        <a:bodyPr/>
        <a:lstStyle/>
        <a:p>
          <a:pPr rtl="1"/>
          <a:endParaRPr lang="ar-SA"/>
        </a:p>
      </dgm:t>
    </dgm:pt>
    <dgm:pt modelId="{19BE507E-FDD6-4A20-9D6F-9A2D8BA309DA}" type="pres">
      <dgm:prSet presAssocID="{1D7759B1-0A64-4AF0-9456-D6D54F9904AC}" presName="node" presStyleLbl="node1" presStyleIdx="1" presStyleCnt="3">
        <dgm:presLayoutVars>
          <dgm:bulletEnabled val="1"/>
        </dgm:presLayoutVars>
      </dgm:prSet>
      <dgm:spPr/>
      <dgm:t>
        <a:bodyPr/>
        <a:lstStyle/>
        <a:p>
          <a:pPr rtl="1"/>
          <a:endParaRPr lang="ar-SA"/>
        </a:p>
      </dgm:t>
    </dgm:pt>
    <dgm:pt modelId="{DFCA0495-BF87-4F8E-98E3-C45C2E54E3F1}" type="pres">
      <dgm:prSet presAssocID="{EBB19C73-205E-4920-B783-628987A214C8}" presName="sibTrans" presStyleLbl="sibTrans2D1" presStyleIdx="1" presStyleCnt="3"/>
      <dgm:spPr/>
      <dgm:t>
        <a:bodyPr/>
        <a:lstStyle/>
        <a:p>
          <a:pPr rtl="1"/>
          <a:endParaRPr lang="ar-SA"/>
        </a:p>
      </dgm:t>
    </dgm:pt>
    <dgm:pt modelId="{C93B3C3E-01CC-4BBA-8187-DDA9DE2BF657}" type="pres">
      <dgm:prSet presAssocID="{EBB19C73-205E-4920-B783-628987A214C8}" presName="connectorText" presStyleLbl="sibTrans2D1" presStyleIdx="1" presStyleCnt="3"/>
      <dgm:spPr/>
      <dgm:t>
        <a:bodyPr/>
        <a:lstStyle/>
        <a:p>
          <a:pPr rtl="1"/>
          <a:endParaRPr lang="ar-SA"/>
        </a:p>
      </dgm:t>
    </dgm:pt>
    <dgm:pt modelId="{3FBB33A9-DD31-4A74-8F0D-F955B4D92492}" type="pres">
      <dgm:prSet presAssocID="{B8E62CD8-65CE-4EE4-A0CD-F608A5BA853E}" presName="node" presStyleLbl="node1" presStyleIdx="2" presStyleCnt="3">
        <dgm:presLayoutVars>
          <dgm:bulletEnabled val="1"/>
        </dgm:presLayoutVars>
      </dgm:prSet>
      <dgm:spPr/>
      <dgm:t>
        <a:bodyPr/>
        <a:lstStyle/>
        <a:p>
          <a:pPr rtl="1"/>
          <a:endParaRPr lang="ar-SA"/>
        </a:p>
      </dgm:t>
    </dgm:pt>
    <dgm:pt modelId="{DA6FE1BC-AD4E-420C-AB8A-C38A899BC52B}" type="pres">
      <dgm:prSet presAssocID="{B127B7FC-979C-4C14-9BCB-09824273754E}" presName="sibTrans" presStyleLbl="sibTrans2D1" presStyleIdx="2" presStyleCnt="3"/>
      <dgm:spPr/>
      <dgm:t>
        <a:bodyPr/>
        <a:lstStyle/>
        <a:p>
          <a:pPr rtl="1"/>
          <a:endParaRPr lang="ar-SA"/>
        </a:p>
      </dgm:t>
    </dgm:pt>
    <dgm:pt modelId="{E8D58AF6-E388-4EFD-AFBA-F21810D60BEF}" type="pres">
      <dgm:prSet presAssocID="{B127B7FC-979C-4C14-9BCB-09824273754E}" presName="connectorText" presStyleLbl="sibTrans2D1" presStyleIdx="2" presStyleCnt="3"/>
      <dgm:spPr/>
      <dgm:t>
        <a:bodyPr/>
        <a:lstStyle/>
        <a:p>
          <a:pPr rtl="1"/>
          <a:endParaRPr lang="ar-SA"/>
        </a:p>
      </dgm:t>
    </dgm:pt>
  </dgm:ptLst>
  <dgm:cxnLst>
    <dgm:cxn modelId="{261C8084-5584-4251-B4FA-22438C2E8122}" type="presOf" srcId="{EC7C5281-4F61-4CF2-9A17-506F36A48090}" destId="{33D833E0-3B1D-44AC-A24F-202493F3601D}" srcOrd="0" destOrd="0" presId="urn:microsoft.com/office/officeart/2005/8/layout/cycle7"/>
    <dgm:cxn modelId="{7FA84870-3EB6-4FF0-9592-9BADE5A6EF37}" srcId="{E7CD70CA-207B-49B4-8719-E2B058FB3DED}" destId="{1D7759B1-0A64-4AF0-9456-D6D54F9904AC}" srcOrd="1" destOrd="0" parTransId="{B683C8BC-0AF6-4AED-A1C5-AC18DDA52E4B}" sibTransId="{EBB19C73-205E-4920-B783-628987A214C8}"/>
    <dgm:cxn modelId="{D87785B2-6786-4C3C-A229-A542C6BDE107}" type="presOf" srcId="{EBB19C73-205E-4920-B783-628987A214C8}" destId="{DFCA0495-BF87-4F8E-98E3-C45C2E54E3F1}" srcOrd="0" destOrd="0" presId="urn:microsoft.com/office/officeart/2005/8/layout/cycle7"/>
    <dgm:cxn modelId="{A64142A9-5B1F-4171-9702-66BC8D650573}" type="presOf" srcId="{827E5562-940D-409E-868A-34974BB29473}" destId="{98FC3F20-5FFF-453B-BDC2-976551A3A4F9}" srcOrd="0" destOrd="0" presId="urn:microsoft.com/office/officeart/2005/8/layout/cycle7"/>
    <dgm:cxn modelId="{BBB82D75-170D-4903-9A41-06DD36001E41}" srcId="{E7CD70CA-207B-49B4-8719-E2B058FB3DED}" destId="{827E5562-940D-409E-868A-34974BB29473}" srcOrd="0" destOrd="0" parTransId="{E34258FF-CBF6-498A-9DF4-F8B6E317DE9D}" sibTransId="{EC7C5281-4F61-4CF2-9A17-506F36A48090}"/>
    <dgm:cxn modelId="{DDCFED05-51DA-4861-87AF-3DB3C311F609}" type="presOf" srcId="{B8E62CD8-65CE-4EE4-A0CD-F608A5BA853E}" destId="{3FBB33A9-DD31-4A74-8F0D-F955B4D92492}" srcOrd="0" destOrd="0" presId="urn:microsoft.com/office/officeart/2005/8/layout/cycle7"/>
    <dgm:cxn modelId="{2CB6E13A-2613-4DEB-A251-A6AE3B7B8C0A}" srcId="{E7CD70CA-207B-49B4-8719-E2B058FB3DED}" destId="{B8E62CD8-65CE-4EE4-A0CD-F608A5BA853E}" srcOrd="2" destOrd="0" parTransId="{B20CB35F-8EB8-4B89-B299-E78E57E257F2}" sibTransId="{B127B7FC-979C-4C14-9BCB-09824273754E}"/>
    <dgm:cxn modelId="{2E215F0A-D761-4A99-85D6-4D378242102F}" type="presOf" srcId="{1D7759B1-0A64-4AF0-9456-D6D54F9904AC}" destId="{19BE507E-FDD6-4A20-9D6F-9A2D8BA309DA}" srcOrd="0" destOrd="0" presId="urn:microsoft.com/office/officeart/2005/8/layout/cycle7"/>
    <dgm:cxn modelId="{A8CF3E4F-9545-4EC1-8DEE-7320A8C208D8}" type="presOf" srcId="{EC7C5281-4F61-4CF2-9A17-506F36A48090}" destId="{F8B95C6F-1CC3-42F9-962D-CB3D1EECD9B0}" srcOrd="1" destOrd="0" presId="urn:microsoft.com/office/officeart/2005/8/layout/cycle7"/>
    <dgm:cxn modelId="{E3BD1582-E04C-4B65-BE0E-D7B3E0EBFEE4}" type="presOf" srcId="{B127B7FC-979C-4C14-9BCB-09824273754E}" destId="{DA6FE1BC-AD4E-420C-AB8A-C38A899BC52B}" srcOrd="0" destOrd="0" presId="urn:microsoft.com/office/officeart/2005/8/layout/cycle7"/>
    <dgm:cxn modelId="{1A4E80FF-EA8E-41E1-B6C6-D7ED6498C501}" type="presOf" srcId="{EBB19C73-205E-4920-B783-628987A214C8}" destId="{C93B3C3E-01CC-4BBA-8187-DDA9DE2BF657}" srcOrd="1" destOrd="0" presId="urn:microsoft.com/office/officeart/2005/8/layout/cycle7"/>
    <dgm:cxn modelId="{58E27612-C5E9-4F05-9CF6-A51B44FA8F03}" type="presOf" srcId="{E7CD70CA-207B-49B4-8719-E2B058FB3DED}" destId="{6C791EBC-76E9-4C0A-BD85-1908FC5F4BCD}" srcOrd="0" destOrd="0" presId="urn:microsoft.com/office/officeart/2005/8/layout/cycle7"/>
    <dgm:cxn modelId="{5088D124-CCE3-464C-A908-D3F951399D60}" type="presOf" srcId="{B127B7FC-979C-4C14-9BCB-09824273754E}" destId="{E8D58AF6-E388-4EFD-AFBA-F21810D60BEF}" srcOrd="1" destOrd="0" presId="urn:microsoft.com/office/officeart/2005/8/layout/cycle7"/>
    <dgm:cxn modelId="{5BF416D7-18E6-43BB-9725-2FEAA18D7988}" type="presParOf" srcId="{6C791EBC-76E9-4C0A-BD85-1908FC5F4BCD}" destId="{98FC3F20-5FFF-453B-BDC2-976551A3A4F9}" srcOrd="0" destOrd="0" presId="urn:microsoft.com/office/officeart/2005/8/layout/cycle7"/>
    <dgm:cxn modelId="{44AFA761-EAC3-48E3-B408-1ED0DB49F9B8}" type="presParOf" srcId="{6C791EBC-76E9-4C0A-BD85-1908FC5F4BCD}" destId="{33D833E0-3B1D-44AC-A24F-202493F3601D}" srcOrd="1" destOrd="0" presId="urn:microsoft.com/office/officeart/2005/8/layout/cycle7"/>
    <dgm:cxn modelId="{3EB6984B-DB2D-44BF-8ED4-77DD0F11BB5E}" type="presParOf" srcId="{33D833E0-3B1D-44AC-A24F-202493F3601D}" destId="{F8B95C6F-1CC3-42F9-962D-CB3D1EECD9B0}" srcOrd="0" destOrd="0" presId="urn:microsoft.com/office/officeart/2005/8/layout/cycle7"/>
    <dgm:cxn modelId="{16E139E9-050F-4441-9E01-33F0C8BA71DC}" type="presParOf" srcId="{6C791EBC-76E9-4C0A-BD85-1908FC5F4BCD}" destId="{19BE507E-FDD6-4A20-9D6F-9A2D8BA309DA}" srcOrd="2" destOrd="0" presId="urn:microsoft.com/office/officeart/2005/8/layout/cycle7"/>
    <dgm:cxn modelId="{4333FB88-DA0E-4EAF-83EE-075272FAA57F}" type="presParOf" srcId="{6C791EBC-76E9-4C0A-BD85-1908FC5F4BCD}" destId="{DFCA0495-BF87-4F8E-98E3-C45C2E54E3F1}" srcOrd="3" destOrd="0" presId="urn:microsoft.com/office/officeart/2005/8/layout/cycle7"/>
    <dgm:cxn modelId="{BCEE4ACA-21D2-446A-BF7C-2AD7B048A581}" type="presParOf" srcId="{DFCA0495-BF87-4F8E-98E3-C45C2E54E3F1}" destId="{C93B3C3E-01CC-4BBA-8187-DDA9DE2BF657}" srcOrd="0" destOrd="0" presId="urn:microsoft.com/office/officeart/2005/8/layout/cycle7"/>
    <dgm:cxn modelId="{FAE5D3A5-530E-4F4C-8DDD-C22D033A0419}" type="presParOf" srcId="{6C791EBC-76E9-4C0A-BD85-1908FC5F4BCD}" destId="{3FBB33A9-DD31-4A74-8F0D-F955B4D92492}" srcOrd="4" destOrd="0" presId="urn:microsoft.com/office/officeart/2005/8/layout/cycle7"/>
    <dgm:cxn modelId="{6453925D-773D-410D-92B5-C17F4B0B5967}" type="presParOf" srcId="{6C791EBC-76E9-4C0A-BD85-1908FC5F4BCD}" destId="{DA6FE1BC-AD4E-420C-AB8A-C38A899BC52B}" srcOrd="5" destOrd="0" presId="urn:microsoft.com/office/officeart/2005/8/layout/cycle7"/>
    <dgm:cxn modelId="{1194F53B-AF9B-436A-88A0-6A09A3468B7B}" type="presParOf" srcId="{DA6FE1BC-AD4E-420C-AB8A-C38A899BC52B}" destId="{E8D58AF6-E388-4EFD-AFBA-F21810D60BEF}" srcOrd="0" destOrd="0" presId="urn:microsoft.com/office/officeart/2005/8/layout/cycle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4493B4-13B2-4793-84A3-C349C7A6B6A5}" type="doc">
      <dgm:prSet loTypeId="urn:microsoft.com/office/officeart/2009/3/layout/StepUpProcess" loCatId="process" qsTypeId="urn:microsoft.com/office/officeart/2005/8/quickstyle/simple1" qsCatId="simple" csTypeId="urn:microsoft.com/office/officeart/2005/8/colors/colorful3" csCatId="colorful" phldr="1"/>
      <dgm:spPr/>
      <dgm:t>
        <a:bodyPr/>
        <a:lstStyle/>
        <a:p>
          <a:pPr rtl="1"/>
          <a:endParaRPr lang="ar-SA"/>
        </a:p>
      </dgm:t>
    </dgm:pt>
    <dgm:pt modelId="{DB4D0A3B-2FC9-4176-9FAF-FF9AEC362E7A}">
      <dgm:prSet phldrT="[نص]"/>
      <dgm:spPr/>
      <dgm:t>
        <a:bodyPr/>
        <a:lstStyle/>
        <a:p>
          <a:pPr rtl="1"/>
          <a:r>
            <a:rPr lang="ar-SA" dirty="0" smtClean="0">
              <a:solidFill>
                <a:schemeClr val="accent3"/>
              </a:solidFill>
            </a:rPr>
            <a:t>مرحلة الأداء الذاكريّ</a:t>
          </a:r>
          <a:endParaRPr lang="ar-SA" dirty="0">
            <a:solidFill>
              <a:schemeClr val="accent3"/>
            </a:solidFill>
          </a:endParaRPr>
        </a:p>
      </dgm:t>
    </dgm:pt>
    <dgm:pt modelId="{8AB9D8E3-2853-4C68-A742-357CFDF6A534}" type="parTrans" cxnId="{1B16DDEA-A08C-40BA-8781-849F2AC0FD4E}">
      <dgm:prSet/>
      <dgm:spPr/>
      <dgm:t>
        <a:bodyPr/>
        <a:lstStyle/>
        <a:p>
          <a:pPr rtl="1"/>
          <a:endParaRPr lang="ar-SA"/>
        </a:p>
      </dgm:t>
    </dgm:pt>
    <dgm:pt modelId="{6059BB15-335E-4680-B650-AA663E214108}" type="sibTrans" cxnId="{1B16DDEA-A08C-40BA-8781-849F2AC0FD4E}">
      <dgm:prSet/>
      <dgm:spPr/>
      <dgm:t>
        <a:bodyPr/>
        <a:lstStyle/>
        <a:p>
          <a:pPr rtl="1"/>
          <a:endParaRPr lang="ar-SA"/>
        </a:p>
      </dgm:t>
    </dgm:pt>
    <dgm:pt modelId="{923D1661-C813-4960-9D40-8AA384C4FB0A}">
      <dgm:prSet phldrT="[نص]"/>
      <dgm:spPr/>
      <dgm:t>
        <a:bodyPr/>
        <a:lstStyle/>
        <a:p>
          <a:pPr rtl="1"/>
          <a:r>
            <a:rPr lang="ar-SA" dirty="0" smtClean="0">
              <a:solidFill>
                <a:schemeClr val="accent5">
                  <a:lumMod val="75000"/>
                </a:schemeClr>
              </a:solidFill>
            </a:rPr>
            <a:t>مرحلة تجميع وتنظيم المعلومات</a:t>
          </a:r>
          <a:endParaRPr lang="ar-SA" dirty="0">
            <a:solidFill>
              <a:schemeClr val="accent5">
                <a:lumMod val="75000"/>
              </a:schemeClr>
            </a:solidFill>
          </a:endParaRPr>
        </a:p>
      </dgm:t>
    </dgm:pt>
    <dgm:pt modelId="{308A97F9-2408-455D-B04C-FF8D79C4D818}" type="parTrans" cxnId="{6631745D-6030-458B-B6E5-22B24C8D99D7}">
      <dgm:prSet/>
      <dgm:spPr/>
      <dgm:t>
        <a:bodyPr/>
        <a:lstStyle/>
        <a:p>
          <a:pPr rtl="1"/>
          <a:endParaRPr lang="ar-SA"/>
        </a:p>
      </dgm:t>
    </dgm:pt>
    <dgm:pt modelId="{D4E07325-EE86-4124-9946-B955A539BFBC}" type="sibTrans" cxnId="{6631745D-6030-458B-B6E5-22B24C8D99D7}">
      <dgm:prSet/>
      <dgm:spPr/>
      <dgm:t>
        <a:bodyPr/>
        <a:lstStyle/>
        <a:p>
          <a:pPr rtl="1"/>
          <a:endParaRPr lang="ar-SA"/>
        </a:p>
      </dgm:t>
    </dgm:pt>
    <dgm:pt modelId="{4AFB7233-8CF4-4741-B706-6770D344CD98}">
      <dgm:prSet phldrT="[نص]"/>
      <dgm:spPr/>
      <dgm:t>
        <a:bodyPr/>
        <a:lstStyle/>
        <a:p>
          <a:pPr rtl="1"/>
          <a:r>
            <a:rPr lang="ar-SA" dirty="0" smtClean="0">
              <a:solidFill>
                <a:schemeClr val="accent4"/>
              </a:solidFill>
            </a:rPr>
            <a:t>مرحلة البحث عن المعلومات </a:t>
          </a:r>
          <a:endParaRPr lang="ar-SA" dirty="0">
            <a:solidFill>
              <a:schemeClr val="accent4"/>
            </a:solidFill>
          </a:endParaRPr>
        </a:p>
      </dgm:t>
    </dgm:pt>
    <dgm:pt modelId="{9457CE6F-A031-41AA-A104-A0B1297792E5}" type="parTrans" cxnId="{2CA2E166-B983-4FCD-B6C3-5902CBA2B2F2}">
      <dgm:prSet/>
      <dgm:spPr/>
      <dgm:t>
        <a:bodyPr/>
        <a:lstStyle/>
        <a:p>
          <a:pPr rtl="1"/>
          <a:endParaRPr lang="ar-SA"/>
        </a:p>
      </dgm:t>
    </dgm:pt>
    <dgm:pt modelId="{A40B9810-38EB-4B1F-AECA-EC60DA18EE35}" type="sibTrans" cxnId="{2CA2E166-B983-4FCD-B6C3-5902CBA2B2F2}">
      <dgm:prSet/>
      <dgm:spPr/>
      <dgm:t>
        <a:bodyPr/>
        <a:lstStyle/>
        <a:p>
          <a:pPr rtl="1"/>
          <a:endParaRPr lang="ar-SA"/>
        </a:p>
      </dgm:t>
    </dgm:pt>
    <dgm:pt modelId="{3D7385D2-277E-4266-AB5D-51348791856A}" type="pres">
      <dgm:prSet presAssocID="{B04493B4-13B2-4793-84A3-C349C7A6B6A5}" presName="rootnode" presStyleCnt="0">
        <dgm:presLayoutVars>
          <dgm:chMax/>
          <dgm:chPref/>
          <dgm:dir/>
          <dgm:animLvl val="lvl"/>
        </dgm:presLayoutVars>
      </dgm:prSet>
      <dgm:spPr/>
      <dgm:t>
        <a:bodyPr/>
        <a:lstStyle/>
        <a:p>
          <a:pPr rtl="1"/>
          <a:endParaRPr lang="ar-SA"/>
        </a:p>
      </dgm:t>
    </dgm:pt>
    <dgm:pt modelId="{429E44DB-F072-4762-951A-E205948DFA73}" type="pres">
      <dgm:prSet presAssocID="{DB4D0A3B-2FC9-4176-9FAF-FF9AEC362E7A}" presName="composite" presStyleCnt="0"/>
      <dgm:spPr/>
    </dgm:pt>
    <dgm:pt modelId="{30BCFCF9-DA3E-4682-80EF-35830DB54500}" type="pres">
      <dgm:prSet presAssocID="{DB4D0A3B-2FC9-4176-9FAF-FF9AEC362E7A}" presName="LShape" presStyleLbl="alignNode1" presStyleIdx="0" presStyleCnt="5"/>
      <dgm:spPr/>
    </dgm:pt>
    <dgm:pt modelId="{2E09EDA7-A017-4754-8532-D4A36AED16F7}" type="pres">
      <dgm:prSet presAssocID="{DB4D0A3B-2FC9-4176-9FAF-FF9AEC362E7A}" presName="ParentText" presStyleLbl="revTx" presStyleIdx="0" presStyleCnt="3">
        <dgm:presLayoutVars>
          <dgm:chMax val="0"/>
          <dgm:chPref val="0"/>
          <dgm:bulletEnabled val="1"/>
        </dgm:presLayoutVars>
      </dgm:prSet>
      <dgm:spPr/>
      <dgm:t>
        <a:bodyPr/>
        <a:lstStyle/>
        <a:p>
          <a:pPr rtl="1"/>
          <a:endParaRPr lang="ar-SA"/>
        </a:p>
      </dgm:t>
    </dgm:pt>
    <dgm:pt modelId="{CAB0474A-8DA2-481D-91AA-73CE614D3937}" type="pres">
      <dgm:prSet presAssocID="{DB4D0A3B-2FC9-4176-9FAF-FF9AEC362E7A}" presName="Triangle" presStyleLbl="alignNode1" presStyleIdx="1" presStyleCnt="5"/>
      <dgm:spPr/>
    </dgm:pt>
    <dgm:pt modelId="{62B20234-98D7-4F04-AC00-CB98AB71D141}" type="pres">
      <dgm:prSet presAssocID="{6059BB15-335E-4680-B650-AA663E214108}" presName="sibTrans" presStyleCnt="0"/>
      <dgm:spPr/>
    </dgm:pt>
    <dgm:pt modelId="{69B42393-FF3A-4DDE-A8C9-5555BE019D1C}" type="pres">
      <dgm:prSet presAssocID="{6059BB15-335E-4680-B650-AA663E214108}" presName="space" presStyleCnt="0"/>
      <dgm:spPr/>
    </dgm:pt>
    <dgm:pt modelId="{FE1FF216-8238-4084-BCBC-DFAF4C0E5A8D}" type="pres">
      <dgm:prSet presAssocID="{923D1661-C813-4960-9D40-8AA384C4FB0A}" presName="composite" presStyleCnt="0"/>
      <dgm:spPr/>
    </dgm:pt>
    <dgm:pt modelId="{2BD781F9-6615-45C5-8C4F-5D1CBF4A3BFC}" type="pres">
      <dgm:prSet presAssocID="{923D1661-C813-4960-9D40-8AA384C4FB0A}" presName="LShape" presStyleLbl="alignNode1" presStyleIdx="2" presStyleCnt="5"/>
      <dgm:spPr/>
    </dgm:pt>
    <dgm:pt modelId="{307B7F12-C8A9-47E6-9A67-72D8C27FBCF8}" type="pres">
      <dgm:prSet presAssocID="{923D1661-C813-4960-9D40-8AA384C4FB0A}" presName="ParentText" presStyleLbl="revTx" presStyleIdx="1" presStyleCnt="3">
        <dgm:presLayoutVars>
          <dgm:chMax val="0"/>
          <dgm:chPref val="0"/>
          <dgm:bulletEnabled val="1"/>
        </dgm:presLayoutVars>
      </dgm:prSet>
      <dgm:spPr/>
      <dgm:t>
        <a:bodyPr/>
        <a:lstStyle/>
        <a:p>
          <a:pPr rtl="1"/>
          <a:endParaRPr lang="ar-SA"/>
        </a:p>
      </dgm:t>
    </dgm:pt>
    <dgm:pt modelId="{E4CD8BFA-5B23-408C-BDE7-A38630B02134}" type="pres">
      <dgm:prSet presAssocID="{923D1661-C813-4960-9D40-8AA384C4FB0A}" presName="Triangle" presStyleLbl="alignNode1" presStyleIdx="3" presStyleCnt="5"/>
      <dgm:spPr/>
    </dgm:pt>
    <dgm:pt modelId="{CAE0A9B6-421F-4462-B5FB-3581ECD15D7D}" type="pres">
      <dgm:prSet presAssocID="{D4E07325-EE86-4124-9946-B955A539BFBC}" presName="sibTrans" presStyleCnt="0"/>
      <dgm:spPr/>
    </dgm:pt>
    <dgm:pt modelId="{00625E7D-5A3F-480F-9082-8B4363B7E3F9}" type="pres">
      <dgm:prSet presAssocID="{D4E07325-EE86-4124-9946-B955A539BFBC}" presName="space" presStyleCnt="0"/>
      <dgm:spPr/>
    </dgm:pt>
    <dgm:pt modelId="{C81C1CBD-33FC-41BD-9BF3-8A152EEF2D3B}" type="pres">
      <dgm:prSet presAssocID="{4AFB7233-8CF4-4741-B706-6770D344CD98}" presName="composite" presStyleCnt="0"/>
      <dgm:spPr/>
    </dgm:pt>
    <dgm:pt modelId="{8A07EC9D-5CD7-49E6-9E4F-B2B4A4CB474A}" type="pres">
      <dgm:prSet presAssocID="{4AFB7233-8CF4-4741-B706-6770D344CD98}" presName="LShape" presStyleLbl="alignNode1" presStyleIdx="4" presStyleCnt="5"/>
      <dgm:spPr/>
    </dgm:pt>
    <dgm:pt modelId="{B23FD307-97F5-454F-9362-7EC591BD50A1}" type="pres">
      <dgm:prSet presAssocID="{4AFB7233-8CF4-4741-B706-6770D344CD98}" presName="ParentText" presStyleLbl="revTx" presStyleIdx="2" presStyleCnt="3">
        <dgm:presLayoutVars>
          <dgm:chMax val="0"/>
          <dgm:chPref val="0"/>
          <dgm:bulletEnabled val="1"/>
        </dgm:presLayoutVars>
      </dgm:prSet>
      <dgm:spPr/>
      <dgm:t>
        <a:bodyPr/>
        <a:lstStyle/>
        <a:p>
          <a:pPr rtl="1"/>
          <a:endParaRPr lang="ar-SA"/>
        </a:p>
      </dgm:t>
    </dgm:pt>
  </dgm:ptLst>
  <dgm:cxnLst>
    <dgm:cxn modelId="{9D65FF5B-DF32-469A-A8F7-4CA989A37255}" type="presOf" srcId="{923D1661-C813-4960-9D40-8AA384C4FB0A}" destId="{307B7F12-C8A9-47E6-9A67-72D8C27FBCF8}" srcOrd="0" destOrd="0" presId="urn:microsoft.com/office/officeart/2009/3/layout/StepUpProcess"/>
    <dgm:cxn modelId="{6631745D-6030-458B-B6E5-22B24C8D99D7}" srcId="{B04493B4-13B2-4793-84A3-C349C7A6B6A5}" destId="{923D1661-C813-4960-9D40-8AA384C4FB0A}" srcOrd="1" destOrd="0" parTransId="{308A97F9-2408-455D-B04C-FF8D79C4D818}" sibTransId="{D4E07325-EE86-4124-9946-B955A539BFBC}"/>
    <dgm:cxn modelId="{4513CE6F-8AA4-4E7D-A2F8-9BD331B84E3D}" type="presOf" srcId="{4AFB7233-8CF4-4741-B706-6770D344CD98}" destId="{B23FD307-97F5-454F-9362-7EC591BD50A1}" srcOrd="0" destOrd="0" presId="urn:microsoft.com/office/officeart/2009/3/layout/StepUpProcess"/>
    <dgm:cxn modelId="{1B16DDEA-A08C-40BA-8781-849F2AC0FD4E}" srcId="{B04493B4-13B2-4793-84A3-C349C7A6B6A5}" destId="{DB4D0A3B-2FC9-4176-9FAF-FF9AEC362E7A}" srcOrd="0" destOrd="0" parTransId="{8AB9D8E3-2853-4C68-A742-357CFDF6A534}" sibTransId="{6059BB15-335E-4680-B650-AA663E214108}"/>
    <dgm:cxn modelId="{9EF2305C-329F-4BEA-A2EA-D58D2B113687}" type="presOf" srcId="{DB4D0A3B-2FC9-4176-9FAF-FF9AEC362E7A}" destId="{2E09EDA7-A017-4754-8532-D4A36AED16F7}" srcOrd="0" destOrd="0" presId="urn:microsoft.com/office/officeart/2009/3/layout/StepUpProcess"/>
    <dgm:cxn modelId="{8E3BD03B-AF78-4AA7-9401-08268B612690}" type="presOf" srcId="{B04493B4-13B2-4793-84A3-C349C7A6B6A5}" destId="{3D7385D2-277E-4266-AB5D-51348791856A}" srcOrd="0" destOrd="0" presId="urn:microsoft.com/office/officeart/2009/3/layout/StepUpProcess"/>
    <dgm:cxn modelId="{2CA2E166-B983-4FCD-B6C3-5902CBA2B2F2}" srcId="{B04493B4-13B2-4793-84A3-C349C7A6B6A5}" destId="{4AFB7233-8CF4-4741-B706-6770D344CD98}" srcOrd="2" destOrd="0" parTransId="{9457CE6F-A031-41AA-A104-A0B1297792E5}" sibTransId="{A40B9810-38EB-4B1F-AECA-EC60DA18EE35}"/>
    <dgm:cxn modelId="{811136EB-0953-45C5-9ACC-D66556829D7A}" type="presParOf" srcId="{3D7385D2-277E-4266-AB5D-51348791856A}" destId="{429E44DB-F072-4762-951A-E205948DFA73}" srcOrd="0" destOrd="0" presId="urn:microsoft.com/office/officeart/2009/3/layout/StepUpProcess"/>
    <dgm:cxn modelId="{35964FB9-17F9-42FD-A48F-7D07905D3277}" type="presParOf" srcId="{429E44DB-F072-4762-951A-E205948DFA73}" destId="{30BCFCF9-DA3E-4682-80EF-35830DB54500}" srcOrd="0" destOrd="0" presId="urn:microsoft.com/office/officeart/2009/3/layout/StepUpProcess"/>
    <dgm:cxn modelId="{BA83F28B-ED9F-4912-98F9-1ED577017077}" type="presParOf" srcId="{429E44DB-F072-4762-951A-E205948DFA73}" destId="{2E09EDA7-A017-4754-8532-D4A36AED16F7}" srcOrd="1" destOrd="0" presId="urn:microsoft.com/office/officeart/2009/3/layout/StepUpProcess"/>
    <dgm:cxn modelId="{188A65E3-836D-416F-AC43-02DA69A901AD}" type="presParOf" srcId="{429E44DB-F072-4762-951A-E205948DFA73}" destId="{CAB0474A-8DA2-481D-91AA-73CE614D3937}" srcOrd="2" destOrd="0" presId="urn:microsoft.com/office/officeart/2009/3/layout/StepUpProcess"/>
    <dgm:cxn modelId="{887E5718-05A2-42E6-9788-6BF0A38D1F1F}" type="presParOf" srcId="{3D7385D2-277E-4266-AB5D-51348791856A}" destId="{62B20234-98D7-4F04-AC00-CB98AB71D141}" srcOrd="1" destOrd="0" presId="urn:microsoft.com/office/officeart/2009/3/layout/StepUpProcess"/>
    <dgm:cxn modelId="{5C191BC5-92CC-43A0-94CC-92A9B6D34A5F}" type="presParOf" srcId="{62B20234-98D7-4F04-AC00-CB98AB71D141}" destId="{69B42393-FF3A-4DDE-A8C9-5555BE019D1C}" srcOrd="0" destOrd="0" presId="urn:microsoft.com/office/officeart/2009/3/layout/StepUpProcess"/>
    <dgm:cxn modelId="{97045130-C83C-4AB5-8EA2-B69C19B04E65}" type="presParOf" srcId="{3D7385D2-277E-4266-AB5D-51348791856A}" destId="{FE1FF216-8238-4084-BCBC-DFAF4C0E5A8D}" srcOrd="2" destOrd="0" presId="urn:microsoft.com/office/officeart/2009/3/layout/StepUpProcess"/>
    <dgm:cxn modelId="{115D2AF4-8D88-4FDA-9474-5746DD2D993A}" type="presParOf" srcId="{FE1FF216-8238-4084-BCBC-DFAF4C0E5A8D}" destId="{2BD781F9-6615-45C5-8C4F-5D1CBF4A3BFC}" srcOrd="0" destOrd="0" presId="urn:microsoft.com/office/officeart/2009/3/layout/StepUpProcess"/>
    <dgm:cxn modelId="{879B5D5A-B86A-499A-BE83-ADC4617C29B6}" type="presParOf" srcId="{FE1FF216-8238-4084-BCBC-DFAF4C0E5A8D}" destId="{307B7F12-C8A9-47E6-9A67-72D8C27FBCF8}" srcOrd="1" destOrd="0" presId="urn:microsoft.com/office/officeart/2009/3/layout/StepUpProcess"/>
    <dgm:cxn modelId="{348C9A9E-CAEA-43F5-B682-B7350E037FBE}" type="presParOf" srcId="{FE1FF216-8238-4084-BCBC-DFAF4C0E5A8D}" destId="{E4CD8BFA-5B23-408C-BDE7-A38630B02134}" srcOrd="2" destOrd="0" presId="urn:microsoft.com/office/officeart/2009/3/layout/StepUpProcess"/>
    <dgm:cxn modelId="{A8C9AC8D-3657-4675-9834-C5E585BC4694}" type="presParOf" srcId="{3D7385D2-277E-4266-AB5D-51348791856A}" destId="{CAE0A9B6-421F-4462-B5FB-3581ECD15D7D}" srcOrd="3" destOrd="0" presId="urn:microsoft.com/office/officeart/2009/3/layout/StepUpProcess"/>
    <dgm:cxn modelId="{C970FD5E-8E54-4D19-B94E-0867506C5528}" type="presParOf" srcId="{CAE0A9B6-421F-4462-B5FB-3581ECD15D7D}" destId="{00625E7D-5A3F-480F-9082-8B4363B7E3F9}" srcOrd="0" destOrd="0" presId="urn:microsoft.com/office/officeart/2009/3/layout/StepUpProcess"/>
    <dgm:cxn modelId="{86AD2FE8-1051-4BBA-B4B0-D84923101719}" type="presParOf" srcId="{3D7385D2-277E-4266-AB5D-51348791856A}" destId="{C81C1CBD-33FC-41BD-9BF3-8A152EEF2D3B}" srcOrd="4" destOrd="0" presId="urn:microsoft.com/office/officeart/2009/3/layout/StepUpProcess"/>
    <dgm:cxn modelId="{BE4A8DE5-2BD9-4DA9-92EF-A6095B3B0A04}" type="presParOf" srcId="{C81C1CBD-33FC-41BD-9BF3-8A152EEF2D3B}" destId="{8A07EC9D-5CD7-49E6-9E4F-B2B4A4CB474A}" srcOrd="0" destOrd="0" presId="urn:microsoft.com/office/officeart/2009/3/layout/StepUpProcess"/>
    <dgm:cxn modelId="{705DD312-68AA-48E8-83A1-F35541A96900}" type="presParOf" srcId="{C81C1CBD-33FC-41BD-9BF3-8A152EEF2D3B}" destId="{B23FD307-97F5-454F-9362-7EC591BD50A1}" srcOrd="1" destOrd="0" presId="urn:microsoft.com/office/officeart/2009/3/layout/StepUp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8F0127-F28F-46A9-BA3A-0E1C3807EA4B}" type="doc">
      <dgm:prSet loTypeId="urn:microsoft.com/office/officeart/2008/layout/RadialCluster" loCatId="relationship" qsTypeId="urn:microsoft.com/office/officeart/2005/8/quickstyle/simple1" qsCatId="simple" csTypeId="urn:microsoft.com/office/officeart/2005/8/colors/colorful3" csCatId="colorful" phldr="1"/>
      <dgm:spPr/>
      <dgm:t>
        <a:bodyPr/>
        <a:lstStyle/>
        <a:p>
          <a:pPr rtl="1"/>
          <a:endParaRPr lang="ar-SA"/>
        </a:p>
      </dgm:t>
    </dgm:pt>
    <dgm:pt modelId="{3F73F8D6-D681-4BC5-90AE-02D0E671A38A}">
      <dgm:prSet phldrT="[نص]"/>
      <dgm:spPr/>
      <dgm:t>
        <a:bodyPr/>
        <a:lstStyle/>
        <a:p>
          <a:pPr rtl="1"/>
          <a:r>
            <a:rPr lang="ar-SA" dirty="0" smtClean="0"/>
            <a:t>العوامل المؤثرة في التذكر</a:t>
          </a:r>
          <a:endParaRPr lang="ar-SA" dirty="0"/>
        </a:p>
      </dgm:t>
    </dgm:pt>
    <dgm:pt modelId="{F5629203-A816-4989-B764-90F2121F117B}" type="parTrans" cxnId="{EEA67888-631C-4BEF-AE1A-DA2F6B1AA1ED}">
      <dgm:prSet/>
      <dgm:spPr/>
      <dgm:t>
        <a:bodyPr/>
        <a:lstStyle/>
        <a:p>
          <a:pPr rtl="1"/>
          <a:endParaRPr lang="ar-SA"/>
        </a:p>
      </dgm:t>
    </dgm:pt>
    <dgm:pt modelId="{8244DAFB-155E-4D3A-96EF-E0A6018041D9}" type="sibTrans" cxnId="{EEA67888-631C-4BEF-AE1A-DA2F6B1AA1ED}">
      <dgm:prSet/>
      <dgm:spPr/>
      <dgm:t>
        <a:bodyPr/>
        <a:lstStyle/>
        <a:p>
          <a:pPr rtl="1"/>
          <a:endParaRPr lang="ar-SA"/>
        </a:p>
      </dgm:t>
    </dgm:pt>
    <dgm:pt modelId="{4BCEE51E-F25E-46F7-9A6F-C875FC349D57}">
      <dgm:prSet phldrT="[نص]"/>
      <dgm:spPr/>
      <dgm:t>
        <a:bodyPr/>
        <a:lstStyle/>
        <a:p>
          <a:pPr rtl="1"/>
          <a:r>
            <a:rPr lang="ar-SA" dirty="0" smtClean="0"/>
            <a:t>طرق تعلم مادة التذكر</a:t>
          </a:r>
          <a:endParaRPr lang="ar-SA" dirty="0"/>
        </a:p>
      </dgm:t>
    </dgm:pt>
    <dgm:pt modelId="{D2D09EBB-B850-4F4F-B3E6-73E49D7B73A2}" type="parTrans" cxnId="{193A2211-58C8-4BFE-8E10-53C71787A5AE}">
      <dgm:prSet/>
      <dgm:spPr/>
      <dgm:t>
        <a:bodyPr/>
        <a:lstStyle/>
        <a:p>
          <a:pPr rtl="1"/>
          <a:endParaRPr lang="ar-SA"/>
        </a:p>
      </dgm:t>
    </dgm:pt>
    <dgm:pt modelId="{E0EAC524-F223-4341-BAB6-EA78DFFB0673}" type="sibTrans" cxnId="{193A2211-58C8-4BFE-8E10-53C71787A5AE}">
      <dgm:prSet/>
      <dgm:spPr/>
      <dgm:t>
        <a:bodyPr/>
        <a:lstStyle/>
        <a:p>
          <a:pPr rtl="1"/>
          <a:endParaRPr lang="ar-SA"/>
        </a:p>
      </dgm:t>
    </dgm:pt>
    <dgm:pt modelId="{7AEBFDE5-8223-4E31-8505-9E1E1A22902C}">
      <dgm:prSet phldrT="[نص]"/>
      <dgm:spPr/>
      <dgm:t>
        <a:bodyPr/>
        <a:lstStyle/>
        <a:p>
          <a:pPr rtl="1"/>
          <a:r>
            <a:rPr lang="ar-SA" dirty="0" smtClean="0"/>
            <a:t>مدى الذاكرة</a:t>
          </a:r>
          <a:endParaRPr lang="ar-SA" dirty="0"/>
        </a:p>
      </dgm:t>
    </dgm:pt>
    <dgm:pt modelId="{CF97F614-2ADA-4EDC-92BB-08272AAECD22}" type="parTrans" cxnId="{69E738F9-E89E-42C9-867A-D7E2ECF007BD}">
      <dgm:prSet/>
      <dgm:spPr/>
      <dgm:t>
        <a:bodyPr/>
        <a:lstStyle/>
        <a:p>
          <a:pPr rtl="1"/>
          <a:endParaRPr lang="ar-SA"/>
        </a:p>
      </dgm:t>
    </dgm:pt>
    <dgm:pt modelId="{5A8C0F3B-C590-4057-8FFF-E530D9369B8B}" type="sibTrans" cxnId="{69E738F9-E89E-42C9-867A-D7E2ECF007BD}">
      <dgm:prSet/>
      <dgm:spPr/>
      <dgm:t>
        <a:bodyPr/>
        <a:lstStyle/>
        <a:p>
          <a:pPr rtl="1"/>
          <a:endParaRPr lang="ar-SA"/>
        </a:p>
      </dgm:t>
    </dgm:pt>
    <dgm:pt modelId="{613D05EC-3E7E-454F-A850-1C6AFA858A9F}">
      <dgm:prSet phldrT="[نص]"/>
      <dgm:spPr/>
      <dgm:t>
        <a:bodyPr/>
        <a:lstStyle/>
        <a:p>
          <a:pPr rtl="1"/>
          <a:r>
            <a:rPr lang="ar-SA" dirty="0" smtClean="0"/>
            <a:t>نوع مادة التذكر</a:t>
          </a:r>
          <a:endParaRPr lang="ar-SA" dirty="0"/>
        </a:p>
      </dgm:t>
    </dgm:pt>
    <dgm:pt modelId="{B701BD4A-9AC8-43F9-BC02-DC95961E7378}" type="parTrans" cxnId="{2C5776F5-A3D8-463B-868E-74E361BCFC21}">
      <dgm:prSet/>
      <dgm:spPr/>
      <dgm:t>
        <a:bodyPr/>
        <a:lstStyle/>
        <a:p>
          <a:pPr rtl="1"/>
          <a:endParaRPr lang="ar-SA"/>
        </a:p>
      </dgm:t>
    </dgm:pt>
    <dgm:pt modelId="{EEC52275-E1DE-4429-BC15-8D2C74DC9D1A}" type="sibTrans" cxnId="{2C5776F5-A3D8-463B-868E-74E361BCFC21}">
      <dgm:prSet/>
      <dgm:spPr/>
      <dgm:t>
        <a:bodyPr/>
        <a:lstStyle/>
        <a:p>
          <a:pPr rtl="1"/>
          <a:endParaRPr lang="ar-SA"/>
        </a:p>
      </dgm:t>
    </dgm:pt>
    <dgm:pt modelId="{A8C2CF2F-C678-4D36-AFE6-48E11E812715}">
      <dgm:prSet phldrT="[نص]"/>
      <dgm:spPr/>
      <dgm:t>
        <a:bodyPr/>
        <a:lstStyle/>
        <a:p>
          <a:pPr rtl="1"/>
          <a:r>
            <a:rPr lang="ar-SA" dirty="0" smtClean="0"/>
            <a:t>المستوى العمري</a:t>
          </a:r>
          <a:endParaRPr lang="ar-SA" dirty="0"/>
        </a:p>
      </dgm:t>
    </dgm:pt>
    <dgm:pt modelId="{5F6B5E28-C34B-43BD-AF27-2B26C8DEBE5E}" type="parTrans" cxnId="{63846D58-7E26-45B7-BA3E-B8638F5C4853}">
      <dgm:prSet/>
      <dgm:spPr/>
      <dgm:t>
        <a:bodyPr/>
        <a:lstStyle/>
        <a:p>
          <a:pPr rtl="1"/>
          <a:endParaRPr lang="ar-SA"/>
        </a:p>
      </dgm:t>
    </dgm:pt>
    <dgm:pt modelId="{8F622674-7E23-4781-A6DA-7C0874539F87}" type="sibTrans" cxnId="{63846D58-7E26-45B7-BA3E-B8638F5C4853}">
      <dgm:prSet/>
      <dgm:spPr/>
      <dgm:t>
        <a:bodyPr/>
        <a:lstStyle/>
        <a:p>
          <a:pPr rtl="1"/>
          <a:endParaRPr lang="ar-SA"/>
        </a:p>
      </dgm:t>
    </dgm:pt>
    <dgm:pt modelId="{3F7B52A3-975E-46F5-8F0F-85E54FDC8C81}">
      <dgm:prSet phldrT="[نص]"/>
      <dgm:spPr/>
      <dgm:t>
        <a:bodyPr/>
        <a:lstStyle/>
        <a:p>
          <a:pPr rtl="1"/>
          <a:r>
            <a:rPr lang="ar-SA" dirty="0" smtClean="0"/>
            <a:t>المستوى العقلي</a:t>
          </a:r>
          <a:endParaRPr lang="ar-SA" dirty="0"/>
        </a:p>
      </dgm:t>
    </dgm:pt>
    <dgm:pt modelId="{E5A5A6D3-8BEB-4D30-9AED-1FA77FF0D633}" type="parTrans" cxnId="{0F384E9A-1100-4954-9585-EFE761CFBF81}">
      <dgm:prSet/>
      <dgm:spPr/>
      <dgm:t>
        <a:bodyPr/>
        <a:lstStyle/>
        <a:p>
          <a:pPr rtl="1"/>
          <a:endParaRPr lang="ar-SA"/>
        </a:p>
      </dgm:t>
    </dgm:pt>
    <dgm:pt modelId="{316399C9-541B-4858-A955-0E4A5DD9634B}" type="sibTrans" cxnId="{0F384E9A-1100-4954-9585-EFE761CFBF81}">
      <dgm:prSet/>
      <dgm:spPr/>
      <dgm:t>
        <a:bodyPr/>
        <a:lstStyle/>
        <a:p>
          <a:pPr rtl="1"/>
          <a:endParaRPr lang="ar-SA"/>
        </a:p>
      </dgm:t>
    </dgm:pt>
    <dgm:pt modelId="{8855F361-C7B5-46E1-B68F-DB816873E320}">
      <dgm:prSet phldrT="[نص]"/>
      <dgm:spPr/>
      <dgm:t>
        <a:bodyPr/>
        <a:lstStyle/>
        <a:p>
          <a:pPr rtl="1"/>
          <a:r>
            <a:rPr lang="ar-SA" dirty="0" smtClean="0"/>
            <a:t>الجنس (</a:t>
          </a:r>
          <a:r>
            <a:rPr lang="ar-SA" dirty="0" err="1" smtClean="0"/>
            <a:t>ذكر،أنثى</a:t>
          </a:r>
          <a:r>
            <a:rPr lang="ar-SA" dirty="0" smtClean="0"/>
            <a:t> )</a:t>
          </a:r>
          <a:endParaRPr lang="ar-SA" dirty="0"/>
        </a:p>
      </dgm:t>
    </dgm:pt>
    <dgm:pt modelId="{0F372858-3A30-48C9-A172-8C3B02580975}" type="parTrans" cxnId="{D87C3E33-BA52-440F-9043-7813AF2EC48B}">
      <dgm:prSet/>
      <dgm:spPr/>
      <dgm:t>
        <a:bodyPr/>
        <a:lstStyle/>
        <a:p>
          <a:pPr rtl="1"/>
          <a:endParaRPr lang="ar-SA"/>
        </a:p>
      </dgm:t>
    </dgm:pt>
    <dgm:pt modelId="{352602E6-6BF3-4C7C-8300-B55727D45C4E}" type="sibTrans" cxnId="{D87C3E33-BA52-440F-9043-7813AF2EC48B}">
      <dgm:prSet/>
      <dgm:spPr/>
      <dgm:t>
        <a:bodyPr/>
        <a:lstStyle/>
        <a:p>
          <a:pPr rtl="1"/>
          <a:endParaRPr lang="ar-SA"/>
        </a:p>
      </dgm:t>
    </dgm:pt>
    <dgm:pt modelId="{F55590BD-247E-44DC-94C2-72CB091E7621}">
      <dgm:prSet phldrT="[نص]"/>
      <dgm:spPr/>
      <dgm:t>
        <a:bodyPr/>
        <a:lstStyle/>
        <a:p>
          <a:pPr rtl="1"/>
          <a:r>
            <a:rPr lang="ar-SA" dirty="0" smtClean="0"/>
            <a:t>مستوى الدافعية</a:t>
          </a:r>
          <a:endParaRPr lang="ar-SA" dirty="0"/>
        </a:p>
      </dgm:t>
    </dgm:pt>
    <dgm:pt modelId="{F1A42E30-AB49-4788-861F-8201DE0C88C1}" type="parTrans" cxnId="{4DAFA32B-47A8-4314-9D37-6405B3E4AAF9}">
      <dgm:prSet/>
      <dgm:spPr/>
      <dgm:t>
        <a:bodyPr/>
        <a:lstStyle/>
        <a:p>
          <a:pPr rtl="1"/>
          <a:endParaRPr lang="ar-SA"/>
        </a:p>
      </dgm:t>
    </dgm:pt>
    <dgm:pt modelId="{0C3D977A-CEC3-461D-9E8A-850AB1C27B8B}" type="sibTrans" cxnId="{4DAFA32B-47A8-4314-9D37-6405B3E4AAF9}">
      <dgm:prSet/>
      <dgm:spPr/>
      <dgm:t>
        <a:bodyPr/>
        <a:lstStyle/>
        <a:p>
          <a:pPr rtl="1"/>
          <a:endParaRPr lang="ar-SA"/>
        </a:p>
      </dgm:t>
    </dgm:pt>
    <dgm:pt modelId="{424D92A2-43BD-4D7A-ACD8-FBA5D542F216}" type="pres">
      <dgm:prSet presAssocID="{8F8F0127-F28F-46A9-BA3A-0E1C3807EA4B}" presName="Name0" presStyleCnt="0">
        <dgm:presLayoutVars>
          <dgm:chMax val="1"/>
          <dgm:chPref val="1"/>
          <dgm:dir/>
          <dgm:animOne val="branch"/>
          <dgm:animLvl val="lvl"/>
        </dgm:presLayoutVars>
      </dgm:prSet>
      <dgm:spPr/>
      <dgm:t>
        <a:bodyPr/>
        <a:lstStyle/>
        <a:p>
          <a:pPr rtl="1"/>
          <a:endParaRPr lang="ar-SA"/>
        </a:p>
      </dgm:t>
    </dgm:pt>
    <dgm:pt modelId="{DC9E028C-1A5B-4253-8DE1-8841C96F4A5A}" type="pres">
      <dgm:prSet presAssocID="{3F73F8D6-D681-4BC5-90AE-02D0E671A38A}" presName="singleCycle" presStyleCnt="0"/>
      <dgm:spPr/>
    </dgm:pt>
    <dgm:pt modelId="{2866098F-2127-4107-87D2-E5DAD1E5FF08}" type="pres">
      <dgm:prSet presAssocID="{3F73F8D6-D681-4BC5-90AE-02D0E671A38A}" presName="singleCenter" presStyleLbl="node1" presStyleIdx="0" presStyleCnt="8">
        <dgm:presLayoutVars>
          <dgm:chMax val="7"/>
          <dgm:chPref val="7"/>
        </dgm:presLayoutVars>
      </dgm:prSet>
      <dgm:spPr/>
      <dgm:t>
        <a:bodyPr/>
        <a:lstStyle/>
        <a:p>
          <a:pPr rtl="1"/>
          <a:endParaRPr lang="ar-SA"/>
        </a:p>
      </dgm:t>
    </dgm:pt>
    <dgm:pt modelId="{447F2508-6041-499B-B6DB-F821CBEE4D49}" type="pres">
      <dgm:prSet presAssocID="{D2D09EBB-B850-4F4F-B3E6-73E49D7B73A2}" presName="Name56" presStyleLbl="parChTrans1D2" presStyleIdx="0" presStyleCnt="7"/>
      <dgm:spPr/>
      <dgm:t>
        <a:bodyPr/>
        <a:lstStyle/>
        <a:p>
          <a:pPr rtl="1"/>
          <a:endParaRPr lang="ar-SA"/>
        </a:p>
      </dgm:t>
    </dgm:pt>
    <dgm:pt modelId="{C23C05EB-E68B-48A1-B652-2E5E7ACE55D7}" type="pres">
      <dgm:prSet presAssocID="{4BCEE51E-F25E-46F7-9A6F-C875FC349D57}" presName="text0" presStyleLbl="node1" presStyleIdx="1" presStyleCnt="8">
        <dgm:presLayoutVars>
          <dgm:bulletEnabled val="1"/>
        </dgm:presLayoutVars>
      </dgm:prSet>
      <dgm:spPr/>
      <dgm:t>
        <a:bodyPr/>
        <a:lstStyle/>
        <a:p>
          <a:pPr rtl="1"/>
          <a:endParaRPr lang="ar-SA"/>
        </a:p>
      </dgm:t>
    </dgm:pt>
    <dgm:pt modelId="{A5C21B4B-7C89-4070-B8EC-B219686DC82D}" type="pres">
      <dgm:prSet presAssocID="{CF97F614-2ADA-4EDC-92BB-08272AAECD22}" presName="Name56" presStyleLbl="parChTrans1D2" presStyleIdx="1" presStyleCnt="7"/>
      <dgm:spPr/>
      <dgm:t>
        <a:bodyPr/>
        <a:lstStyle/>
        <a:p>
          <a:pPr rtl="1"/>
          <a:endParaRPr lang="ar-SA"/>
        </a:p>
      </dgm:t>
    </dgm:pt>
    <dgm:pt modelId="{4F7FA367-1F03-4706-9B1D-01EE25C59680}" type="pres">
      <dgm:prSet presAssocID="{7AEBFDE5-8223-4E31-8505-9E1E1A22902C}" presName="text0" presStyleLbl="node1" presStyleIdx="2" presStyleCnt="8">
        <dgm:presLayoutVars>
          <dgm:bulletEnabled val="1"/>
        </dgm:presLayoutVars>
      </dgm:prSet>
      <dgm:spPr/>
      <dgm:t>
        <a:bodyPr/>
        <a:lstStyle/>
        <a:p>
          <a:pPr rtl="1"/>
          <a:endParaRPr lang="ar-SA"/>
        </a:p>
      </dgm:t>
    </dgm:pt>
    <dgm:pt modelId="{3A658DE6-67F9-4DFC-901D-A58658DB7F47}" type="pres">
      <dgm:prSet presAssocID="{B701BD4A-9AC8-43F9-BC02-DC95961E7378}" presName="Name56" presStyleLbl="parChTrans1D2" presStyleIdx="2" presStyleCnt="7"/>
      <dgm:spPr/>
      <dgm:t>
        <a:bodyPr/>
        <a:lstStyle/>
        <a:p>
          <a:pPr rtl="1"/>
          <a:endParaRPr lang="ar-SA"/>
        </a:p>
      </dgm:t>
    </dgm:pt>
    <dgm:pt modelId="{3D138191-E24D-4A3D-ABA5-87809A4BC93E}" type="pres">
      <dgm:prSet presAssocID="{613D05EC-3E7E-454F-A850-1C6AFA858A9F}" presName="text0" presStyleLbl="node1" presStyleIdx="3" presStyleCnt="8">
        <dgm:presLayoutVars>
          <dgm:bulletEnabled val="1"/>
        </dgm:presLayoutVars>
      </dgm:prSet>
      <dgm:spPr/>
      <dgm:t>
        <a:bodyPr/>
        <a:lstStyle/>
        <a:p>
          <a:pPr rtl="1"/>
          <a:endParaRPr lang="ar-SA"/>
        </a:p>
      </dgm:t>
    </dgm:pt>
    <dgm:pt modelId="{FB30E7CD-E835-4062-B053-D0691643E5F6}" type="pres">
      <dgm:prSet presAssocID="{5F6B5E28-C34B-43BD-AF27-2B26C8DEBE5E}" presName="Name56" presStyleLbl="parChTrans1D2" presStyleIdx="3" presStyleCnt="7"/>
      <dgm:spPr/>
      <dgm:t>
        <a:bodyPr/>
        <a:lstStyle/>
        <a:p>
          <a:pPr rtl="1"/>
          <a:endParaRPr lang="ar-SA"/>
        </a:p>
      </dgm:t>
    </dgm:pt>
    <dgm:pt modelId="{4ED7342A-2AC8-4BE6-A4CF-9E4C25AD2880}" type="pres">
      <dgm:prSet presAssocID="{A8C2CF2F-C678-4D36-AFE6-48E11E812715}" presName="text0" presStyleLbl="node1" presStyleIdx="4" presStyleCnt="8">
        <dgm:presLayoutVars>
          <dgm:bulletEnabled val="1"/>
        </dgm:presLayoutVars>
      </dgm:prSet>
      <dgm:spPr/>
      <dgm:t>
        <a:bodyPr/>
        <a:lstStyle/>
        <a:p>
          <a:pPr rtl="1"/>
          <a:endParaRPr lang="ar-SA"/>
        </a:p>
      </dgm:t>
    </dgm:pt>
    <dgm:pt modelId="{3A0207C5-53F3-4F33-A04F-306DCD820B66}" type="pres">
      <dgm:prSet presAssocID="{E5A5A6D3-8BEB-4D30-9AED-1FA77FF0D633}" presName="Name56" presStyleLbl="parChTrans1D2" presStyleIdx="4" presStyleCnt="7"/>
      <dgm:spPr/>
      <dgm:t>
        <a:bodyPr/>
        <a:lstStyle/>
        <a:p>
          <a:pPr rtl="1"/>
          <a:endParaRPr lang="ar-SA"/>
        </a:p>
      </dgm:t>
    </dgm:pt>
    <dgm:pt modelId="{0EC35F6C-34E4-4E60-8645-DE493AAF2C80}" type="pres">
      <dgm:prSet presAssocID="{3F7B52A3-975E-46F5-8F0F-85E54FDC8C81}" presName="text0" presStyleLbl="node1" presStyleIdx="5" presStyleCnt="8">
        <dgm:presLayoutVars>
          <dgm:bulletEnabled val="1"/>
        </dgm:presLayoutVars>
      </dgm:prSet>
      <dgm:spPr/>
      <dgm:t>
        <a:bodyPr/>
        <a:lstStyle/>
        <a:p>
          <a:pPr rtl="1"/>
          <a:endParaRPr lang="ar-SA"/>
        </a:p>
      </dgm:t>
    </dgm:pt>
    <dgm:pt modelId="{5ADB2B4F-993B-443D-B6C3-C399A3172597}" type="pres">
      <dgm:prSet presAssocID="{0F372858-3A30-48C9-A172-8C3B02580975}" presName="Name56" presStyleLbl="parChTrans1D2" presStyleIdx="5" presStyleCnt="7"/>
      <dgm:spPr/>
      <dgm:t>
        <a:bodyPr/>
        <a:lstStyle/>
        <a:p>
          <a:pPr rtl="1"/>
          <a:endParaRPr lang="ar-SA"/>
        </a:p>
      </dgm:t>
    </dgm:pt>
    <dgm:pt modelId="{0C2599EF-E1A9-42EF-B79A-D11B239DE2A1}" type="pres">
      <dgm:prSet presAssocID="{8855F361-C7B5-46E1-B68F-DB816873E320}" presName="text0" presStyleLbl="node1" presStyleIdx="6" presStyleCnt="8" custScaleX="134666">
        <dgm:presLayoutVars>
          <dgm:bulletEnabled val="1"/>
        </dgm:presLayoutVars>
      </dgm:prSet>
      <dgm:spPr/>
      <dgm:t>
        <a:bodyPr/>
        <a:lstStyle/>
        <a:p>
          <a:pPr rtl="1"/>
          <a:endParaRPr lang="ar-SA"/>
        </a:p>
      </dgm:t>
    </dgm:pt>
    <dgm:pt modelId="{1DD0FDFB-BFF7-49B7-B679-B7B0D1ED4AC7}" type="pres">
      <dgm:prSet presAssocID="{F1A42E30-AB49-4788-861F-8201DE0C88C1}" presName="Name56" presStyleLbl="parChTrans1D2" presStyleIdx="6" presStyleCnt="7"/>
      <dgm:spPr/>
      <dgm:t>
        <a:bodyPr/>
        <a:lstStyle/>
        <a:p>
          <a:pPr rtl="1"/>
          <a:endParaRPr lang="ar-SA"/>
        </a:p>
      </dgm:t>
    </dgm:pt>
    <dgm:pt modelId="{9DED9E6E-1C8D-4032-A773-5A7AF04755EC}" type="pres">
      <dgm:prSet presAssocID="{F55590BD-247E-44DC-94C2-72CB091E7621}" presName="text0" presStyleLbl="node1" presStyleIdx="7" presStyleCnt="8">
        <dgm:presLayoutVars>
          <dgm:bulletEnabled val="1"/>
        </dgm:presLayoutVars>
      </dgm:prSet>
      <dgm:spPr/>
      <dgm:t>
        <a:bodyPr/>
        <a:lstStyle/>
        <a:p>
          <a:pPr rtl="1"/>
          <a:endParaRPr lang="ar-SA"/>
        </a:p>
      </dgm:t>
    </dgm:pt>
  </dgm:ptLst>
  <dgm:cxnLst>
    <dgm:cxn modelId="{2B8D8BB6-A395-49D2-ADDB-8D03022CEF70}" type="presOf" srcId="{0F372858-3A30-48C9-A172-8C3B02580975}" destId="{5ADB2B4F-993B-443D-B6C3-C399A3172597}" srcOrd="0" destOrd="0" presId="urn:microsoft.com/office/officeart/2008/layout/RadialCluster"/>
    <dgm:cxn modelId="{90A678EA-0D63-4E6E-89A5-9262EA84477A}" type="presOf" srcId="{A8C2CF2F-C678-4D36-AFE6-48E11E812715}" destId="{4ED7342A-2AC8-4BE6-A4CF-9E4C25AD2880}" srcOrd="0" destOrd="0" presId="urn:microsoft.com/office/officeart/2008/layout/RadialCluster"/>
    <dgm:cxn modelId="{95732A84-1AC8-4931-AA72-F364A1A6D1A9}" type="presOf" srcId="{8F8F0127-F28F-46A9-BA3A-0E1C3807EA4B}" destId="{424D92A2-43BD-4D7A-ACD8-FBA5D542F216}" srcOrd="0" destOrd="0" presId="urn:microsoft.com/office/officeart/2008/layout/RadialCluster"/>
    <dgm:cxn modelId="{D87C3E33-BA52-440F-9043-7813AF2EC48B}" srcId="{3F73F8D6-D681-4BC5-90AE-02D0E671A38A}" destId="{8855F361-C7B5-46E1-B68F-DB816873E320}" srcOrd="5" destOrd="0" parTransId="{0F372858-3A30-48C9-A172-8C3B02580975}" sibTransId="{352602E6-6BF3-4C7C-8300-B55727D45C4E}"/>
    <dgm:cxn modelId="{2C5776F5-A3D8-463B-868E-74E361BCFC21}" srcId="{3F73F8D6-D681-4BC5-90AE-02D0E671A38A}" destId="{613D05EC-3E7E-454F-A850-1C6AFA858A9F}" srcOrd="2" destOrd="0" parTransId="{B701BD4A-9AC8-43F9-BC02-DC95961E7378}" sibTransId="{EEC52275-E1DE-4429-BC15-8D2C74DC9D1A}"/>
    <dgm:cxn modelId="{69E738F9-E89E-42C9-867A-D7E2ECF007BD}" srcId="{3F73F8D6-D681-4BC5-90AE-02D0E671A38A}" destId="{7AEBFDE5-8223-4E31-8505-9E1E1A22902C}" srcOrd="1" destOrd="0" parTransId="{CF97F614-2ADA-4EDC-92BB-08272AAECD22}" sibTransId="{5A8C0F3B-C590-4057-8FFF-E530D9369B8B}"/>
    <dgm:cxn modelId="{8B1B3743-A328-471B-8C8E-41127FAECAA1}" type="presOf" srcId="{CF97F614-2ADA-4EDC-92BB-08272AAECD22}" destId="{A5C21B4B-7C89-4070-B8EC-B219686DC82D}" srcOrd="0" destOrd="0" presId="urn:microsoft.com/office/officeart/2008/layout/RadialCluster"/>
    <dgm:cxn modelId="{C44A3FC6-4A72-4E6F-9567-6BA9A190AA32}" type="presOf" srcId="{3F7B52A3-975E-46F5-8F0F-85E54FDC8C81}" destId="{0EC35F6C-34E4-4E60-8645-DE493AAF2C80}" srcOrd="0" destOrd="0" presId="urn:microsoft.com/office/officeart/2008/layout/RadialCluster"/>
    <dgm:cxn modelId="{0F384E9A-1100-4954-9585-EFE761CFBF81}" srcId="{3F73F8D6-D681-4BC5-90AE-02D0E671A38A}" destId="{3F7B52A3-975E-46F5-8F0F-85E54FDC8C81}" srcOrd="4" destOrd="0" parTransId="{E5A5A6D3-8BEB-4D30-9AED-1FA77FF0D633}" sibTransId="{316399C9-541B-4858-A955-0E4A5DD9634B}"/>
    <dgm:cxn modelId="{63846D58-7E26-45B7-BA3E-B8638F5C4853}" srcId="{3F73F8D6-D681-4BC5-90AE-02D0E671A38A}" destId="{A8C2CF2F-C678-4D36-AFE6-48E11E812715}" srcOrd="3" destOrd="0" parTransId="{5F6B5E28-C34B-43BD-AF27-2B26C8DEBE5E}" sibTransId="{8F622674-7E23-4781-A6DA-7C0874539F87}"/>
    <dgm:cxn modelId="{EEA67888-631C-4BEF-AE1A-DA2F6B1AA1ED}" srcId="{8F8F0127-F28F-46A9-BA3A-0E1C3807EA4B}" destId="{3F73F8D6-D681-4BC5-90AE-02D0E671A38A}" srcOrd="0" destOrd="0" parTransId="{F5629203-A816-4989-B764-90F2121F117B}" sibTransId="{8244DAFB-155E-4D3A-96EF-E0A6018041D9}"/>
    <dgm:cxn modelId="{7FA4E008-F9C1-4ADA-9D93-264A28959AA3}" type="presOf" srcId="{8855F361-C7B5-46E1-B68F-DB816873E320}" destId="{0C2599EF-E1A9-42EF-B79A-D11B239DE2A1}" srcOrd="0" destOrd="0" presId="urn:microsoft.com/office/officeart/2008/layout/RadialCluster"/>
    <dgm:cxn modelId="{6351A030-F8CD-46F9-97D2-35C124305B85}" type="presOf" srcId="{D2D09EBB-B850-4F4F-B3E6-73E49D7B73A2}" destId="{447F2508-6041-499B-B6DB-F821CBEE4D49}" srcOrd="0" destOrd="0" presId="urn:microsoft.com/office/officeart/2008/layout/RadialCluster"/>
    <dgm:cxn modelId="{696FD735-3FF8-4CA7-BB1E-82C4295CE257}" type="presOf" srcId="{7AEBFDE5-8223-4E31-8505-9E1E1A22902C}" destId="{4F7FA367-1F03-4706-9B1D-01EE25C59680}" srcOrd="0" destOrd="0" presId="urn:microsoft.com/office/officeart/2008/layout/RadialCluster"/>
    <dgm:cxn modelId="{8A89EB2E-F1D8-4694-8D5C-60E0845221DE}" type="presOf" srcId="{E5A5A6D3-8BEB-4D30-9AED-1FA77FF0D633}" destId="{3A0207C5-53F3-4F33-A04F-306DCD820B66}" srcOrd="0" destOrd="0" presId="urn:microsoft.com/office/officeart/2008/layout/RadialCluster"/>
    <dgm:cxn modelId="{2704284A-8AD0-44B7-86B0-6DB81C0DA7B7}" type="presOf" srcId="{F1A42E30-AB49-4788-861F-8201DE0C88C1}" destId="{1DD0FDFB-BFF7-49B7-B679-B7B0D1ED4AC7}" srcOrd="0" destOrd="0" presId="urn:microsoft.com/office/officeart/2008/layout/RadialCluster"/>
    <dgm:cxn modelId="{85FD2FAA-EBB8-431A-BDD6-6E4B17909539}" type="presOf" srcId="{4BCEE51E-F25E-46F7-9A6F-C875FC349D57}" destId="{C23C05EB-E68B-48A1-B652-2E5E7ACE55D7}" srcOrd="0" destOrd="0" presId="urn:microsoft.com/office/officeart/2008/layout/RadialCluster"/>
    <dgm:cxn modelId="{FCFDD132-2CF1-42E3-93A2-EF91FF03DE8B}" type="presOf" srcId="{B701BD4A-9AC8-43F9-BC02-DC95961E7378}" destId="{3A658DE6-67F9-4DFC-901D-A58658DB7F47}" srcOrd="0" destOrd="0" presId="urn:microsoft.com/office/officeart/2008/layout/RadialCluster"/>
    <dgm:cxn modelId="{4DAFA32B-47A8-4314-9D37-6405B3E4AAF9}" srcId="{3F73F8D6-D681-4BC5-90AE-02D0E671A38A}" destId="{F55590BD-247E-44DC-94C2-72CB091E7621}" srcOrd="6" destOrd="0" parTransId="{F1A42E30-AB49-4788-861F-8201DE0C88C1}" sibTransId="{0C3D977A-CEC3-461D-9E8A-850AB1C27B8B}"/>
    <dgm:cxn modelId="{5CE8E719-95BD-4965-85C3-1E03D80B50C2}" type="presOf" srcId="{5F6B5E28-C34B-43BD-AF27-2B26C8DEBE5E}" destId="{FB30E7CD-E835-4062-B053-D0691643E5F6}" srcOrd="0" destOrd="0" presId="urn:microsoft.com/office/officeart/2008/layout/RadialCluster"/>
    <dgm:cxn modelId="{D53D60B6-659A-4F1C-9A81-A4001BDC3F3B}" type="presOf" srcId="{F55590BD-247E-44DC-94C2-72CB091E7621}" destId="{9DED9E6E-1C8D-4032-A773-5A7AF04755EC}" srcOrd="0" destOrd="0" presId="urn:microsoft.com/office/officeart/2008/layout/RadialCluster"/>
    <dgm:cxn modelId="{DC4B3B98-5B53-4901-922E-DA2211C22B7E}" type="presOf" srcId="{3F73F8D6-D681-4BC5-90AE-02D0E671A38A}" destId="{2866098F-2127-4107-87D2-E5DAD1E5FF08}" srcOrd="0" destOrd="0" presId="urn:microsoft.com/office/officeart/2008/layout/RadialCluster"/>
    <dgm:cxn modelId="{193A2211-58C8-4BFE-8E10-53C71787A5AE}" srcId="{3F73F8D6-D681-4BC5-90AE-02D0E671A38A}" destId="{4BCEE51E-F25E-46F7-9A6F-C875FC349D57}" srcOrd="0" destOrd="0" parTransId="{D2D09EBB-B850-4F4F-B3E6-73E49D7B73A2}" sibTransId="{E0EAC524-F223-4341-BAB6-EA78DFFB0673}"/>
    <dgm:cxn modelId="{338F985B-2234-4B1B-AF60-227699CD3C86}" type="presOf" srcId="{613D05EC-3E7E-454F-A850-1C6AFA858A9F}" destId="{3D138191-E24D-4A3D-ABA5-87809A4BC93E}" srcOrd="0" destOrd="0" presId="urn:microsoft.com/office/officeart/2008/layout/RadialCluster"/>
    <dgm:cxn modelId="{2C21903E-FCC0-410D-91AF-E8C504E0FFBC}" type="presParOf" srcId="{424D92A2-43BD-4D7A-ACD8-FBA5D542F216}" destId="{DC9E028C-1A5B-4253-8DE1-8841C96F4A5A}" srcOrd="0" destOrd="0" presId="urn:microsoft.com/office/officeart/2008/layout/RadialCluster"/>
    <dgm:cxn modelId="{DDB1FB5B-958F-466E-B538-B3A685070DFE}" type="presParOf" srcId="{DC9E028C-1A5B-4253-8DE1-8841C96F4A5A}" destId="{2866098F-2127-4107-87D2-E5DAD1E5FF08}" srcOrd="0" destOrd="0" presId="urn:microsoft.com/office/officeart/2008/layout/RadialCluster"/>
    <dgm:cxn modelId="{00C220C0-51A6-4314-8820-633C5E96994F}" type="presParOf" srcId="{DC9E028C-1A5B-4253-8DE1-8841C96F4A5A}" destId="{447F2508-6041-499B-B6DB-F821CBEE4D49}" srcOrd="1" destOrd="0" presId="urn:microsoft.com/office/officeart/2008/layout/RadialCluster"/>
    <dgm:cxn modelId="{EA492E7A-E2FA-4921-93E4-C87D7CD1CD04}" type="presParOf" srcId="{DC9E028C-1A5B-4253-8DE1-8841C96F4A5A}" destId="{C23C05EB-E68B-48A1-B652-2E5E7ACE55D7}" srcOrd="2" destOrd="0" presId="urn:microsoft.com/office/officeart/2008/layout/RadialCluster"/>
    <dgm:cxn modelId="{9E1DE52A-06FD-45C3-97F0-908CFC54336E}" type="presParOf" srcId="{DC9E028C-1A5B-4253-8DE1-8841C96F4A5A}" destId="{A5C21B4B-7C89-4070-B8EC-B219686DC82D}" srcOrd="3" destOrd="0" presId="urn:microsoft.com/office/officeart/2008/layout/RadialCluster"/>
    <dgm:cxn modelId="{B85AF298-7DD4-4332-B02A-B085562EB305}" type="presParOf" srcId="{DC9E028C-1A5B-4253-8DE1-8841C96F4A5A}" destId="{4F7FA367-1F03-4706-9B1D-01EE25C59680}" srcOrd="4" destOrd="0" presId="urn:microsoft.com/office/officeart/2008/layout/RadialCluster"/>
    <dgm:cxn modelId="{FAAAF8AE-5148-4D4E-8967-15E785A6AFC9}" type="presParOf" srcId="{DC9E028C-1A5B-4253-8DE1-8841C96F4A5A}" destId="{3A658DE6-67F9-4DFC-901D-A58658DB7F47}" srcOrd="5" destOrd="0" presId="urn:microsoft.com/office/officeart/2008/layout/RadialCluster"/>
    <dgm:cxn modelId="{13B167A6-237F-471A-B206-717D6BA97952}" type="presParOf" srcId="{DC9E028C-1A5B-4253-8DE1-8841C96F4A5A}" destId="{3D138191-E24D-4A3D-ABA5-87809A4BC93E}" srcOrd="6" destOrd="0" presId="urn:microsoft.com/office/officeart/2008/layout/RadialCluster"/>
    <dgm:cxn modelId="{D15960A8-2114-410B-ADDA-E1659E1416BF}" type="presParOf" srcId="{DC9E028C-1A5B-4253-8DE1-8841C96F4A5A}" destId="{FB30E7CD-E835-4062-B053-D0691643E5F6}" srcOrd="7" destOrd="0" presId="urn:microsoft.com/office/officeart/2008/layout/RadialCluster"/>
    <dgm:cxn modelId="{95290232-581E-43EF-8D9A-24C2A3360FD6}" type="presParOf" srcId="{DC9E028C-1A5B-4253-8DE1-8841C96F4A5A}" destId="{4ED7342A-2AC8-4BE6-A4CF-9E4C25AD2880}" srcOrd="8" destOrd="0" presId="urn:microsoft.com/office/officeart/2008/layout/RadialCluster"/>
    <dgm:cxn modelId="{69E231D0-EE52-4703-AC8B-8729BA788DC4}" type="presParOf" srcId="{DC9E028C-1A5B-4253-8DE1-8841C96F4A5A}" destId="{3A0207C5-53F3-4F33-A04F-306DCD820B66}" srcOrd="9" destOrd="0" presId="urn:microsoft.com/office/officeart/2008/layout/RadialCluster"/>
    <dgm:cxn modelId="{ACFEA85B-A5DE-4C30-B57A-5DD568473F73}" type="presParOf" srcId="{DC9E028C-1A5B-4253-8DE1-8841C96F4A5A}" destId="{0EC35F6C-34E4-4E60-8645-DE493AAF2C80}" srcOrd="10" destOrd="0" presId="urn:microsoft.com/office/officeart/2008/layout/RadialCluster"/>
    <dgm:cxn modelId="{B743E73B-E6B2-40E3-9872-83FE933F874C}" type="presParOf" srcId="{DC9E028C-1A5B-4253-8DE1-8841C96F4A5A}" destId="{5ADB2B4F-993B-443D-B6C3-C399A3172597}" srcOrd="11" destOrd="0" presId="urn:microsoft.com/office/officeart/2008/layout/RadialCluster"/>
    <dgm:cxn modelId="{7E0071AC-0B3C-4DD6-8B98-122F05BF3301}" type="presParOf" srcId="{DC9E028C-1A5B-4253-8DE1-8841C96F4A5A}" destId="{0C2599EF-E1A9-42EF-B79A-D11B239DE2A1}" srcOrd="12" destOrd="0" presId="urn:microsoft.com/office/officeart/2008/layout/RadialCluster"/>
    <dgm:cxn modelId="{02FABD57-DBCB-4B17-B35D-30B30DBAFA7A}" type="presParOf" srcId="{DC9E028C-1A5B-4253-8DE1-8841C96F4A5A}" destId="{1DD0FDFB-BFF7-49B7-B679-B7B0D1ED4AC7}" srcOrd="13" destOrd="0" presId="urn:microsoft.com/office/officeart/2008/layout/RadialCluster"/>
    <dgm:cxn modelId="{1A2D627D-9A2E-4CB4-80A8-F7CD431E2494}" type="presParOf" srcId="{DC9E028C-1A5B-4253-8DE1-8841C96F4A5A}" destId="{9DED9E6E-1C8D-4032-A773-5A7AF04755EC}" srcOrd="14" destOrd="0" presId="urn:microsoft.com/office/officeart/2008/layout/RadialCluster"/>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846A78-DFFD-4D22-82F8-BDA259D14FC8}" type="doc">
      <dgm:prSet loTypeId="urn:microsoft.com/office/officeart/2005/8/layout/pyramid2" loCatId="list" qsTypeId="urn:microsoft.com/office/officeart/2005/8/quickstyle/simple1" qsCatId="simple" csTypeId="urn:microsoft.com/office/officeart/2005/8/colors/colorful5" csCatId="colorful" phldr="1"/>
      <dgm:spPr/>
    </dgm:pt>
    <dgm:pt modelId="{314D7D48-3CCF-4F0B-B09B-8DED4D4BF517}">
      <dgm:prSet phldrT="[نص]"/>
      <dgm:spPr/>
      <dgm:t>
        <a:bodyPr/>
        <a:lstStyle/>
        <a:p>
          <a:pPr rtl="1"/>
          <a:endParaRPr lang="ar-SA" dirty="0" smtClean="0"/>
        </a:p>
        <a:p>
          <a:pPr rtl="1"/>
          <a:r>
            <a:rPr lang="ar-SA" dirty="0" smtClean="0"/>
            <a:t>1-الطريقة الكلية والطريقة الجزئية.</a:t>
          </a:r>
        </a:p>
      </dgm:t>
    </dgm:pt>
    <dgm:pt modelId="{BCAE8503-7797-4DF4-9D0F-4EA99C775F64}" type="parTrans" cxnId="{C8929575-B1E9-4711-9C10-159294D73FC5}">
      <dgm:prSet/>
      <dgm:spPr/>
      <dgm:t>
        <a:bodyPr/>
        <a:lstStyle/>
        <a:p>
          <a:pPr rtl="1"/>
          <a:endParaRPr lang="ar-SA"/>
        </a:p>
      </dgm:t>
    </dgm:pt>
    <dgm:pt modelId="{5838B4DC-A0B4-4F6E-928C-3A39B2ACD620}" type="sibTrans" cxnId="{C8929575-B1E9-4711-9C10-159294D73FC5}">
      <dgm:prSet/>
      <dgm:spPr/>
      <dgm:t>
        <a:bodyPr/>
        <a:lstStyle/>
        <a:p>
          <a:pPr rtl="1"/>
          <a:endParaRPr lang="ar-SA"/>
        </a:p>
      </dgm:t>
    </dgm:pt>
    <dgm:pt modelId="{C8F6B55F-50A4-44C1-B48E-767FB9F36347}">
      <dgm:prSet phldrT="[نص]"/>
      <dgm:spPr/>
      <dgm:t>
        <a:bodyPr/>
        <a:lstStyle/>
        <a:p>
          <a:pPr rtl="1"/>
          <a:r>
            <a:rPr lang="ar-SA" dirty="0" smtClean="0"/>
            <a:t>2-طريقة التسميع.</a:t>
          </a:r>
        </a:p>
      </dgm:t>
    </dgm:pt>
    <dgm:pt modelId="{39618E96-1503-4F71-9858-8FCDD9261C9F}" type="parTrans" cxnId="{2DA5D687-522B-4167-A407-AA0AC636524E}">
      <dgm:prSet/>
      <dgm:spPr/>
      <dgm:t>
        <a:bodyPr/>
        <a:lstStyle/>
        <a:p>
          <a:pPr rtl="1"/>
          <a:endParaRPr lang="ar-SA"/>
        </a:p>
      </dgm:t>
    </dgm:pt>
    <dgm:pt modelId="{615CF205-ABB2-46DB-B661-4C749366B395}" type="sibTrans" cxnId="{2DA5D687-522B-4167-A407-AA0AC636524E}">
      <dgm:prSet/>
      <dgm:spPr/>
      <dgm:t>
        <a:bodyPr/>
        <a:lstStyle/>
        <a:p>
          <a:pPr rtl="1"/>
          <a:endParaRPr lang="ar-SA"/>
        </a:p>
      </dgm:t>
    </dgm:pt>
    <dgm:pt modelId="{F9FC39F6-F6CE-451C-83B5-C4CA9F19B7F8}">
      <dgm:prSet phldrT="[نص]"/>
      <dgm:spPr/>
      <dgm:t>
        <a:bodyPr/>
        <a:lstStyle/>
        <a:p>
          <a:pPr rtl="1"/>
          <a:r>
            <a:rPr lang="ar-SA" dirty="0" smtClean="0"/>
            <a:t>3- طريقة التعلم الموزع على فترات.</a:t>
          </a:r>
          <a:endParaRPr lang="ar-SA" dirty="0"/>
        </a:p>
      </dgm:t>
    </dgm:pt>
    <dgm:pt modelId="{D2FE38B7-4C7C-48F7-8473-7CD5242AE69A}" type="parTrans" cxnId="{DAE852F3-CF7A-4E53-82E9-BF10A33B5627}">
      <dgm:prSet/>
      <dgm:spPr/>
      <dgm:t>
        <a:bodyPr/>
        <a:lstStyle/>
        <a:p>
          <a:pPr rtl="1"/>
          <a:endParaRPr lang="ar-SA"/>
        </a:p>
      </dgm:t>
    </dgm:pt>
    <dgm:pt modelId="{253E9A9B-7EB7-4017-BE95-DA755A922BE6}" type="sibTrans" cxnId="{DAE852F3-CF7A-4E53-82E9-BF10A33B5627}">
      <dgm:prSet/>
      <dgm:spPr/>
      <dgm:t>
        <a:bodyPr/>
        <a:lstStyle/>
        <a:p>
          <a:pPr rtl="1"/>
          <a:endParaRPr lang="ar-SA"/>
        </a:p>
      </dgm:t>
    </dgm:pt>
    <dgm:pt modelId="{CEF338CF-089A-46E1-9B43-828FE2A2A038}" type="pres">
      <dgm:prSet presAssocID="{C7846A78-DFFD-4D22-82F8-BDA259D14FC8}" presName="compositeShape" presStyleCnt="0">
        <dgm:presLayoutVars>
          <dgm:dir/>
          <dgm:resizeHandles/>
        </dgm:presLayoutVars>
      </dgm:prSet>
      <dgm:spPr/>
    </dgm:pt>
    <dgm:pt modelId="{E9F195F1-2088-4BD8-B63D-D93C36F159C4}" type="pres">
      <dgm:prSet presAssocID="{C7846A78-DFFD-4D22-82F8-BDA259D14FC8}" presName="pyramid" presStyleLbl="node1" presStyleIdx="0" presStyleCnt="1"/>
      <dgm:spPr/>
    </dgm:pt>
    <dgm:pt modelId="{566B6239-CB92-43EC-98EF-CFAA9B5451E3}" type="pres">
      <dgm:prSet presAssocID="{C7846A78-DFFD-4D22-82F8-BDA259D14FC8}" presName="theList" presStyleCnt="0"/>
      <dgm:spPr/>
    </dgm:pt>
    <dgm:pt modelId="{F295B7CB-3353-474A-B825-94D67A850EB4}" type="pres">
      <dgm:prSet presAssocID="{314D7D48-3CCF-4F0B-B09B-8DED4D4BF517}" presName="aNode" presStyleLbl="fgAcc1" presStyleIdx="0" presStyleCnt="3">
        <dgm:presLayoutVars>
          <dgm:bulletEnabled val="1"/>
        </dgm:presLayoutVars>
      </dgm:prSet>
      <dgm:spPr/>
      <dgm:t>
        <a:bodyPr/>
        <a:lstStyle/>
        <a:p>
          <a:pPr rtl="1"/>
          <a:endParaRPr lang="ar-SA"/>
        </a:p>
      </dgm:t>
    </dgm:pt>
    <dgm:pt modelId="{5FCBAFD8-8A0D-4E68-86C0-2CB4FC39E7F3}" type="pres">
      <dgm:prSet presAssocID="{314D7D48-3CCF-4F0B-B09B-8DED4D4BF517}" presName="aSpace" presStyleCnt="0"/>
      <dgm:spPr/>
    </dgm:pt>
    <dgm:pt modelId="{498B098D-677E-4259-A76E-DE20ACA4664F}" type="pres">
      <dgm:prSet presAssocID="{C8F6B55F-50A4-44C1-B48E-767FB9F36347}" presName="aNode" presStyleLbl="fgAcc1" presStyleIdx="1" presStyleCnt="3">
        <dgm:presLayoutVars>
          <dgm:bulletEnabled val="1"/>
        </dgm:presLayoutVars>
      </dgm:prSet>
      <dgm:spPr/>
      <dgm:t>
        <a:bodyPr/>
        <a:lstStyle/>
        <a:p>
          <a:pPr rtl="1"/>
          <a:endParaRPr lang="ar-SA"/>
        </a:p>
      </dgm:t>
    </dgm:pt>
    <dgm:pt modelId="{96199455-913A-4A01-BB4A-B76E3B3BE85C}" type="pres">
      <dgm:prSet presAssocID="{C8F6B55F-50A4-44C1-B48E-767FB9F36347}" presName="aSpace" presStyleCnt="0"/>
      <dgm:spPr/>
    </dgm:pt>
    <dgm:pt modelId="{DE6270E3-D392-4960-9E4B-6653AF62CC44}" type="pres">
      <dgm:prSet presAssocID="{F9FC39F6-F6CE-451C-83B5-C4CA9F19B7F8}" presName="aNode" presStyleLbl="fgAcc1" presStyleIdx="2" presStyleCnt="3">
        <dgm:presLayoutVars>
          <dgm:bulletEnabled val="1"/>
        </dgm:presLayoutVars>
      </dgm:prSet>
      <dgm:spPr/>
      <dgm:t>
        <a:bodyPr/>
        <a:lstStyle/>
        <a:p>
          <a:pPr rtl="1"/>
          <a:endParaRPr lang="ar-SA"/>
        </a:p>
      </dgm:t>
    </dgm:pt>
    <dgm:pt modelId="{55F40E87-F76B-4BBD-9B88-DD1E2BD7DEC6}" type="pres">
      <dgm:prSet presAssocID="{F9FC39F6-F6CE-451C-83B5-C4CA9F19B7F8}" presName="aSpace" presStyleCnt="0"/>
      <dgm:spPr/>
    </dgm:pt>
  </dgm:ptLst>
  <dgm:cxnLst>
    <dgm:cxn modelId="{2DA5D687-522B-4167-A407-AA0AC636524E}" srcId="{C7846A78-DFFD-4D22-82F8-BDA259D14FC8}" destId="{C8F6B55F-50A4-44C1-B48E-767FB9F36347}" srcOrd="1" destOrd="0" parTransId="{39618E96-1503-4F71-9858-8FCDD9261C9F}" sibTransId="{615CF205-ABB2-46DB-B661-4C749366B395}"/>
    <dgm:cxn modelId="{F4627D76-3EB5-4FD0-B30D-56B66A2799BB}" type="presOf" srcId="{C8F6B55F-50A4-44C1-B48E-767FB9F36347}" destId="{498B098D-677E-4259-A76E-DE20ACA4664F}" srcOrd="0" destOrd="0" presId="urn:microsoft.com/office/officeart/2005/8/layout/pyramid2"/>
    <dgm:cxn modelId="{5AB28FA7-B385-4321-B929-AF0EDBEEF7F0}" type="presOf" srcId="{F9FC39F6-F6CE-451C-83B5-C4CA9F19B7F8}" destId="{DE6270E3-D392-4960-9E4B-6653AF62CC44}" srcOrd="0" destOrd="0" presId="urn:microsoft.com/office/officeart/2005/8/layout/pyramid2"/>
    <dgm:cxn modelId="{C8929575-B1E9-4711-9C10-159294D73FC5}" srcId="{C7846A78-DFFD-4D22-82F8-BDA259D14FC8}" destId="{314D7D48-3CCF-4F0B-B09B-8DED4D4BF517}" srcOrd="0" destOrd="0" parTransId="{BCAE8503-7797-4DF4-9D0F-4EA99C775F64}" sibTransId="{5838B4DC-A0B4-4F6E-928C-3A39B2ACD620}"/>
    <dgm:cxn modelId="{DCF3E425-1100-4C2F-93C4-0DAE78E2A13B}" type="presOf" srcId="{314D7D48-3CCF-4F0B-B09B-8DED4D4BF517}" destId="{F295B7CB-3353-474A-B825-94D67A850EB4}" srcOrd="0" destOrd="0" presId="urn:microsoft.com/office/officeart/2005/8/layout/pyramid2"/>
    <dgm:cxn modelId="{0FCE3C3F-4C24-440B-B5F5-FC3A9BC6F3A6}" type="presOf" srcId="{C7846A78-DFFD-4D22-82F8-BDA259D14FC8}" destId="{CEF338CF-089A-46E1-9B43-828FE2A2A038}" srcOrd="0" destOrd="0" presId="urn:microsoft.com/office/officeart/2005/8/layout/pyramid2"/>
    <dgm:cxn modelId="{DAE852F3-CF7A-4E53-82E9-BF10A33B5627}" srcId="{C7846A78-DFFD-4D22-82F8-BDA259D14FC8}" destId="{F9FC39F6-F6CE-451C-83B5-C4CA9F19B7F8}" srcOrd="2" destOrd="0" parTransId="{D2FE38B7-4C7C-48F7-8473-7CD5242AE69A}" sibTransId="{253E9A9B-7EB7-4017-BE95-DA755A922BE6}"/>
    <dgm:cxn modelId="{651CCCB8-5FD4-46BB-9023-40259D23EE35}" type="presParOf" srcId="{CEF338CF-089A-46E1-9B43-828FE2A2A038}" destId="{E9F195F1-2088-4BD8-B63D-D93C36F159C4}" srcOrd="0" destOrd="0" presId="urn:microsoft.com/office/officeart/2005/8/layout/pyramid2"/>
    <dgm:cxn modelId="{4B7A5667-FC77-4E9C-928D-4AD2C87659FA}" type="presParOf" srcId="{CEF338CF-089A-46E1-9B43-828FE2A2A038}" destId="{566B6239-CB92-43EC-98EF-CFAA9B5451E3}" srcOrd="1" destOrd="0" presId="urn:microsoft.com/office/officeart/2005/8/layout/pyramid2"/>
    <dgm:cxn modelId="{0439444F-2C67-454D-8A49-C2871EBDF5A7}" type="presParOf" srcId="{566B6239-CB92-43EC-98EF-CFAA9B5451E3}" destId="{F295B7CB-3353-474A-B825-94D67A850EB4}" srcOrd="0" destOrd="0" presId="urn:microsoft.com/office/officeart/2005/8/layout/pyramid2"/>
    <dgm:cxn modelId="{16F04BA1-DDC8-4956-8E89-2E1AF21F86A6}" type="presParOf" srcId="{566B6239-CB92-43EC-98EF-CFAA9B5451E3}" destId="{5FCBAFD8-8A0D-4E68-86C0-2CB4FC39E7F3}" srcOrd="1" destOrd="0" presId="urn:microsoft.com/office/officeart/2005/8/layout/pyramid2"/>
    <dgm:cxn modelId="{9C9240F3-B02A-4764-8CAD-68501D9F664E}" type="presParOf" srcId="{566B6239-CB92-43EC-98EF-CFAA9B5451E3}" destId="{498B098D-677E-4259-A76E-DE20ACA4664F}" srcOrd="2" destOrd="0" presId="urn:microsoft.com/office/officeart/2005/8/layout/pyramid2"/>
    <dgm:cxn modelId="{B84C6809-D0A8-408F-9D0F-C72A966AD124}" type="presParOf" srcId="{566B6239-CB92-43EC-98EF-CFAA9B5451E3}" destId="{96199455-913A-4A01-BB4A-B76E3B3BE85C}" srcOrd="3" destOrd="0" presId="urn:microsoft.com/office/officeart/2005/8/layout/pyramid2"/>
    <dgm:cxn modelId="{4171CAF5-9EBB-46FC-9F56-8B9B1A915734}" type="presParOf" srcId="{566B6239-CB92-43EC-98EF-CFAA9B5451E3}" destId="{DE6270E3-D392-4960-9E4B-6653AF62CC44}" srcOrd="4" destOrd="0" presId="urn:microsoft.com/office/officeart/2005/8/layout/pyramid2"/>
    <dgm:cxn modelId="{4C8D3F82-8649-4D72-A7A1-57B1DFBB7F44}" type="presParOf" srcId="{566B6239-CB92-43EC-98EF-CFAA9B5451E3}" destId="{55F40E87-F76B-4BBD-9B88-DD1E2BD7DEC6}"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42EAB3-B977-4D83-8540-01BFFD938F40}"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pPr rtl="1"/>
          <a:endParaRPr lang="ar-SA"/>
        </a:p>
      </dgm:t>
    </dgm:pt>
    <dgm:pt modelId="{2C4D9988-E020-45C7-9C78-629B9C72E31E}">
      <dgm:prSet phldrT="[نص]"/>
      <dgm:spPr/>
      <dgm:t>
        <a:bodyPr/>
        <a:lstStyle/>
        <a:p>
          <a:pPr rtl="1"/>
          <a:r>
            <a:rPr lang="ar-SA" dirty="0" smtClean="0"/>
            <a:t>طرق قياس أداء الذاكرة</a:t>
          </a:r>
          <a:endParaRPr lang="ar-SA" dirty="0"/>
        </a:p>
      </dgm:t>
    </dgm:pt>
    <dgm:pt modelId="{09AD3BB0-DB10-4349-BA7C-AB90A81F2EEF}" type="parTrans" cxnId="{61C69FC2-BB87-444D-80BD-FFC558C3A7C6}">
      <dgm:prSet/>
      <dgm:spPr/>
      <dgm:t>
        <a:bodyPr/>
        <a:lstStyle/>
        <a:p>
          <a:pPr rtl="1"/>
          <a:endParaRPr lang="ar-SA"/>
        </a:p>
      </dgm:t>
    </dgm:pt>
    <dgm:pt modelId="{BFC17C90-DE3C-4D7A-9185-B4DBA859AC53}" type="sibTrans" cxnId="{61C69FC2-BB87-444D-80BD-FFC558C3A7C6}">
      <dgm:prSet/>
      <dgm:spPr/>
      <dgm:t>
        <a:bodyPr/>
        <a:lstStyle/>
        <a:p>
          <a:pPr rtl="1"/>
          <a:endParaRPr lang="ar-SA"/>
        </a:p>
      </dgm:t>
    </dgm:pt>
    <dgm:pt modelId="{8AAA2147-758E-4DB4-977B-0D6E049E3D21}">
      <dgm:prSet phldrT="[نص]"/>
      <dgm:spPr/>
      <dgm:t>
        <a:bodyPr/>
        <a:lstStyle/>
        <a:p>
          <a:pPr rtl="1"/>
          <a:r>
            <a:rPr lang="ar-SA" dirty="0" smtClean="0"/>
            <a:t>الاستدعاء</a:t>
          </a:r>
          <a:endParaRPr lang="ar-SA" dirty="0"/>
        </a:p>
      </dgm:t>
    </dgm:pt>
    <dgm:pt modelId="{89E76909-DDEC-41EB-99B1-027C5B66444E}" type="parTrans" cxnId="{7C2580F2-23A8-4146-BEEA-77C4F89B6C89}">
      <dgm:prSet/>
      <dgm:spPr/>
      <dgm:t>
        <a:bodyPr/>
        <a:lstStyle/>
        <a:p>
          <a:pPr rtl="1"/>
          <a:endParaRPr lang="ar-SA"/>
        </a:p>
      </dgm:t>
    </dgm:pt>
    <dgm:pt modelId="{C23C5C16-4104-4055-AA7D-B6E069BD2E61}" type="sibTrans" cxnId="{7C2580F2-23A8-4146-BEEA-77C4F89B6C89}">
      <dgm:prSet/>
      <dgm:spPr/>
      <dgm:t>
        <a:bodyPr/>
        <a:lstStyle/>
        <a:p>
          <a:pPr rtl="1"/>
          <a:endParaRPr lang="ar-SA"/>
        </a:p>
      </dgm:t>
    </dgm:pt>
    <dgm:pt modelId="{CD763F04-DB34-493B-9465-8E640A5A4628}">
      <dgm:prSet phldrT="[نص]"/>
      <dgm:spPr/>
      <dgm:t>
        <a:bodyPr/>
        <a:lstStyle/>
        <a:p>
          <a:pPr rtl="1"/>
          <a:r>
            <a:rPr lang="ar-SA" dirty="0" smtClean="0"/>
            <a:t>التعرف </a:t>
          </a:r>
          <a:endParaRPr lang="ar-SA" dirty="0"/>
        </a:p>
      </dgm:t>
    </dgm:pt>
    <dgm:pt modelId="{31E34E79-5D6E-4A96-895C-E44C044CE3D1}" type="parTrans" cxnId="{BFC0A0B5-9215-45E1-8EE7-E4DD44C8CD8E}">
      <dgm:prSet/>
      <dgm:spPr/>
      <dgm:t>
        <a:bodyPr/>
        <a:lstStyle/>
        <a:p>
          <a:pPr rtl="1"/>
          <a:endParaRPr lang="ar-SA"/>
        </a:p>
      </dgm:t>
    </dgm:pt>
    <dgm:pt modelId="{C9D78B4E-A7B6-4393-B969-7124C2F36F28}" type="sibTrans" cxnId="{BFC0A0B5-9215-45E1-8EE7-E4DD44C8CD8E}">
      <dgm:prSet/>
      <dgm:spPr/>
      <dgm:t>
        <a:bodyPr/>
        <a:lstStyle/>
        <a:p>
          <a:pPr rtl="1"/>
          <a:endParaRPr lang="ar-SA"/>
        </a:p>
      </dgm:t>
    </dgm:pt>
    <dgm:pt modelId="{F2DD5411-C92A-47FD-A48D-89312E722E18}" type="pres">
      <dgm:prSet presAssocID="{7B42EAB3-B977-4D83-8540-01BFFD938F40}" presName="hierChild1" presStyleCnt="0">
        <dgm:presLayoutVars>
          <dgm:orgChart val="1"/>
          <dgm:chPref val="1"/>
          <dgm:dir/>
          <dgm:animOne val="branch"/>
          <dgm:animLvl val="lvl"/>
          <dgm:resizeHandles/>
        </dgm:presLayoutVars>
      </dgm:prSet>
      <dgm:spPr/>
      <dgm:t>
        <a:bodyPr/>
        <a:lstStyle/>
        <a:p>
          <a:pPr rtl="1"/>
          <a:endParaRPr lang="ar-SA"/>
        </a:p>
      </dgm:t>
    </dgm:pt>
    <dgm:pt modelId="{7CEAEB9A-A5F1-455D-A92D-332E7CA2BF86}" type="pres">
      <dgm:prSet presAssocID="{2C4D9988-E020-45C7-9C78-629B9C72E31E}" presName="hierRoot1" presStyleCnt="0">
        <dgm:presLayoutVars>
          <dgm:hierBranch val="init"/>
        </dgm:presLayoutVars>
      </dgm:prSet>
      <dgm:spPr/>
    </dgm:pt>
    <dgm:pt modelId="{670F833C-5F5C-4E27-BEA6-D5C151FC09E6}" type="pres">
      <dgm:prSet presAssocID="{2C4D9988-E020-45C7-9C78-629B9C72E31E}" presName="rootComposite1" presStyleCnt="0"/>
      <dgm:spPr/>
    </dgm:pt>
    <dgm:pt modelId="{09FE54C4-4DBF-456A-9DB9-CC7899CD896A}" type="pres">
      <dgm:prSet presAssocID="{2C4D9988-E020-45C7-9C78-629B9C72E31E}" presName="rootText1" presStyleLbl="node0" presStyleIdx="0" presStyleCnt="1">
        <dgm:presLayoutVars>
          <dgm:chPref val="3"/>
        </dgm:presLayoutVars>
      </dgm:prSet>
      <dgm:spPr/>
      <dgm:t>
        <a:bodyPr/>
        <a:lstStyle/>
        <a:p>
          <a:pPr rtl="1"/>
          <a:endParaRPr lang="ar-SA"/>
        </a:p>
      </dgm:t>
    </dgm:pt>
    <dgm:pt modelId="{18D7A259-8707-43EF-A781-EF8339CCBEBB}" type="pres">
      <dgm:prSet presAssocID="{2C4D9988-E020-45C7-9C78-629B9C72E31E}" presName="rootConnector1" presStyleLbl="node1" presStyleIdx="0" presStyleCnt="0"/>
      <dgm:spPr/>
      <dgm:t>
        <a:bodyPr/>
        <a:lstStyle/>
        <a:p>
          <a:pPr rtl="1"/>
          <a:endParaRPr lang="ar-SA"/>
        </a:p>
      </dgm:t>
    </dgm:pt>
    <dgm:pt modelId="{236AB068-EDAB-4A06-BDC7-9BC999F0303E}" type="pres">
      <dgm:prSet presAssocID="{2C4D9988-E020-45C7-9C78-629B9C72E31E}" presName="hierChild2" presStyleCnt="0"/>
      <dgm:spPr/>
    </dgm:pt>
    <dgm:pt modelId="{17538722-4F4F-44B9-AF1A-77716E543412}" type="pres">
      <dgm:prSet presAssocID="{89E76909-DDEC-41EB-99B1-027C5B66444E}" presName="Name37" presStyleLbl="parChTrans1D2" presStyleIdx="0" presStyleCnt="2"/>
      <dgm:spPr/>
      <dgm:t>
        <a:bodyPr/>
        <a:lstStyle/>
        <a:p>
          <a:pPr rtl="1"/>
          <a:endParaRPr lang="ar-SA"/>
        </a:p>
      </dgm:t>
    </dgm:pt>
    <dgm:pt modelId="{AF4C7BC3-F119-4EC3-8233-8D73C3995DFD}" type="pres">
      <dgm:prSet presAssocID="{8AAA2147-758E-4DB4-977B-0D6E049E3D21}" presName="hierRoot2" presStyleCnt="0">
        <dgm:presLayoutVars>
          <dgm:hierBranch val="init"/>
        </dgm:presLayoutVars>
      </dgm:prSet>
      <dgm:spPr/>
    </dgm:pt>
    <dgm:pt modelId="{9CCE68C6-C938-465B-A86B-8A6FAF99EB73}" type="pres">
      <dgm:prSet presAssocID="{8AAA2147-758E-4DB4-977B-0D6E049E3D21}" presName="rootComposite" presStyleCnt="0"/>
      <dgm:spPr/>
    </dgm:pt>
    <dgm:pt modelId="{05FEAC1A-64BC-4EB0-A37D-575AE8FA089C}" type="pres">
      <dgm:prSet presAssocID="{8AAA2147-758E-4DB4-977B-0D6E049E3D21}" presName="rootText" presStyleLbl="node2" presStyleIdx="0" presStyleCnt="2" custLinFactNeighborX="-42535" custLinFactNeighborY="4506">
        <dgm:presLayoutVars>
          <dgm:chPref val="3"/>
        </dgm:presLayoutVars>
      </dgm:prSet>
      <dgm:spPr/>
      <dgm:t>
        <a:bodyPr/>
        <a:lstStyle/>
        <a:p>
          <a:pPr rtl="1"/>
          <a:endParaRPr lang="ar-SA"/>
        </a:p>
      </dgm:t>
    </dgm:pt>
    <dgm:pt modelId="{2910DDA1-A103-468B-B704-21BF91C7708D}" type="pres">
      <dgm:prSet presAssocID="{8AAA2147-758E-4DB4-977B-0D6E049E3D21}" presName="rootConnector" presStyleLbl="node2" presStyleIdx="0" presStyleCnt="2"/>
      <dgm:spPr/>
      <dgm:t>
        <a:bodyPr/>
        <a:lstStyle/>
        <a:p>
          <a:pPr rtl="1"/>
          <a:endParaRPr lang="ar-SA"/>
        </a:p>
      </dgm:t>
    </dgm:pt>
    <dgm:pt modelId="{C54A40C2-9A6B-4C28-9062-998BB36B3216}" type="pres">
      <dgm:prSet presAssocID="{8AAA2147-758E-4DB4-977B-0D6E049E3D21}" presName="hierChild4" presStyleCnt="0"/>
      <dgm:spPr/>
    </dgm:pt>
    <dgm:pt modelId="{382DA6D6-E3CD-4398-9900-553D4F58B1DB}" type="pres">
      <dgm:prSet presAssocID="{8AAA2147-758E-4DB4-977B-0D6E049E3D21}" presName="hierChild5" presStyleCnt="0"/>
      <dgm:spPr/>
    </dgm:pt>
    <dgm:pt modelId="{C45DF77E-8FC7-467A-A0F0-CDD32EF09121}" type="pres">
      <dgm:prSet presAssocID="{31E34E79-5D6E-4A96-895C-E44C044CE3D1}" presName="Name37" presStyleLbl="parChTrans1D2" presStyleIdx="1" presStyleCnt="2"/>
      <dgm:spPr/>
      <dgm:t>
        <a:bodyPr/>
        <a:lstStyle/>
        <a:p>
          <a:pPr rtl="1"/>
          <a:endParaRPr lang="ar-SA"/>
        </a:p>
      </dgm:t>
    </dgm:pt>
    <dgm:pt modelId="{BC34B69C-0933-4D86-BA16-BA95E7F53C58}" type="pres">
      <dgm:prSet presAssocID="{CD763F04-DB34-493B-9465-8E640A5A4628}" presName="hierRoot2" presStyleCnt="0">
        <dgm:presLayoutVars>
          <dgm:hierBranch val="init"/>
        </dgm:presLayoutVars>
      </dgm:prSet>
      <dgm:spPr/>
    </dgm:pt>
    <dgm:pt modelId="{DBE0B2AF-4C92-49DC-B3FC-6B6F22305397}" type="pres">
      <dgm:prSet presAssocID="{CD763F04-DB34-493B-9465-8E640A5A4628}" presName="rootComposite" presStyleCnt="0"/>
      <dgm:spPr/>
    </dgm:pt>
    <dgm:pt modelId="{F4022288-D494-4D6A-AC6F-A005D3CFEC1F}" type="pres">
      <dgm:prSet presAssocID="{CD763F04-DB34-493B-9465-8E640A5A4628}" presName="rootText" presStyleLbl="node2" presStyleIdx="1" presStyleCnt="2" custLinFactNeighborX="40512" custLinFactNeighborY="4506">
        <dgm:presLayoutVars>
          <dgm:chPref val="3"/>
        </dgm:presLayoutVars>
      </dgm:prSet>
      <dgm:spPr/>
      <dgm:t>
        <a:bodyPr/>
        <a:lstStyle/>
        <a:p>
          <a:pPr rtl="1"/>
          <a:endParaRPr lang="ar-SA"/>
        </a:p>
      </dgm:t>
    </dgm:pt>
    <dgm:pt modelId="{9520134D-F102-4E0B-90B3-47F8404701B8}" type="pres">
      <dgm:prSet presAssocID="{CD763F04-DB34-493B-9465-8E640A5A4628}" presName="rootConnector" presStyleLbl="node2" presStyleIdx="1" presStyleCnt="2"/>
      <dgm:spPr/>
      <dgm:t>
        <a:bodyPr/>
        <a:lstStyle/>
        <a:p>
          <a:pPr rtl="1"/>
          <a:endParaRPr lang="ar-SA"/>
        </a:p>
      </dgm:t>
    </dgm:pt>
    <dgm:pt modelId="{1BBD096B-D709-4705-99FD-DB091D5FE04C}" type="pres">
      <dgm:prSet presAssocID="{CD763F04-DB34-493B-9465-8E640A5A4628}" presName="hierChild4" presStyleCnt="0"/>
      <dgm:spPr/>
    </dgm:pt>
    <dgm:pt modelId="{F04F6449-A466-4320-ABCB-2A4B5DBBCC59}" type="pres">
      <dgm:prSet presAssocID="{CD763F04-DB34-493B-9465-8E640A5A4628}" presName="hierChild5" presStyleCnt="0"/>
      <dgm:spPr/>
    </dgm:pt>
    <dgm:pt modelId="{B5ACD533-9A67-4091-BBD1-3CBF1E693B47}" type="pres">
      <dgm:prSet presAssocID="{2C4D9988-E020-45C7-9C78-629B9C72E31E}" presName="hierChild3" presStyleCnt="0"/>
      <dgm:spPr/>
    </dgm:pt>
  </dgm:ptLst>
  <dgm:cxnLst>
    <dgm:cxn modelId="{F8E106CC-AE5B-4A9E-9F62-BE1F32FF6F32}" type="presOf" srcId="{89E76909-DDEC-41EB-99B1-027C5B66444E}" destId="{17538722-4F4F-44B9-AF1A-77716E543412}" srcOrd="0" destOrd="0" presId="urn:microsoft.com/office/officeart/2005/8/layout/orgChart1"/>
    <dgm:cxn modelId="{905E9B9F-A6BF-41AE-A8B9-AE9C4216505A}" type="presOf" srcId="{31E34E79-5D6E-4A96-895C-E44C044CE3D1}" destId="{C45DF77E-8FC7-467A-A0F0-CDD32EF09121}" srcOrd="0" destOrd="0" presId="urn:microsoft.com/office/officeart/2005/8/layout/orgChart1"/>
    <dgm:cxn modelId="{BFC0A0B5-9215-45E1-8EE7-E4DD44C8CD8E}" srcId="{2C4D9988-E020-45C7-9C78-629B9C72E31E}" destId="{CD763F04-DB34-493B-9465-8E640A5A4628}" srcOrd="1" destOrd="0" parTransId="{31E34E79-5D6E-4A96-895C-E44C044CE3D1}" sibTransId="{C9D78B4E-A7B6-4393-B969-7124C2F36F28}"/>
    <dgm:cxn modelId="{61C69FC2-BB87-444D-80BD-FFC558C3A7C6}" srcId="{7B42EAB3-B977-4D83-8540-01BFFD938F40}" destId="{2C4D9988-E020-45C7-9C78-629B9C72E31E}" srcOrd="0" destOrd="0" parTransId="{09AD3BB0-DB10-4349-BA7C-AB90A81F2EEF}" sibTransId="{BFC17C90-DE3C-4D7A-9185-B4DBA859AC53}"/>
    <dgm:cxn modelId="{F9A5077B-D316-4230-92B8-F4431D5B8867}" type="presOf" srcId="{7B42EAB3-B977-4D83-8540-01BFFD938F40}" destId="{F2DD5411-C92A-47FD-A48D-89312E722E18}" srcOrd="0" destOrd="0" presId="urn:microsoft.com/office/officeart/2005/8/layout/orgChart1"/>
    <dgm:cxn modelId="{37F14AF8-24F8-426A-9EB0-D625B9F7B7CD}" type="presOf" srcId="{CD763F04-DB34-493B-9465-8E640A5A4628}" destId="{F4022288-D494-4D6A-AC6F-A005D3CFEC1F}" srcOrd="0" destOrd="0" presId="urn:microsoft.com/office/officeart/2005/8/layout/orgChart1"/>
    <dgm:cxn modelId="{A28D0839-45E3-4F10-BFFB-4C18F3BE66F5}" type="presOf" srcId="{8AAA2147-758E-4DB4-977B-0D6E049E3D21}" destId="{2910DDA1-A103-468B-B704-21BF91C7708D}" srcOrd="1" destOrd="0" presId="urn:microsoft.com/office/officeart/2005/8/layout/orgChart1"/>
    <dgm:cxn modelId="{1F79262B-7F50-4894-B12A-11EF0AD46B1B}" type="presOf" srcId="{2C4D9988-E020-45C7-9C78-629B9C72E31E}" destId="{18D7A259-8707-43EF-A781-EF8339CCBEBB}" srcOrd="1" destOrd="0" presId="urn:microsoft.com/office/officeart/2005/8/layout/orgChart1"/>
    <dgm:cxn modelId="{1370BBDF-8EFC-494C-9913-692AB32853C8}" type="presOf" srcId="{8AAA2147-758E-4DB4-977B-0D6E049E3D21}" destId="{05FEAC1A-64BC-4EB0-A37D-575AE8FA089C}" srcOrd="0" destOrd="0" presId="urn:microsoft.com/office/officeart/2005/8/layout/orgChart1"/>
    <dgm:cxn modelId="{7C2580F2-23A8-4146-BEEA-77C4F89B6C89}" srcId="{2C4D9988-E020-45C7-9C78-629B9C72E31E}" destId="{8AAA2147-758E-4DB4-977B-0D6E049E3D21}" srcOrd="0" destOrd="0" parTransId="{89E76909-DDEC-41EB-99B1-027C5B66444E}" sibTransId="{C23C5C16-4104-4055-AA7D-B6E069BD2E61}"/>
    <dgm:cxn modelId="{53779D4C-1CAB-49F3-8D32-E1142D248EEE}" type="presOf" srcId="{2C4D9988-E020-45C7-9C78-629B9C72E31E}" destId="{09FE54C4-4DBF-456A-9DB9-CC7899CD896A}" srcOrd="0" destOrd="0" presId="urn:microsoft.com/office/officeart/2005/8/layout/orgChart1"/>
    <dgm:cxn modelId="{5C33BC4A-B054-427E-B824-1283FB23729C}" type="presOf" srcId="{CD763F04-DB34-493B-9465-8E640A5A4628}" destId="{9520134D-F102-4E0B-90B3-47F8404701B8}" srcOrd="1" destOrd="0" presId="urn:microsoft.com/office/officeart/2005/8/layout/orgChart1"/>
    <dgm:cxn modelId="{BA9659FD-C019-4A97-A08C-BD496AB04A5C}" type="presParOf" srcId="{F2DD5411-C92A-47FD-A48D-89312E722E18}" destId="{7CEAEB9A-A5F1-455D-A92D-332E7CA2BF86}" srcOrd="0" destOrd="0" presId="urn:microsoft.com/office/officeart/2005/8/layout/orgChart1"/>
    <dgm:cxn modelId="{A57BB09F-8D58-458A-9020-AB54622A1BEB}" type="presParOf" srcId="{7CEAEB9A-A5F1-455D-A92D-332E7CA2BF86}" destId="{670F833C-5F5C-4E27-BEA6-D5C151FC09E6}" srcOrd="0" destOrd="0" presId="urn:microsoft.com/office/officeart/2005/8/layout/orgChart1"/>
    <dgm:cxn modelId="{CBBFA008-3645-4F27-A4A2-254CC75CC4DB}" type="presParOf" srcId="{670F833C-5F5C-4E27-BEA6-D5C151FC09E6}" destId="{09FE54C4-4DBF-456A-9DB9-CC7899CD896A}" srcOrd="0" destOrd="0" presId="urn:microsoft.com/office/officeart/2005/8/layout/orgChart1"/>
    <dgm:cxn modelId="{CF5D11BB-1780-4DCA-AF5E-FB93FFE42A87}" type="presParOf" srcId="{670F833C-5F5C-4E27-BEA6-D5C151FC09E6}" destId="{18D7A259-8707-43EF-A781-EF8339CCBEBB}" srcOrd="1" destOrd="0" presId="urn:microsoft.com/office/officeart/2005/8/layout/orgChart1"/>
    <dgm:cxn modelId="{445EB53E-F5B7-4C3B-9284-CC258F95F7BF}" type="presParOf" srcId="{7CEAEB9A-A5F1-455D-A92D-332E7CA2BF86}" destId="{236AB068-EDAB-4A06-BDC7-9BC999F0303E}" srcOrd="1" destOrd="0" presId="urn:microsoft.com/office/officeart/2005/8/layout/orgChart1"/>
    <dgm:cxn modelId="{AB612715-E66F-4324-8E4D-67973D1040E2}" type="presParOf" srcId="{236AB068-EDAB-4A06-BDC7-9BC999F0303E}" destId="{17538722-4F4F-44B9-AF1A-77716E543412}" srcOrd="0" destOrd="0" presId="urn:microsoft.com/office/officeart/2005/8/layout/orgChart1"/>
    <dgm:cxn modelId="{87B55823-47EE-43EC-8755-0A0B2C8CBC0B}" type="presParOf" srcId="{236AB068-EDAB-4A06-BDC7-9BC999F0303E}" destId="{AF4C7BC3-F119-4EC3-8233-8D73C3995DFD}" srcOrd="1" destOrd="0" presId="urn:microsoft.com/office/officeart/2005/8/layout/orgChart1"/>
    <dgm:cxn modelId="{CDB536C7-05BF-4A79-876F-03C4F1563383}" type="presParOf" srcId="{AF4C7BC3-F119-4EC3-8233-8D73C3995DFD}" destId="{9CCE68C6-C938-465B-A86B-8A6FAF99EB73}" srcOrd="0" destOrd="0" presId="urn:microsoft.com/office/officeart/2005/8/layout/orgChart1"/>
    <dgm:cxn modelId="{2426FE64-98E4-4407-AB28-8A68CFEDF3C1}" type="presParOf" srcId="{9CCE68C6-C938-465B-A86B-8A6FAF99EB73}" destId="{05FEAC1A-64BC-4EB0-A37D-575AE8FA089C}" srcOrd="0" destOrd="0" presId="urn:microsoft.com/office/officeart/2005/8/layout/orgChart1"/>
    <dgm:cxn modelId="{91E7FE91-DB41-4201-AF21-71784CFA5CA5}" type="presParOf" srcId="{9CCE68C6-C938-465B-A86B-8A6FAF99EB73}" destId="{2910DDA1-A103-468B-B704-21BF91C7708D}" srcOrd="1" destOrd="0" presId="urn:microsoft.com/office/officeart/2005/8/layout/orgChart1"/>
    <dgm:cxn modelId="{A18BBB10-28DC-4EAF-94E1-C39B5DDA8FB6}" type="presParOf" srcId="{AF4C7BC3-F119-4EC3-8233-8D73C3995DFD}" destId="{C54A40C2-9A6B-4C28-9062-998BB36B3216}" srcOrd="1" destOrd="0" presId="urn:microsoft.com/office/officeart/2005/8/layout/orgChart1"/>
    <dgm:cxn modelId="{790D677B-1FFE-4780-ACA7-2690E416D691}" type="presParOf" srcId="{AF4C7BC3-F119-4EC3-8233-8D73C3995DFD}" destId="{382DA6D6-E3CD-4398-9900-553D4F58B1DB}" srcOrd="2" destOrd="0" presId="urn:microsoft.com/office/officeart/2005/8/layout/orgChart1"/>
    <dgm:cxn modelId="{1F11A69D-04F8-4AEB-8E00-348040FE8DED}" type="presParOf" srcId="{236AB068-EDAB-4A06-BDC7-9BC999F0303E}" destId="{C45DF77E-8FC7-467A-A0F0-CDD32EF09121}" srcOrd="2" destOrd="0" presId="urn:microsoft.com/office/officeart/2005/8/layout/orgChart1"/>
    <dgm:cxn modelId="{8B02814B-8810-4C35-B5DA-A4067384037D}" type="presParOf" srcId="{236AB068-EDAB-4A06-BDC7-9BC999F0303E}" destId="{BC34B69C-0933-4D86-BA16-BA95E7F53C58}" srcOrd="3" destOrd="0" presId="urn:microsoft.com/office/officeart/2005/8/layout/orgChart1"/>
    <dgm:cxn modelId="{9DEE2CB5-BE25-4447-8ABA-FD01D94B56E5}" type="presParOf" srcId="{BC34B69C-0933-4D86-BA16-BA95E7F53C58}" destId="{DBE0B2AF-4C92-49DC-B3FC-6B6F22305397}" srcOrd="0" destOrd="0" presId="urn:microsoft.com/office/officeart/2005/8/layout/orgChart1"/>
    <dgm:cxn modelId="{43E99BAE-557F-41DD-9A86-01A5319B7685}" type="presParOf" srcId="{DBE0B2AF-4C92-49DC-B3FC-6B6F22305397}" destId="{F4022288-D494-4D6A-AC6F-A005D3CFEC1F}" srcOrd="0" destOrd="0" presId="urn:microsoft.com/office/officeart/2005/8/layout/orgChart1"/>
    <dgm:cxn modelId="{38CBECF7-D01E-4489-BFE6-36C48801BC18}" type="presParOf" srcId="{DBE0B2AF-4C92-49DC-B3FC-6B6F22305397}" destId="{9520134D-F102-4E0B-90B3-47F8404701B8}" srcOrd="1" destOrd="0" presId="urn:microsoft.com/office/officeart/2005/8/layout/orgChart1"/>
    <dgm:cxn modelId="{158A6865-B330-4D8C-AFAD-AD5D7FE7908E}" type="presParOf" srcId="{BC34B69C-0933-4D86-BA16-BA95E7F53C58}" destId="{1BBD096B-D709-4705-99FD-DB091D5FE04C}" srcOrd="1" destOrd="0" presId="urn:microsoft.com/office/officeart/2005/8/layout/orgChart1"/>
    <dgm:cxn modelId="{EACCB76A-9E7E-44DF-8CCA-343A1A05F9ED}" type="presParOf" srcId="{BC34B69C-0933-4D86-BA16-BA95E7F53C58}" destId="{F04F6449-A466-4320-ABCB-2A4B5DBBCC59}" srcOrd="2" destOrd="0" presId="urn:microsoft.com/office/officeart/2005/8/layout/orgChart1"/>
    <dgm:cxn modelId="{12241EF7-E0D2-439A-A31C-E98A19FC2A6A}" type="presParOf" srcId="{7CEAEB9A-A5F1-455D-A92D-332E7CA2BF86}" destId="{B5ACD533-9A67-4091-BBD1-3CBF1E693B47}"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7414518-652A-485F-A374-E6C2D1F28DBB}" type="doc">
      <dgm:prSet loTypeId="urn:microsoft.com/office/officeart/2009/3/layout/HorizontalOrganizationChart" loCatId="hierarchy" qsTypeId="urn:microsoft.com/office/officeart/2005/8/quickstyle/simple4" qsCatId="simple" csTypeId="urn:microsoft.com/office/officeart/2005/8/colors/colorful2" csCatId="colorful" phldr="1"/>
      <dgm:spPr/>
      <dgm:t>
        <a:bodyPr/>
        <a:lstStyle/>
        <a:p>
          <a:pPr rtl="1"/>
          <a:endParaRPr lang="ar-SA"/>
        </a:p>
      </dgm:t>
    </dgm:pt>
    <dgm:pt modelId="{3C18830D-F762-4D93-B992-1EA0C21E8DEB}">
      <dgm:prSet phldrT="[نص]" custT="1"/>
      <dgm:spPr/>
      <dgm:t>
        <a:bodyPr/>
        <a:lstStyle/>
        <a:p>
          <a:pPr rtl="1"/>
          <a:r>
            <a:rPr lang="ar-SA" sz="3600" dirty="0" smtClean="0">
              <a:cs typeface="DecoType Naskh" pitchFamily="2" charset="-78"/>
            </a:rPr>
            <a:t>أقسام الذاكرة طويلة المدى</a:t>
          </a:r>
          <a:endParaRPr lang="ar-SA" sz="3600" dirty="0">
            <a:cs typeface="DecoType Naskh" pitchFamily="2" charset="-78"/>
          </a:endParaRPr>
        </a:p>
      </dgm:t>
    </dgm:pt>
    <dgm:pt modelId="{76312CCC-3241-4002-AFD9-CDE141379A0E}" type="parTrans" cxnId="{92780584-E9D1-4DB5-8458-41C672CBF4E7}">
      <dgm:prSet/>
      <dgm:spPr/>
      <dgm:t>
        <a:bodyPr/>
        <a:lstStyle/>
        <a:p>
          <a:pPr rtl="1"/>
          <a:endParaRPr lang="ar-SA"/>
        </a:p>
      </dgm:t>
    </dgm:pt>
    <dgm:pt modelId="{89A63C8D-DB7F-4435-8BBC-F4A8253EE4AF}" type="sibTrans" cxnId="{92780584-E9D1-4DB5-8458-41C672CBF4E7}">
      <dgm:prSet/>
      <dgm:spPr/>
      <dgm:t>
        <a:bodyPr/>
        <a:lstStyle/>
        <a:p>
          <a:pPr rtl="1"/>
          <a:endParaRPr lang="ar-SA"/>
        </a:p>
      </dgm:t>
    </dgm:pt>
    <dgm:pt modelId="{C80FB79B-B35A-45F3-88D4-40B5CCB8F493}">
      <dgm:prSet phldrT="[نص]"/>
      <dgm:spPr/>
      <dgm:t>
        <a:bodyPr/>
        <a:lstStyle/>
        <a:p>
          <a:pPr rtl="1"/>
          <a:r>
            <a:rPr lang="ar-SA" dirty="0" smtClean="0">
              <a:cs typeface="DecoType Naskh" pitchFamily="2" charset="-78"/>
            </a:rPr>
            <a:t>الذاكرة الاجرائية</a:t>
          </a:r>
          <a:endParaRPr lang="ar-SA" dirty="0">
            <a:cs typeface="DecoType Naskh" pitchFamily="2" charset="-78"/>
          </a:endParaRPr>
        </a:p>
      </dgm:t>
    </dgm:pt>
    <dgm:pt modelId="{06B63783-D546-4082-8DE7-40CEBA4C9CB0}" type="parTrans" cxnId="{CC46F883-C94B-462D-A76D-E44727C6BED1}">
      <dgm:prSet/>
      <dgm:spPr/>
      <dgm:t>
        <a:bodyPr/>
        <a:lstStyle/>
        <a:p>
          <a:pPr rtl="1"/>
          <a:endParaRPr lang="ar-SA"/>
        </a:p>
      </dgm:t>
    </dgm:pt>
    <dgm:pt modelId="{7DB5F655-D4D4-4C41-A236-4552AD4BA7E7}" type="sibTrans" cxnId="{CC46F883-C94B-462D-A76D-E44727C6BED1}">
      <dgm:prSet/>
      <dgm:spPr/>
      <dgm:t>
        <a:bodyPr/>
        <a:lstStyle/>
        <a:p>
          <a:pPr rtl="1"/>
          <a:endParaRPr lang="ar-SA"/>
        </a:p>
      </dgm:t>
    </dgm:pt>
    <dgm:pt modelId="{5E9BAA19-25EE-4EFF-B408-F37239244424}">
      <dgm:prSet phldrT="[نص]"/>
      <dgm:spPr/>
      <dgm:t>
        <a:bodyPr/>
        <a:lstStyle/>
        <a:p>
          <a:pPr rtl="1"/>
          <a:r>
            <a:rPr lang="ar-SA" dirty="0" smtClean="0">
              <a:cs typeface="DecoType Naskh" pitchFamily="2" charset="-78"/>
            </a:rPr>
            <a:t>ذاكرة الأحداث</a:t>
          </a:r>
          <a:endParaRPr lang="ar-SA" dirty="0">
            <a:cs typeface="DecoType Naskh" pitchFamily="2" charset="-78"/>
          </a:endParaRPr>
        </a:p>
      </dgm:t>
    </dgm:pt>
    <dgm:pt modelId="{D7746D82-E05A-4E5B-AE03-855C14270721}" type="parTrans" cxnId="{7137054A-84F5-452E-B2EB-73B30AB3DE98}">
      <dgm:prSet/>
      <dgm:spPr/>
      <dgm:t>
        <a:bodyPr/>
        <a:lstStyle/>
        <a:p>
          <a:pPr rtl="1"/>
          <a:endParaRPr lang="ar-SA"/>
        </a:p>
      </dgm:t>
    </dgm:pt>
    <dgm:pt modelId="{C65FAE46-7750-4356-81A0-545529934298}" type="sibTrans" cxnId="{7137054A-84F5-452E-B2EB-73B30AB3DE98}">
      <dgm:prSet/>
      <dgm:spPr/>
      <dgm:t>
        <a:bodyPr/>
        <a:lstStyle/>
        <a:p>
          <a:pPr rtl="1"/>
          <a:endParaRPr lang="ar-SA"/>
        </a:p>
      </dgm:t>
    </dgm:pt>
    <dgm:pt modelId="{D0B076F2-D42F-4523-A108-94E49A542354}">
      <dgm:prSet phldrT="[نص]"/>
      <dgm:spPr/>
      <dgm:t>
        <a:bodyPr/>
        <a:lstStyle/>
        <a:p>
          <a:pPr rtl="1"/>
          <a:r>
            <a:rPr lang="ar-SA" dirty="0" smtClean="0">
              <a:cs typeface="DecoType Naskh" pitchFamily="2" charset="-78"/>
            </a:rPr>
            <a:t>ذاكرة المعاني</a:t>
          </a:r>
          <a:endParaRPr lang="ar-SA" dirty="0">
            <a:cs typeface="DecoType Naskh" pitchFamily="2" charset="-78"/>
          </a:endParaRPr>
        </a:p>
      </dgm:t>
    </dgm:pt>
    <dgm:pt modelId="{B8E638EF-D828-4A89-BD89-057FE7783B87}" type="parTrans" cxnId="{86084BAE-2E53-4709-BD5E-6256A2281B01}">
      <dgm:prSet/>
      <dgm:spPr/>
      <dgm:t>
        <a:bodyPr/>
        <a:lstStyle/>
        <a:p>
          <a:pPr rtl="1"/>
          <a:endParaRPr lang="ar-SA"/>
        </a:p>
      </dgm:t>
    </dgm:pt>
    <dgm:pt modelId="{CCB23C5F-5C4B-40DF-999A-461F8136F8A0}" type="sibTrans" cxnId="{86084BAE-2E53-4709-BD5E-6256A2281B01}">
      <dgm:prSet/>
      <dgm:spPr/>
      <dgm:t>
        <a:bodyPr/>
        <a:lstStyle/>
        <a:p>
          <a:pPr rtl="1"/>
          <a:endParaRPr lang="ar-SA"/>
        </a:p>
      </dgm:t>
    </dgm:pt>
    <dgm:pt modelId="{B0483DC1-2F8E-4151-806E-F04DB99769B4}" type="pres">
      <dgm:prSet presAssocID="{27414518-652A-485F-A374-E6C2D1F28DBB}" presName="hierChild1" presStyleCnt="0">
        <dgm:presLayoutVars>
          <dgm:orgChart val="1"/>
          <dgm:chPref val="1"/>
          <dgm:dir/>
          <dgm:animOne val="branch"/>
          <dgm:animLvl val="lvl"/>
          <dgm:resizeHandles/>
        </dgm:presLayoutVars>
      </dgm:prSet>
      <dgm:spPr/>
      <dgm:t>
        <a:bodyPr/>
        <a:lstStyle/>
        <a:p>
          <a:pPr rtl="1"/>
          <a:endParaRPr lang="ar-SA"/>
        </a:p>
      </dgm:t>
    </dgm:pt>
    <dgm:pt modelId="{4C30089A-E57B-420C-B524-861071BCB1B2}" type="pres">
      <dgm:prSet presAssocID="{3C18830D-F762-4D93-B992-1EA0C21E8DEB}" presName="hierRoot1" presStyleCnt="0">
        <dgm:presLayoutVars>
          <dgm:hierBranch val="init"/>
        </dgm:presLayoutVars>
      </dgm:prSet>
      <dgm:spPr/>
      <dgm:t>
        <a:bodyPr/>
        <a:lstStyle/>
        <a:p>
          <a:pPr rtl="1"/>
          <a:endParaRPr lang="ar-SA"/>
        </a:p>
      </dgm:t>
    </dgm:pt>
    <dgm:pt modelId="{61874B51-7EED-4D87-80E4-6292475083FE}" type="pres">
      <dgm:prSet presAssocID="{3C18830D-F762-4D93-B992-1EA0C21E8DEB}" presName="rootComposite1" presStyleCnt="0"/>
      <dgm:spPr/>
      <dgm:t>
        <a:bodyPr/>
        <a:lstStyle/>
        <a:p>
          <a:pPr rtl="1"/>
          <a:endParaRPr lang="ar-SA"/>
        </a:p>
      </dgm:t>
    </dgm:pt>
    <dgm:pt modelId="{02281C0B-9016-4C29-8DCB-8A988E775AE1}" type="pres">
      <dgm:prSet presAssocID="{3C18830D-F762-4D93-B992-1EA0C21E8DEB}" presName="rootText1" presStyleLbl="node0" presStyleIdx="0" presStyleCnt="1">
        <dgm:presLayoutVars>
          <dgm:chPref val="3"/>
        </dgm:presLayoutVars>
      </dgm:prSet>
      <dgm:spPr/>
      <dgm:t>
        <a:bodyPr/>
        <a:lstStyle/>
        <a:p>
          <a:pPr rtl="1"/>
          <a:endParaRPr lang="ar-SA"/>
        </a:p>
      </dgm:t>
    </dgm:pt>
    <dgm:pt modelId="{717B064F-E1B6-457B-B40B-2E155AB3C0FF}" type="pres">
      <dgm:prSet presAssocID="{3C18830D-F762-4D93-B992-1EA0C21E8DEB}" presName="rootConnector1" presStyleLbl="node1" presStyleIdx="0" presStyleCnt="0"/>
      <dgm:spPr/>
      <dgm:t>
        <a:bodyPr/>
        <a:lstStyle/>
        <a:p>
          <a:pPr rtl="1"/>
          <a:endParaRPr lang="ar-SA"/>
        </a:p>
      </dgm:t>
    </dgm:pt>
    <dgm:pt modelId="{68F9D556-5898-4A6C-A409-CF834E1537F3}" type="pres">
      <dgm:prSet presAssocID="{3C18830D-F762-4D93-B992-1EA0C21E8DEB}" presName="hierChild2" presStyleCnt="0"/>
      <dgm:spPr/>
      <dgm:t>
        <a:bodyPr/>
        <a:lstStyle/>
        <a:p>
          <a:pPr rtl="1"/>
          <a:endParaRPr lang="ar-SA"/>
        </a:p>
      </dgm:t>
    </dgm:pt>
    <dgm:pt modelId="{439101C2-3246-4417-AA3E-8F2DC4AD5CA2}" type="pres">
      <dgm:prSet presAssocID="{06B63783-D546-4082-8DE7-40CEBA4C9CB0}" presName="Name64" presStyleLbl="parChTrans1D2" presStyleIdx="0" presStyleCnt="3"/>
      <dgm:spPr/>
      <dgm:t>
        <a:bodyPr/>
        <a:lstStyle/>
        <a:p>
          <a:pPr rtl="1"/>
          <a:endParaRPr lang="ar-SA"/>
        </a:p>
      </dgm:t>
    </dgm:pt>
    <dgm:pt modelId="{3A69E87F-7072-4D3B-9E9D-FB70E6DA23B7}" type="pres">
      <dgm:prSet presAssocID="{C80FB79B-B35A-45F3-88D4-40B5CCB8F493}" presName="hierRoot2" presStyleCnt="0">
        <dgm:presLayoutVars>
          <dgm:hierBranch val="init"/>
        </dgm:presLayoutVars>
      </dgm:prSet>
      <dgm:spPr/>
      <dgm:t>
        <a:bodyPr/>
        <a:lstStyle/>
        <a:p>
          <a:pPr rtl="1"/>
          <a:endParaRPr lang="ar-SA"/>
        </a:p>
      </dgm:t>
    </dgm:pt>
    <dgm:pt modelId="{049B762C-47B7-4976-9BE3-9FB6DA0DF8B1}" type="pres">
      <dgm:prSet presAssocID="{C80FB79B-B35A-45F3-88D4-40B5CCB8F493}" presName="rootComposite" presStyleCnt="0"/>
      <dgm:spPr/>
      <dgm:t>
        <a:bodyPr/>
        <a:lstStyle/>
        <a:p>
          <a:pPr rtl="1"/>
          <a:endParaRPr lang="ar-SA"/>
        </a:p>
      </dgm:t>
    </dgm:pt>
    <dgm:pt modelId="{5CCBFB1C-9504-41BD-A0EB-BDC7E2D4DBB5}" type="pres">
      <dgm:prSet presAssocID="{C80FB79B-B35A-45F3-88D4-40B5CCB8F493}" presName="rootText" presStyleLbl="node2" presStyleIdx="0" presStyleCnt="3">
        <dgm:presLayoutVars>
          <dgm:chPref val="3"/>
        </dgm:presLayoutVars>
      </dgm:prSet>
      <dgm:spPr/>
      <dgm:t>
        <a:bodyPr/>
        <a:lstStyle/>
        <a:p>
          <a:pPr rtl="1"/>
          <a:endParaRPr lang="ar-SA"/>
        </a:p>
      </dgm:t>
    </dgm:pt>
    <dgm:pt modelId="{B62982C4-0319-4809-B3B1-948715981C7B}" type="pres">
      <dgm:prSet presAssocID="{C80FB79B-B35A-45F3-88D4-40B5CCB8F493}" presName="rootConnector" presStyleLbl="node2" presStyleIdx="0" presStyleCnt="3"/>
      <dgm:spPr/>
      <dgm:t>
        <a:bodyPr/>
        <a:lstStyle/>
        <a:p>
          <a:pPr rtl="1"/>
          <a:endParaRPr lang="ar-SA"/>
        </a:p>
      </dgm:t>
    </dgm:pt>
    <dgm:pt modelId="{861080AF-0691-4A6F-A715-EDC27E1C0234}" type="pres">
      <dgm:prSet presAssocID="{C80FB79B-B35A-45F3-88D4-40B5CCB8F493}" presName="hierChild4" presStyleCnt="0"/>
      <dgm:spPr/>
      <dgm:t>
        <a:bodyPr/>
        <a:lstStyle/>
        <a:p>
          <a:pPr rtl="1"/>
          <a:endParaRPr lang="ar-SA"/>
        </a:p>
      </dgm:t>
    </dgm:pt>
    <dgm:pt modelId="{93E24077-76D3-4CAD-872C-381361F0A6DB}" type="pres">
      <dgm:prSet presAssocID="{C80FB79B-B35A-45F3-88D4-40B5CCB8F493}" presName="hierChild5" presStyleCnt="0"/>
      <dgm:spPr/>
      <dgm:t>
        <a:bodyPr/>
        <a:lstStyle/>
        <a:p>
          <a:pPr rtl="1"/>
          <a:endParaRPr lang="ar-SA"/>
        </a:p>
      </dgm:t>
    </dgm:pt>
    <dgm:pt modelId="{CC2FE5AD-80FD-4D55-A167-FBE0370CEAA7}" type="pres">
      <dgm:prSet presAssocID="{D7746D82-E05A-4E5B-AE03-855C14270721}" presName="Name64" presStyleLbl="parChTrans1D2" presStyleIdx="1" presStyleCnt="3"/>
      <dgm:spPr/>
      <dgm:t>
        <a:bodyPr/>
        <a:lstStyle/>
        <a:p>
          <a:pPr rtl="1"/>
          <a:endParaRPr lang="ar-SA"/>
        </a:p>
      </dgm:t>
    </dgm:pt>
    <dgm:pt modelId="{02100B01-E095-47AC-A084-B480A588AEC4}" type="pres">
      <dgm:prSet presAssocID="{5E9BAA19-25EE-4EFF-B408-F37239244424}" presName="hierRoot2" presStyleCnt="0">
        <dgm:presLayoutVars>
          <dgm:hierBranch val="init"/>
        </dgm:presLayoutVars>
      </dgm:prSet>
      <dgm:spPr/>
      <dgm:t>
        <a:bodyPr/>
        <a:lstStyle/>
        <a:p>
          <a:pPr rtl="1"/>
          <a:endParaRPr lang="ar-SA"/>
        </a:p>
      </dgm:t>
    </dgm:pt>
    <dgm:pt modelId="{403D5376-653A-42F8-9801-0F17477E2171}" type="pres">
      <dgm:prSet presAssocID="{5E9BAA19-25EE-4EFF-B408-F37239244424}" presName="rootComposite" presStyleCnt="0"/>
      <dgm:spPr/>
      <dgm:t>
        <a:bodyPr/>
        <a:lstStyle/>
        <a:p>
          <a:pPr rtl="1"/>
          <a:endParaRPr lang="ar-SA"/>
        </a:p>
      </dgm:t>
    </dgm:pt>
    <dgm:pt modelId="{5AA2176A-66A8-4293-B8E7-2E3B76370537}" type="pres">
      <dgm:prSet presAssocID="{5E9BAA19-25EE-4EFF-B408-F37239244424}" presName="rootText" presStyleLbl="node2" presStyleIdx="1" presStyleCnt="3">
        <dgm:presLayoutVars>
          <dgm:chPref val="3"/>
        </dgm:presLayoutVars>
      </dgm:prSet>
      <dgm:spPr/>
      <dgm:t>
        <a:bodyPr/>
        <a:lstStyle/>
        <a:p>
          <a:pPr rtl="1"/>
          <a:endParaRPr lang="ar-SA"/>
        </a:p>
      </dgm:t>
    </dgm:pt>
    <dgm:pt modelId="{64FAE6BF-764C-4227-A508-7F7AFFF35CB5}" type="pres">
      <dgm:prSet presAssocID="{5E9BAA19-25EE-4EFF-B408-F37239244424}" presName="rootConnector" presStyleLbl="node2" presStyleIdx="1" presStyleCnt="3"/>
      <dgm:spPr/>
      <dgm:t>
        <a:bodyPr/>
        <a:lstStyle/>
        <a:p>
          <a:pPr rtl="1"/>
          <a:endParaRPr lang="ar-SA"/>
        </a:p>
      </dgm:t>
    </dgm:pt>
    <dgm:pt modelId="{D4DDB486-A9E5-40BC-8EF3-4FDEABE13DFD}" type="pres">
      <dgm:prSet presAssocID="{5E9BAA19-25EE-4EFF-B408-F37239244424}" presName="hierChild4" presStyleCnt="0"/>
      <dgm:spPr/>
      <dgm:t>
        <a:bodyPr/>
        <a:lstStyle/>
        <a:p>
          <a:pPr rtl="1"/>
          <a:endParaRPr lang="ar-SA"/>
        </a:p>
      </dgm:t>
    </dgm:pt>
    <dgm:pt modelId="{D0BFA971-5125-45BB-AADB-65334661579B}" type="pres">
      <dgm:prSet presAssocID="{5E9BAA19-25EE-4EFF-B408-F37239244424}" presName="hierChild5" presStyleCnt="0"/>
      <dgm:spPr/>
      <dgm:t>
        <a:bodyPr/>
        <a:lstStyle/>
        <a:p>
          <a:pPr rtl="1"/>
          <a:endParaRPr lang="ar-SA"/>
        </a:p>
      </dgm:t>
    </dgm:pt>
    <dgm:pt modelId="{536F5292-CFC0-420B-AFBD-61F3A010FE37}" type="pres">
      <dgm:prSet presAssocID="{B8E638EF-D828-4A89-BD89-057FE7783B87}" presName="Name64" presStyleLbl="parChTrans1D2" presStyleIdx="2" presStyleCnt="3"/>
      <dgm:spPr/>
      <dgm:t>
        <a:bodyPr/>
        <a:lstStyle/>
        <a:p>
          <a:pPr rtl="1"/>
          <a:endParaRPr lang="ar-SA"/>
        </a:p>
      </dgm:t>
    </dgm:pt>
    <dgm:pt modelId="{C4168607-80D3-4592-BBBC-2589AB476B8A}" type="pres">
      <dgm:prSet presAssocID="{D0B076F2-D42F-4523-A108-94E49A542354}" presName="hierRoot2" presStyleCnt="0">
        <dgm:presLayoutVars>
          <dgm:hierBranch val="init"/>
        </dgm:presLayoutVars>
      </dgm:prSet>
      <dgm:spPr/>
      <dgm:t>
        <a:bodyPr/>
        <a:lstStyle/>
        <a:p>
          <a:pPr rtl="1"/>
          <a:endParaRPr lang="ar-SA"/>
        </a:p>
      </dgm:t>
    </dgm:pt>
    <dgm:pt modelId="{5674E4B6-1BDD-4EBD-AD59-BEE676B0699F}" type="pres">
      <dgm:prSet presAssocID="{D0B076F2-D42F-4523-A108-94E49A542354}" presName="rootComposite" presStyleCnt="0"/>
      <dgm:spPr/>
      <dgm:t>
        <a:bodyPr/>
        <a:lstStyle/>
        <a:p>
          <a:pPr rtl="1"/>
          <a:endParaRPr lang="ar-SA"/>
        </a:p>
      </dgm:t>
    </dgm:pt>
    <dgm:pt modelId="{7409C986-3660-44E0-B06F-E794AA75AE5C}" type="pres">
      <dgm:prSet presAssocID="{D0B076F2-D42F-4523-A108-94E49A542354}" presName="rootText" presStyleLbl="node2" presStyleIdx="2" presStyleCnt="3">
        <dgm:presLayoutVars>
          <dgm:chPref val="3"/>
        </dgm:presLayoutVars>
      </dgm:prSet>
      <dgm:spPr/>
      <dgm:t>
        <a:bodyPr/>
        <a:lstStyle/>
        <a:p>
          <a:pPr rtl="1"/>
          <a:endParaRPr lang="ar-SA"/>
        </a:p>
      </dgm:t>
    </dgm:pt>
    <dgm:pt modelId="{9D623571-CC75-4A3D-AB39-C7673C2107E9}" type="pres">
      <dgm:prSet presAssocID="{D0B076F2-D42F-4523-A108-94E49A542354}" presName="rootConnector" presStyleLbl="node2" presStyleIdx="2" presStyleCnt="3"/>
      <dgm:spPr/>
      <dgm:t>
        <a:bodyPr/>
        <a:lstStyle/>
        <a:p>
          <a:pPr rtl="1"/>
          <a:endParaRPr lang="ar-SA"/>
        </a:p>
      </dgm:t>
    </dgm:pt>
    <dgm:pt modelId="{40F229C2-D8C2-4A98-A2D9-FBB9A814BB69}" type="pres">
      <dgm:prSet presAssocID="{D0B076F2-D42F-4523-A108-94E49A542354}" presName="hierChild4" presStyleCnt="0"/>
      <dgm:spPr/>
      <dgm:t>
        <a:bodyPr/>
        <a:lstStyle/>
        <a:p>
          <a:pPr rtl="1"/>
          <a:endParaRPr lang="ar-SA"/>
        </a:p>
      </dgm:t>
    </dgm:pt>
    <dgm:pt modelId="{559581A2-B97C-4FA3-AB32-FF35DEBEF495}" type="pres">
      <dgm:prSet presAssocID="{D0B076F2-D42F-4523-A108-94E49A542354}" presName="hierChild5" presStyleCnt="0"/>
      <dgm:spPr/>
      <dgm:t>
        <a:bodyPr/>
        <a:lstStyle/>
        <a:p>
          <a:pPr rtl="1"/>
          <a:endParaRPr lang="ar-SA"/>
        </a:p>
      </dgm:t>
    </dgm:pt>
    <dgm:pt modelId="{07AE167E-1B79-4150-97FA-4739736585AA}" type="pres">
      <dgm:prSet presAssocID="{3C18830D-F762-4D93-B992-1EA0C21E8DEB}" presName="hierChild3" presStyleCnt="0"/>
      <dgm:spPr/>
      <dgm:t>
        <a:bodyPr/>
        <a:lstStyle/>
        <a:p>
          <a:pPr rtl="1"/>
          <a:endParaRPr lang="ar-SA"/>
        </a:p>
      </dgm:t>
    </dgm:pt>
  </dgm:ptLst>
  <dgm:cxnLst>
    <dgm:cxn modelId="{46963080-DD5F-45FC-AB27-D2A5A64407EA}" type="presOf" srcId="{5E9BAA19-25EE-4EFF-B408-F37239244424}" destId="{5AA2176A-66A8-4293-B8E7-2E3B76370537}" srcOrd="0" destOrd="0" presId="urn:microsoft.com/office/officeart/2009/3/layout/HorizontalOrganizationChart"/>
    <dgm:cxn modelId="{CC46F883-C94B-462D-A76D-E44727C6BED1}" srcId="{3C18830D-F762-4D93-B992-1EA0C21E8DEB}" destId="{C80FB79B-B35A-45F3-88D4-40B5CCB8F493}" srcOrd="0" destOrd="0" parTransId="{06B63783-D546-4082-8DE7-40CEBA4C9CB0}" sibTransId="{7DB5F655-D4D4-4C41-A236-4552AD4BA7E7}"/>
    <dgm:cxn modelId="{D2116CD9-6FD4-4DB5-ACAF-36A807CEF5EF}" type="presOf" srcId="{3C18830D-F762-4D93-B992-1EA0C21E8DEB}" destId="{02281C0B-9016-4C29-8DCB-8A988E775AE1}" srcOrd="0" destOrd="0" presId="urn:microsoft.com/office/officeart/2009/3/layout/HorizontalOrganizationChart"/>
    <dgm:cxn modelId="{92C7F409-E0E6-4F04-BDCF-EC728BCA6FF1}" type="presOf" srcId="{D0B076F2-D42F-4523-A108-94E49A542354}" destId="{7409C986-3660-44E0-B06F-E794AA75AE5C}" srcOrd="0" destOrd="0" presId="urn:microsoft.com/office/officeart/2009/3/layout/HorizontalOrganizationChart"/>
    <dgm:cxn modelId="{92780584-E9D1-4DB5-8458-41C672CBF4E7}" srcId="{27414518-652A-485F-A374-E6C2D1F28DBB}" destId="{3C18830D-F762-4D93-B992-1EA0C21E8DEB}" srcOrd="0" destOrd="0" parTransId="{76312CCC-3241-4002-AFD9-CDE141379A0E}" sibTransId="{89A63C8D-DB7F-4435-8BBC-F4A8253EE4AF}"/>
    <dgm:cxn modelId="{7137054A-84F5-452E-B2EB-73B30AB3DE98}" srcId="{3C18830D-F762-4D93-B992-1EA0C21E8DEB}" destId="{5E9BAA19-25EE-4EFF-B408-F37239244424}" srcOrd="1" destOrd="0" parTransId="{D7746D82-E05A-4E5B-AE03-855C14270721}" sibTransId="{C65FAE46-7750-4356-81A0-545529934298}"/>
    <dgm:cxn modelId="{3248C2C7-3935-4C83-9278-3A8F8A3A035D}" type="presOf" srcId="{5E9BAA19-25EE-4EFF-B408-F37239244424}" destId="{64FAE6BF-764C-4227-A508-7F7AFFF35CB5}" srcOrd="1" destOrd="0" presId="urn:microsoft.com/office/officeart/2009/3/layout/HorizontalOrganizationChart"/>
    <dgm:cxn modelId="{86084BAE-2E53-4709-BD5E-6256A2281B01}" srcId="{3C18830D-F762-4D93-B992-1EA0C21E8DEB}" destId="{D0B076F2-D42F-4523-A108-94E49A542354}" srcOrd="2" destOrd="0" parTransId="{B8E638EF-D828-4A89-BD89-057FE7783B87}" sibTransId="{CCB23C5F-5C4B-40DF-999A-461F8136F8A0}"/>
    <dgm:cxn modelId="{FC9F3B9E-FB0C-4898-AE75-561DB57DF777}" type="presOf" srcId="{C80FB79B-B35A-45F3-88D4-40B5CCB8F493}" destId="{B62982C4-0319-4809-B3B1-948715981C7B}" srcOrd="1" destOrd="0" presId="urn:microsoft.com/office/officeart/2009/3/layout/HorizontalOrganizationChart"/>
    <dgm:cxn modelId="{7509F57D-C232-4340-9C37-4FB9B42C91DA}" type="presOf" srcId="{3C18830D-F762-4D93-B992-1EA0C21E8DEB}" destId="{717B064F-E1B6-457B-B40B-2E155AB3C0FF}" srcOrd="1" destOrd="0" presId="urn:microsoft.com/office/officeart/2009/3/layout/HorizontalOrganizationChart"/>
    <dgm:cxn modelId="{4FB11D9D-B38B-48B4-B2DB-474A04746438}" type="presOf" srcId="{06B63783-D546-4082-8DE7-40CEBA4C9CB0}" destId="{439101C2-3246-4417-AA3E-8F2DC4AD5CA2}" srcOrd="0" destOrd="0" presId="urn:microsoft.com/office/officeart/2009/3/layout/HorizontalOrganizationChart"/>
    <dgm:cxn modelId="{DCA73AAE-3BA6-46BD-8034-CCDB202FD95B}" type="presOf" srcId="{D7746D82-E05A-4E5B-AE03-855C14270721}" destId="{CC2FE5AD-80FD-4D55-A167-FBE0370CEAA7}" srcOrd="0" destOrd="0" presId="urn:microsoft.com/office/officeart/2009/3/layout/HorizontalOrganizationChart"/>
    <dgm:cxn modelId="{48747E26-24AA-4279-98E0-643EDC91AD7C}" type="presOf" srcId="{D0B076F2-D42F-4523-A108-94E49A542354}" destId="{9D623571-CC75-4A3D-AB39-C7673C2107E9}" srcOrd="1" destOrd="0" presId="urn:microsoft.com/office/officeart/2009/3/layout/HorizontalOrganizationChart"/>
    <dgm:cxn modelId="{B3723CFE-102D-4BF4-9421-1B32805BCF98}" type="presOf" srcId="{27414518-652A-485F-A374-E6C2D1F28DBB}" destId="{B0483DC1-2F8E-4151-806E-F04DB99769B4}" srcOrd="0" destOrd="0" presId="urn:microsoft.com/office/officeart/2009/3/layout/HorizontalOrganizationChart"/>
    <dgm:cxn modelId="{37666484-AC22-4E58-9B56-5063CA60EBE4}" type="presOf" srcId="{C80FB79B-B35A-45F3-88D4-40B5CCB8F493}" destId="{5CCBFB1C-9504-41BD-A0EB-BDC7E2D4DBB5}" srcOrd="0" destOrd="0" presId="urn:microsoft.com/office/officeart/2009/3/layout/HorizontalOrganizationChart"/>
    <dgm:cxn modelId="{2DBAC782-2D5E-4759-A346-A18CD8348DBC}" type="presOf" srcId="{B8E638EF-D828-4A89-BD89-057FE7783B87}" destId="{536F5292-CFC0-420B-AFBD-61F3A010FE37}" srcOrd="0" destOrd="0" presId="urn:microsoft.com/office/officeart/2009/3/layout/HorizontalOrganizationChart"/>
    <dgm:cxn modelId="{60D473C2-1CF9-4AB8-833F-FD1D53C2F1D2}" type="presParOf" srcId="{B0483DC1-2F8E-4151-806E-F04DB99769B4}" destId="{4C30089A-E57B-420C-B524-861071BCB1B2}" srcOrd="0" destOrd="0" presId="urn:microsoft.com/office/officeart/2009/3/layout/HorizontalOrganizationChart"/>
    <dgm:cxn modelId="{60C56FE9-C385-495B-8E91-6B0BB9170A86}" type="presParOf" srcId="{4C30089A-E57B-420C-B524-861071BCB1B2}" destId="{61874B51-7EED-4D87-80E4-6292475083FE}" srcOrd="0" destOrd="0" presId="urn:microsoft.com/office/officeart/2009/3/layout/HorizontalOrganizationChart"/>
    <dgm:cxn modelId="{EAF71353-D714-453B-A4D1-FDE606CB9B4D}" type="presParOf" srcId="{61874B51-7EED-4D87-80E4-6292475083FE}" destId="{02281C0B-9016-4C29-8DCB-8A988E775AE1}" srcOrd="0" destOrd="0" presId="urn:microsoft.com/office/officeart/2009/3/layout/HorizontalOrganizationChart"/>
    <dgm:cxn modelId="{44294966-9DE5-401A-B1AF-52A479B3DDCD}" type="presParOf" srcId="{61874B51-7EED-4D87-80E4-6292475083FE}" destId="{717B064F-E1B6-457B-B40B-2E155AB3C0FF}" srcOrd="1" destOrd="0" presId="urn:microsoft.com/office/officeart/2009/3/layout/HorizontalOrganizationChart"/>
    <dgm:cxn modelId="{66B6CB3D-B911-42F7-BDFD-41815AA4A737}" type="presParOf" srcId="{4C30089A-E57B-420C-B524-861071BCB1B2}" destId="{68F9D556-5898-4A6C-A409-CF834E1537F3}" srcOrd="1" destOrd="0" presId="urn:microsoft.com/office/officeart/2009/3/layout/HorizontalOrganizationChart"/>
    <dgm:cxn modelId="{028AB441-D92F-4CC5-9D4A-FC5B87B2389B}" type="presParOf" srcId="{68F9D556-5898-4A6C-A409-CF834E1537F3}" destId="{439101C2-3246-4417-AA3E-8F2DC4AD5CA2}" srcOrd="0" destOrd="0" presId="urn:microsoft.com/office/officeart/2009/3/layout/HorizontalOrganizationChart"/>
    <dgm:cxn modelId="{BB7DED8F-84EC-41ED-A009-AC9B2AC68C4F}" type="presParOf" srcId="{68F9D556-5898-4A6C-A409-CF834E1537F3}" destId="{3A69E87F-7072-4D3B-9E9D-FB70E6DA23B7}" srcOrd="1" destOrd="0" presId="urn:microsoft.com/office/officeart/2009/3/layout/HorizontalOrganizationChart"/>
    <dgm:cxn modelId="{A3D67E90-76A1-4F0F-B96E-493C75510807}" type="presParOf" srcId="{3A69E87F-7072-4D3B-9E9D-FB70E6DA23B7}" destId="{049B762C-47B7-4976-9BE3-9FB6DA0DF8B1}" srcOrd="0" destOrd="0" presId="urn:microsoft.com/office/officeart/2009/3/layout/HorizontalOrganizationChart"/>
    <dgm:cxn modelId="{19CF0139-4E31-4F7D-9252-C6CAEB001AA5}" type="presParOf" srcId="{049B762C-47B7-4976-9BE3-9FB6DA0DF8B1}" destId="{5CCBFB1C-9504-41BD-A0EB-BDC7E2D4DBB5}" srcOrd="0" destOrd="0" presId="urn:microsoft.com/office/officeart/2009/3/layout/HorizontalOrganizationChart"/>
    <dgm:cxn modelId="{55D75F71-34A3-460A-8509-ADFCA2F5AB82}" type="presParOf" srcId="{049B762C-47B7-4976-9BE3-9FB6DA0DF8B1}" destId="{B62982C4-0319-4809-B3B1-948715981C7B}" srcOrd="1" destOrd="0" presId="urn:microsoft.com/office/officeart/2009/3/layout/HorizontalOrganizationChart"/>
    <dgm:cxn modelId="{C9CFDDFD-8889-4F93-8846-8F58EEC3FF3D}" type="presParOf" srcId="{3A69E87F-7072-4D3B-9E9D-FB70E6DA23B7}" destId="{861080AF-0691-4A6F-A715-EDC27E1C0234}" srcOrd="1" destOrd="0" presId="urn:microsoft.com/office/officeart/2009/3/layout/HorizontalOrganizationChart"/>
    <dgm:cxn modelId="{053B6F7C-3C11-45DA-A70E-503BD435A479}" type="presParOf" srcId="{3A69E87F-7072-4D3B-9E9D-FB70E6DA23B7}" destId="{93E24077-76D3-4CAD-872C-381361F0A6DB}" srcOrd="2" destOrd="0" presId="urn:microsoft.com/office/officeart/2009/3/layout/HorizontalOrganizationChart"/>
    <dgm:cxn modelId="{36B05BF0-9942-4A3B-846C-EB11ADE5D741}" type="presParOf" srcId="{68F9D556-5898-4A6C-A409-CF834E1537F3}" destId="{CC2FE5AD-80FD-4D55-A167-FBE0370CEAA7}" srcOrd="2" destOrd="0" presId="urn:microsoft.com/office/officeart/2009/3/layout/HorizontalOrganizationChart"/>
    <dgm:cxn modelId="{74430525-A462-4227-A5DE-4A41E9CADB7F}" type="presParOf" srcId="{68F9D556-5898-4A6C-A409-CF834E1537F3}" destId="{02100B01-E095-47AC-A084-B480A588AEC4}" srcOrd="3" destOrd="0" presId="urn:microsoft.com/office/officeart/2009/3/layout/HorizontalOrganizationChart"/>
    <dgm:cxn modelId="{2469F592-B352-497F-B4F2-72A3501D8C1D}" type="presParOf" srcId="{02100B01-E095-47AC-A084-B480A588AEC4}" destId="{403D5376-653A-42F8-9801-0F17477E2171}" srcOrd="0" destOrd="0" presId="urn:microsoft.com/office/officeart/2009/3/layout/HorizontalOrganizationChart"/>
    <dgm:cxn modelId="{8237230D-D89A-4505-ABD7-09C13742CF6D}" type="presParOf" srcId="{403D5376-653A-42F8-9801-0F17477E2171}" destId="{5AA2176A-66A8-4293-B8E7-2E3B76370537}" srcOrd="0" destOrd="0" presId="urn:microsoft.com/office/officeart/2009/3/layout/HorizontalOrganizationChart"/>
    <dgm:cxn modelId="{7586A19C-030A-420E-86D0-AE13BC53B7C2}" type="presParOf" srcId="{403D5376-653A-42F8-9801-0F17477E2171}" destId="{64FAE6BF-764C-4227-A508-7F7AFFF35CB5}" srcOrd="1" destOrd="0" presId="urn:microsoft.com/office/officeart/2009/3/layout/HorizontalOrganizationChart"/>
    <dgm:cxn modelId="{84642FB8-ADE3-49FE-8529-42ACF69EB338}" type="presParOf" srcId="{02100B01-E095-47AC-A084-B480A588AEC4}" destId="{D4DDB486-A9E5-40BC-8EF3-4FDEABE13DFD}" srcOrd="1" destOrd="0" presId="urn:microsoft.com/office/officeart/2009/3/layout/HorizontalOrganizationChart"/>
    <dgm:cxn modelId="{B54EDAE9-7FAA-4F33-901E-A376A9025AA7}" type="presParOf" srcId="{02100B01-E095-47AC-A084-B480A588AEC4}" destId="{D0BFA971-5125-45BB-AADB-65334661579B}" srcOrd="2" destOrd="0" presId="urn:microsoft.com/office/officeart/2009/3/layout/HorizontalOrganizationChart"/>
    <dgm:cxn modelId="{F9F2108E-8B4A-4165-9E09-3DCBC0C43CC8}" type="presParOf" srcId="{68F9D556-5898-4A6C-A409-CF834E1537F3}" destId="{536F5292-CFC0-420B-AFBD-61F3A010FE37}" srcOrd="4" destOrd="0" presId="urn:microsoft.com/office/officeart/2009/3/layout/HorizontalOrganizationChart"/>
    <dgm:cxn modelId="{5EB27B76-C0D9-435F-A9F9-8AAC7CAE01DD}" type="presParOf" srcId="{68F9D556-5898-4A6C-A409-CF834E1537F3}" destId="{C4168607-80D3-4592-BBBC-2589AB476B8A}" srcOrd="5" destOrd="0" presId="urn:microsoft.com/office/officeart/2009/3/layout/HorizontalOrganizationChart"/>
    <dgm:cxn modelId="{44782A89-3839-4E68-99EB-AFC125D056EF}" type="presParOf" srcId="{C4168607-80D3-4592-BBBC-2589AB476B8A}" destId="{5674E4B6-1BDD-4EBD-AD59-BEE676B0699F}" srcOrd="0" destOrd="0" presId="urn:microsoft.com/office/officeart/2009/3/layout/HorizontalOrganizationChart"/>
    <dgm:cxn modelId="{0C8B5F7C-59F3-4CF8-89FA-247C97A18F22}" type="presParOf" srcId="{5674E4B6-1BDD-4EBD-AD59-BEE676B0699F}" destId="{7409C986-3660-44E0-B06F-E794AA75AE5C}" srcOrd="0" destOrd="0" presId="urn:microsoft.com/office/officeart/2009/3/layout/HorizontalOrganizationChart"/>
    <dgm:cxn modelId="{CCAB031A-87D5-4B33-B70A-856378A0DD2C}" type="presParOf" srcId="{5674E4B6-1BDD-4EBD-AD59-BEE676B0699F}" destId="{9D623571-CC75-4A3D-AB39-C7673C2107E9}" srcOrd="1" destOrd="0" presId="urn:microsoft.com/office/officeart/2009/3/layout/HorizontalOrganizationChart"/>
    <dgm:cxn modelId="{CEC6C2BE-651B-46B2-AAE3-C12CC6CAFDB4}" type="presParOf" srcId="{C4168607-80D3-4592-BBBC-2589AB476B8A}" destId="{40F229C2-D8C2-4A98-A2D9-FBB9A814BB69}" srcOrd="1" destOrd="0" presId="urn:microsoft.com/office/officeart/2009/3/layout/HorizontalOrganizationChart"/>
    <dgm:cxn modelId="{4A205D3D-1A3B-4106-B55E-16C6EDDFE1E0}" type="presParOf" srcId="{C4168607-80D3-4592-BBBC-2589AB476B8A}" destId="{559581A2-B97C-4FA3-AB32-FF35DEBEF495}" srcOrd="2" destOrd="0" presId="urn:microsoft.com/office/officeart/2009/3/layout/HorizontalOrganizationChart"/>
    <dgm:cxn modelId="{2AB614F0-40A0-4C43-B39F-13E6E1E428E2}" type="presParOf" srcId="{4C30089A-E57B-420C-B524-861071BCB1B2}" destId="{07AE167E-1B79-4150-97FA-4739736585AA}" srcOrd="2" destOrd="0" presId="urn:microsoft.com/office/officeart/2009/3/layout/HorizontalOrganizationChar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8DFA31-5F4D-4C32-A384-EC2D856DC9CA}" type="doc">
      <dgm:prSet loTypeId="urn:microsoft.com/office/officeart/2005/8/layout/chevron2" loCatId="process" qsTypeId="urn:microsoft.com/office/officeart/2005/8/quickstyle/3d2" qsCatId="3D" csTypeId="urn:microsoft.com/office/officeart/2005/8/colors/colorful1#1" csCatId="colorful" phldr="1"/>
      <dgm:spPr/>
      <dgm:t>
        <a:bodyPr/>
        <a:lstStyle/>
        <a:p>
          <a:pPr rtl="1"/>
          <a:endParaRPr lang="ar-SA"/>
        </a:p>
      </dgm:t>
    </dgm:pt>
    <dgm:pt modelId="{54E5DB37-111E-4647-BCBE-00E2074ABCDC}">
      <dgm:prSet phldrT="[نص]"/>
      <dgm:spPr/>
      <dgm:t>
        <a:bodyPr/>
        <a:lstStyle/>
        <a:p>
          <a:pPr rtl="1"/>
          <a:r>
            <a:rPr lang="ar-SA" dirty="0" smtClean="0"/>
            <a:t>الافتراضات</a:t>
          </a:r>
          <a:endParaRPr lang="ar-SA" dirty="0"/>
        </a:p>
      </dgm:t>
    </dgm:pt>
    <dgm:pt modelId="{55FF0ABC-E4C1-4F7F-B5D2-5E29CD3A312F}" type="parTrans" cxnId="{63FBF053-503E-408A-AB93-C97EF01A6B8C}">
      <dgm:prSet/>
      <dgm:spPr/>
      <dgm:t>
        <a:bodyPr/>
        <a:lstStyle/>
        <a:p>
          <a:pPr rtl="1"/>
          <a:endParaRPr lang="ar-SA"/>
        </a:p>
      </dgm:t>
    </dgm:pt>
    <dgm:pt modelId="{5D6A2ABC-8457-4E79-94CB-49B79125D91B}" type="sibTrans" cxnId="{63FBF053-503E-408A-AB93-C97EF01A6B8C}">
      <dgm:prSet/>
      <dgm:spPr/>
      <dgm:t>
        <a:bodyPr/>
        <a:lstStyle/>
        <a:p>
          <a:pPr rtl="1"/>
          <a:endParaRPr lang="ar-SA"/>
        </a:p>
      </dgm:t>
    </dgm:pt>
    <dgm:pt modelId="{193C9344-DA48-471A-B09A-3CE66A063AA6}">
      <dgm:prSet phldrT="[نص]"/>
      <dgm:spPr/>
      <dgm:t>
        <a:bodyPr/>
        <a:lstStyle/>
        <a:p>
          <a:pPr rtl="1"/>
          <a:r>
            <a:rPr lang="ar-SA" dirty="0" smtClean="0"/>
            <a:t>الصور الذهنية</a:t>
          </a:r>
          <a:endParaRPr lang="ar-SA" dirty="0"/>
        </a:p>
      </dgm:t>
    </dgm:pt>
    <dgm:pt modelId="{6330A370-CC99-47EA-A304-EB77E19DE98A}" type="parTrans" cxnId="{3994C2E3-9630-4BCA-A001-71FA90F5E234}">
      <dgm:prSet/>
      <dgm:spPr/>
      <dgm:t>
        <a:bodyPr/>
        <a:lstStyle/>
        <a:p>
          <a:pPr rtl="1"/>
          <a:endParaRPr lang="ar-SA"/>
        </a:p>
      </dgm:t>
    </dgm:pt>
    <dgm:pt modelId="{7E8EEF1A-4590-4DE7-BBBD-8E5D59BDF7D6}" type="sibTrans" cxnId="{3994C2E3-9630-4BCA-A001-71FA90F5E234}">
      <dgm:prSet/>
      <dgm:spPr/>
      <dgm:t>
        <a:bodyPr/>
        <a:lstStyle/>
        <a:p>
          <a:pPr rtl="1"/>
          <a:endParaRPr lang="ar-SA"/>
        </a:p>
      </dgm:t>
    </dgm:pt>
    <dgm:pt modelId="{A23B21FE-6328-484E-90F6-15396F235B35}">
      <dgm:prSet phldrT="[نص]" custT="1"/>
      <dgm:spPr/>
      <dgm:t>
        <a:bodyPr/>
        <a:lstStyle/>
        <a:p>
          <a:pPr rtl="1"/>
          <a:r>
            <a:rPr lang="ar-SA" sz="2400" b="1" dirty="0" smtClean="0"/>
            <a:t>مرآة تعكس الخصائص الفيزيائية للأشياء التي يصادفها الفرد.</a:t>
          </a:r>
          <a:endParaRPr lang="ar-SA" sz="2400" b="1" dirty="0"/>
        </a:p>
      </dgm:t>
    </dgm:pt>
    <dgm:pt modelId="{9DA67B8A-DF37-4D1D-84D5-DA5456E2E56D}" type="parTrans" cxnId="{8396AC95-6400-485E-AC38-E0DDB87632CE}">
      <dgm:prSet/>
      <dgm:spPr/>
      <dgm:t>
        <a:bodyPr/>
        <a:lstStyle/>
        <a:p>
          <a:pPr rtl="1"/>
          <a:endParaRPr lang="ar-SA"/>
        </a:p>
      </dgm:t>
    </dgm:pt>
    <dgm:pt modelId="{317113D6-352C-491C-9BC0-DFDAC8AB0010}" type="sibTrans" cxnId="{8396AC95-6400-485E-AC38-E0DDB87632CE}">
      <dgm:prSet/>
      <dgm:spPr/>
      <dgm:t>
        <a:bodyPr/>
        <a:lstStyle/>
        <a:p>
          <a:pPr rtl="1"/>
          <a:endParaRPr lang="ar-SA"/>
        </a:p>
      </dgm:t>
    </dgm:pt>
    <dgm:pt modelId="{0FFC5B46-813B-41A0-8E18-A9F9E6301CD7}">
      <dgm:prSet phldrT="[نص]"/>
      <dgm:spPr/>
      <dgm:t>
        <a:bodyPr/>
        <a:lstStyle/>
        <a:p>
          <a:pPr rtl="1"/>
          <a:r>
            <a:rPr lang="ar-SA" dirty="0" smtClean="0"/>
            <a:t>المخططات العقلية</a:t>
          </a:r>
          <a:endParaRPr lang="ar-SA" dirty="0"/>
        </a:p>
      </dgm:t>
    </dgm:pt>
    <dgm:pt modelId="{0F6A9B46-4425-4528-A132-0323A614DFB4}" type="parTrans" cxnId="{2A9F6037-47E8-4D4A-ADC6-6AE57EA88469}">
      <dgm:prSet/>
      <dgm:spPr/>
      <dgm:t>
        <a:bodyPr/>
        <a:lstStyle/>
        <a:p>
          <a:pPr rtl="1"/>
          <a:endParaRPr lang="ar-SA"/>
        </a:p>
      </dgm:t>
    </dgm:pt>
    <dgm:pt modelId="{080E8DF7-02A4-43F1-9A94-8547A0E64811}" type="sibTrans" cxnId="{2A9F6037-47E8-4D4A-ADC6-6AE57EA88469}">
      <dgm:prSet/>
      <dgm:spPr/>
      <dgm:t>
        <a:bodyPr/>
        <a:lstStyle/>
        <a:p>
          <a:pPr rtl="1"/>
          <a:endParaRPr lang="ar-SA"/>
        </a:p>
      </dgm:t>
    </dgm:pt>
    <dgm:pt modelId="{4B8E02D6-6744-45AE-92D8-FA1698C8CE91}">
      <dgm:prSet phldrT="[نص]" custT="1"/>
      <dgm:spPr/>
      <dgm:t>
        <a:bodyPr/>
        <a:lstStyle/>
        <a:p>
          <a:pPr rtl="1"/>
          <a:r>
            <a:rPr lang="ar-SA" sz="2400" b="1" dirty="0" smtClean="0"/>
            <a:t>بني أساسية معرفية يقوم عليها تنظيم المعلومات والأحداث ,تعكس العلاقات بين الأشياء على أساس التشابه أو الاختلاف.</a:t>
          </a:r>
          <a:endParaRPr lang="ar-SA" sz="2400" b="1" dirty="0"/>
        </a:p>
      </dgm:t>
    </dgm:pt>
    <dgm:pt modelId="{8DE13BD5-D36A-4F73-A8B4-7D423D9F4D6D}" type="parTrans" cxnId="{C6A01070-8E6E-4F08-86A9-D0E3198EFE5C}">
      <dgm:prSet/>
      <dgm:spPr/>
      <dgm:t>
        <a:bodyPr/>
        <a:lstStyle/>
        <a:p>
          <a:pPr rtl="1"/>
          <a:endParaRPr lang="ar-SA"/>
        </a:p>
      </dgm:t>
    </dgm:pt>
    <dgm:pt modelId="{321C323F-BCAB-4F91-A7A5-581679C2A676}" type="sibTrans" cxnId="{C6A01070-8E6E-4F08-86A9-D0E3198EFE5C}">
      <dgm:prSet/>
      <dgm:spPr/>
      <dgm:t>
        <a:bodyPr/>
        <a:lstStyle/>
        <a:p>
          <a:pPr rtl="1"/>
          <a:endParaRPr lang="ar-SA"/>
        </a:p>
      </dgm:t>
    </dgm:pt>
    <dgm:pt modelId="{BA833210-4834-4A39-A8C2-9667EC028C1F}">
      <dgm:prSet custT="1"/>
      <dgm:spPr/>
      <dgm:t>
        <a:bodyPr/>
        <a:lstStyle/>
        <a:p>
          <a:pPr rtl="1"/>
          <a:r>
            <a:rPr lang="ar-SA" sz="2400" b="1" dirty="0" smtClean="0"/>
            <a:t>أجزاء من المعارف, تحمل معانٍ معينة يمكن أن تكون صحيحة أو خاطئة. </a:t>
          </a:r>
          <a:endParaRPr lang="ar-SA" sz="2400" b="1" dirty="0"/>
        </a:p>
      </dgm:t>
    </dgm:pt>
    <dgm:pt modelId="{281257F3-C328-49F9-B4C9-8DB2CA12AD62}" type="parTrans" cxnId="{5C573D66-E2AF-4F87-A353-2634B51E1208}">
      <dgm:prSet/>
      <dgm:spPr/>
      <dgm:t>
        <a:bodyPr/>
        <a:lstStyle/>
        <a:p>
          <a:pPr rtl="1"/>
          <a:endParaRPr lang="ar-SA"/>
        </a:p>
      </dgm:t>
    </dgm:pt>
    <dgm:pt modelId="{FD1B02E7-F231-4835-9C30-718ECD15114B}" type="sibTrans" cxnId="{5C573D66-E2AF-4F87-A353-2634B51E1208}">
      <dgm:prSet/>
      <dgm:spPr/>
      <dgm:t>
        <a:bodyPr/>
        <a:lstStyle/>
        <a:p>
          <a:pPr rtl="1"/>
          <a:endParaRPr lang="ar-SA"/>
        </a:p>
      </dgm:t>
    </dgm:pt>
    <dgm:pt modelId="{100A83FE-7A67-4324-AE78-85EE912970D1}">
      <dgm:prSet custT="1"/>
      <dgm:spPr/>
      <dgm:t>
        <a:bodyPr/>
        <a:lstStyle/>
        <a:p>
          <a:pPr rtl="1"/>
          <a:r>
            <a:rPr lang="ar-SA" sz="2400" b="1" dirty="0" smtClean="0"/>
            <a:t>هي أصغر وحدات المعرفة.</a:t>
          </a:r>
          <a:endParaRPr lang="ar-SA" sz="2400" b="1" dirty="0"/>
        </a:p>
      </dgm:t>
    </dgm:pt>
    <dgm:pt modelId="{01853038-B9E6-480D-8D76-FB0ABC36FC6C}" type="parTrans" cxnId="{1869E54B-3779-4B34-8394-0F35E76A3854}">
      <dgm:prSet/>
      <dgm:spPr/>
      <dgm:t>
        <a:bodyPr/>
        <a:lstStyle/>
        <a:p>
          <a:pPr rtl="1"/>
          <a:endParaRPr lang="ar-SA"/>
        </a:p>
      </dgm:t>
    </dgm:pt>
    <dgm:pt modelId="{2D7DFEB7-CE59-4D8C-A887-F26DB16A8E65}" type="sibTrans" cxnId="{1869E54B-3779-4B34-8394-0F35E76A3854}">
      <dgm:prSet/>
      <dgm:spPr/>
      <dgm:t>
        <a:bodyPr/>
        <a:lstStyle/>
        <a:p>
          <a:pPr rtl="1"/>
          <a:endParaRPr lang="ar-SA"/>
        </a:p>
      </dgm:t>
    </dgm:pt>
    <dgm:pt modelId="{B1E6A0B6-901E-445D-BB51-3795EA9FFB15}">
      <dgm:prSet phldrT="[نص]" custT="1"/>
      <dgm:spPr/>
      <dgm:t>
        <a:bodyPr/>
        <a:lstStyle/>
        <a:p>
          <a:pPr rtl="1"/>
          <a:r>
            <a:rPr lang="ar-SA" sz="2400" b="1" dirty="0" smtClean="0"/>
            <a:t>تساعد في العمليات المعرفية المتمثلة في اصدار الأحكام. مثال :وصف حديقة المنزل </a:t>
          </a:r>
          <a:r>
            <a:rPr lang="ar-SA" sz="2400" dirty="0" smtClean="0"/>
            <a:t>.</a:t>
          </a:r>
          <a:endParaRPr lang="ar-SA" sz="2400" dirty="0"/>
        </a:p>
      </dgm:t>
    </dgm:pt>
    <dgm:pt modelId="{25E76166-B4F2-4D8B-A7D7-1D01B58D8668}" type="parTrans" cxnId="{08ACA1D5-009D-4CDD-A2DE-94F2BC4D510C}">
      <dgm:prSet/>
      <dgm:spPr/>
      <dgm:t>
        <a:bodyPr/>
        <a:lstStyle/>
        <a:p>
          <a:pPr rtl="1"/>
          <a:endParaRPr lang="ar-SA"/>
        </a:p>
      </dgm:t>
    </dgm:pt>
    <dgm:pt modelId="{F280D7F8-4BC5-48AD-8977-069A08E88725}" type="sibTrans" cxnId="{08ACA1D5-009D-4CDD-A2DE-94F2BC4D510C}">
      <dgm:prSet/>
      <dgm:spPr/>
      <dgm:t>
        <a:bodyPr/>
        <a:lstStyle/>
        <a:p>
          <a:pPr rtl="1"/>
          <a:endParaRPr lang="ar-SA"/>
        </a:p>
      </dgm:t>
    </dgm:pt>
    <dgm:pt modelId="{E9F4A758-5112-49B9-9BF3-A488DAF73F27}">
      <dgm:prSet phldrT="[نص]" custT="1"/>
      <dgm:spPr/>
      <dgm:t>
        <a:bodyPr/>
        <a:lstStyle/>
        <a:p>
          <a:pPr rtl="1"/>
          <a:r>
            <a:rPr lang="ar-SA" sz="2400" b="1" dirty="0" smtClean="0"/>
            <a:t>تشكل نمط يوجه عملية الفهم للمفاهيم أو الاحداث.</a:t>
          </a:r>
          <a:endParaRPr lang="ar-SA" sz="2400" b="1" dirty="0"/>
        </a:p>
      </dgm:t>
    </dgm:pt>
    <dgm:pt modelId="{4F68607D-6DDF-4D98-951F-ADF513AE50CD}" type="parTrans" cxnId="{10687ACB-C606-482E-9175-F542E83CACAD}">
      <dgm:prSet/>
      <dgm:spPr/>
      <dgm:t>
        <a:bodyPr/>
        <a:lstStyle/>
        <a:p>
          <a:pPr rtl="1"/>
          <a:endParaRPr lang="ar-SA"/>
        </a:p>
      </dgm:t>
    </dgm:pt>
    <dgm:pt modelId="{B30DB029-0011-4344-8F45-070C63AD4289}" type="sibTrans" cxnId="{10687ACB-C606-482E-9175-F542E83CACAD}">
      <dgm:prSet/>
      <dgm:spPr/>
      <dgm:t>
        <a:bodyPr/>
        <a:lstStyle/>
        <a:p>
          <a:pPr rtl="1"/>
          <a:endParaRPr lang="ar-SA"/>
        </a:p>
      </dgm:t>
    </dgm:pt>
    <dgm:pt modelId="{F9823E91-5D8E-453C-93FE-0CABBEDE93D0}" type="pres">
      <dgm:prSet presAssocID="{1C8DFA31-5F4D-4C32-A384-EC2D856DC9CA}" presName="linearFlow" presStyleCnt="0">
        <dgm:presLayoutVars>
          <dgm:dir val="rev"/>
          <dgm:animLvl val="lvl"/>
          <dgm:resizeHandles val="exact"/>
        </dgm:presLayoutVars>
      </dgm:prSet>
      <dgm:spPr/>
      <dgm:t>
        <a:bodyPr/>
        <a:lstStyle/>
        <a:p>
          <a:pPr rtl="1"/>
          <a:endParaRPr lang="ar-SA"/>
        </a:p>
      </dgm:t>
    </dgm:pt>
    <dgm:pt modelId="{AD11D936-0754-4720-B2A0-36422855354E}" type="pres">
      <dgm:prSet presAssocID="{54E5DB37-111E-4647-BCBE-00E2074ABCDC}" presName="composite" presStyleCnt="0"/>
      <dgm:spPr/>
    </dgm:pt>
    <dgm:pt modelId="{56FBDC10-97C3-4D28-B35C-ABAFB65FBC3E}" type="pres">
      <dgm:prSet presAssocID="{54E5DB37-111E-4647-BCBE-00E2074ABCDC}" presName="parentText" presStyleLbl="alignNode1" presStyleIdx="0" presStyleCnt="3">
        <dgm:presLayoutVars>
          <dgm:chMax val="1"/>
          <dgm:bulletEnabled val="1"/>
        </dgm:presLayoutVars>
      </dgm:prSet>
      <dgm:spPr/>
      <dgm:t>
        <a:bodyPr/>
        <a:lstStyle/>
        <a:p>
          <a:pPr rtl="1"/>
          <a:endParaRPr lang="ar-SA"/>
        </a:p>
      </dgm:t>
    </dgm:pt>
    <dgm:pt modelId="{DF0C11C7-E6AB-4AD2-AB8C-BF91A30914E3}" type="pres">
      <dgm:prSet presAssocID="{54E5DB37-111E-4647-BCBE-00E2074ABCDC}" presName="descendantText" presStyleLbl="alignAcc1" presStyleIdx="0" presStyleCnt="3">
        <dgm:presLayoutVars>
          <dgm:bulletEnabled val="1"/>
        </dgm:presLayoutVars>
      </dgm:prSet>
      <dgm:spPr/>
      <dgm:t>
        <a:bodyPr/>
        <a:lstStyle/>
        <a:p>
          <a:pPr rtl="1"/>
          <a:endParaRPr lang="ar-SA"/>
        </a:p>
      </dgm:t>
    </dgm:pt>
    <dgm:pt modelId="{CFE6D2A6-7B3D-4169-80C1-392841FED383}" type="pres">
      <dgm:prSet presAssocID="{5D6A2ABC-8457-4E79-94CB-49B79125D91B}" presName="sp" presStyleCnt="0"/>
      <dgm:spPr/>
    </dgm:pt>
    <dgm:pt modelId="{90602220-76C7-4E64-965D-B321242BDBE3}" type="pres">
      <dgm:prSet presAssocID="{193C9344-DA48-471A-B09A-3CE66A063AA6}" presName="composite" presStyleCnt="0"/>
      <dgm:spPr/>
    </dgm:pt>
    <dgm:pt modelId="{387FA8AC-4F3B-4EC3-BF78-2901D2549DDA}" type="pres">
      <dgm:prSet presAssocID="{193C9344-DA48-471A-B09A-3CE66A063AA6}" presName="parentText" presStyleLbl="alignNode1" presStyleIdx="1" presStyleCnt="3">
        <dgm:presLayoutVars>
          <dgm:chMax val="1"/>
          <dgm:bulletEnabled val="1"/>
        </dgm:presLayoutVars>
      </dgm:prSet>
      <dgm:spPr/>
      <dgm:t>
        <a:bodyPr/>
        <a:lstStyle/>
        <a:p>
          <a:pPr rtl="1"/>
          <a:endParaRPr lang="ar-SA"/>
        </a:p>
      </dgm:t>
    </dgm:pt>
    <dgm:pt modelId="{5EF16DEB-97DD-41A0-B8AF-5C6946103647}" type="pres">
      <dgm:prSet presAssocID="{193C9344-DA48-471A-B09A-3CE66A063AA6}" presName="descendantText" presStyleLbl="alignAcc1" presStyleIdx="1" presStyleCnt="3">
        <dgm:presLayoutVars>
          <dgm:bulletEnabled val="1"/>
        </dgm:presLayoutVars>
      </dgm:prSet>
      <dgm:spPr/>
      <dgm:t>
        <a:bodyPr/>
        <a:lstStyle/>
        <a:p>
          <a:pPr rtl="1"/>
          <a:endParaRPr lang="ar-SA"/>
        </a:p>
      </dgm:t>
    </dgm:pt>
    <dgm:pt modelId="{03114E4D-0CA9-4FE4-8349-0E72929CFE52}" type="pres">
      <dgm:prSet presAssocID="{7E8EEF1A-4590-4DE7-BBBD-8E5D59BDF7D6}" presName="sp" presStyleCnt="0"/>
      <dgm:spPr/>
    </dgm:pt>
    <dgm:pt modelId="{F7830353-BC2C-4EBE-8A0A-56BCCA96FDD0}" type="pres">
      <dgm:prSet presAssocID="{0FFC5B46-813B-41A0-8E18-A9F9E6301CD7}" presName="composite" presStyleCnt="0"/>
      <dgm:spPr/>
    </dgm:pt>
    <dgm:pt modelId="{8E9850A4-80C5-4E03-9B2F-9EEB317950C6}" type="pres">
      <dgm:prSet presAssocID="{0FFC5B46-813B-41A0-8E18-A9F9E6301CD7}" presName="parentText" presStyleLbl="alignNode1" presStyleIdx="2" presStyleCnt="3">
        <dgm:presLayoutVars>
          <dgm:chMax val="1"/>
          <dgm:bulletEnabled val="1"/>
        </dgm:presLayoutVars>
      </dgm:prSet>
      <dgm:spPr/>
      <dgm:t>
        <a:bodyPr/>
        <a:lstStyle/>
        <a:p>
          <a:pPr rtl="1"/>
          <a:endParaRPr lang="ar-SA"/>
        </a:p>
      </dgm:t>
    </dgm:pt>
    <dgm:pt modelId="{BB982A02-3DBD-4754-BA22-9F5687142A56}" type="pres">
      <dgm:prSet presAssocID="{0FFC5B46-813B-41A0-8E18-A9F9E6301CD7}" presName="descendantText" presStyleLbl="alignAcc1" presStyleIdx="2" presStyleCnt="3">
        <dgm:presLayoutVars>
          <dgm:bulletEnabled val="1"/>
        </dgm:presLayoutVars>
      </dgm:prSet>
      <dgm:spPr/>
      <dgm:t>
        <a:bodyPr/>
        <a:lstStyle/>
        <a:p>
          <a:pPr rtl="1"/>
          <a:endParaRPr lang="ar-SA"/>
        </a:p>
      </dgm:t>
    </dgm:pt>
  </dgm:ptLst>
  <dgm:cxnLst>
    <dgm:cxn modelId="{C6A01070-8E6E-4F08-86A9-D0E3198EFE5C}" srcId="{0FFC5B46-813B-41A0-8E18-A9F9E6301CD7}" destId="{4B8E02D6-6744-45AE-92D8-FA1698C8CE91}" srcOrd="0" destOrd="0" parTransId="{8DE13BD5-D36A-4F73-A8B4-7D423D9F4D6D}" sibTransId="{321C323F-BCAB-4F91-A7A5-581679C2A676}"/>
    <dgm:cxn modelId="{494EE166-B3B5-48D9-BA60-44222D39B995}" type="presOf" srcId="{E9F4A758-5112-49B9-9BF3-A488DAF73F27}" destId="{BB982A02-3DBD-4754-BA22-9F5687142A56}" srcOrd="0" destOrd="1" presId="urn:microsoft.com/office/officeart/2005/8/layout/chevron2"/>
    <dgm:cxn modelId="{3994C2E3-9630-4BCA-A001-71FA90F5E234}" srcId="{1C8DFA31-5F4D-4C32-A384-EC2D856DC9CA}" destId="{193C9344-DA48-471A-B09A-3CE66A063AA6}" srcOrd="1" destOrd="0" parTransId="{6330A370-CC99-47EA-A304-EB77E19DE98A}" sibTransId="{7E8EEF1A-4590-4DE7-BBBD-8E5D59BDF7D6}"/>
    <dgm:cxn modelId="{B9CC9BF8-68E3-402B-BABF-1C0048B340EF}" type="presOf" srcId="{0FFC5B46-813B-41A0-8E18-A9F9E6301CD7}" destId="{8E9850A4-80C5-4E03-9B2F-9EEB317950C6}" srcOrd="0" destOrd="0" presId="urn:microsoft.com/office/officeart/2005/8/layout/chevron2"/>
    <dgm:cxn modelId="{6DB649D7-F17C-4F7A-AFF5-243C250483E9}" type="presOf" srcId="{B1E6A0B6-901E-445D-BB51-3795EA9FFB15}" destId="{5EF16DEB-97DD-41A0-B8AF-5C6946103647}" srcOrd="0" destOrd="1" presId="urn:microsoft.com/office/officeart/2005/8/layout/chevron2"/>
    <dgm:cxn modelId="{6FF6C83A-BFE0-454F-B817-C9DAA7CFC3D2}" type="presOf" srcId="{4B8E02D6-6744-45AE-92D8-FA1698C8CE91}" destId="{BB982A02-3DBD-4754-BA22-9F5687142A56}" srcOrd="0" destOrd="0" presId="urn:microsoft.com/office/officeart/2005/8/layout/chevron2"/>
    <dgm:cxn modelId="{10687ACB-C606-482E-9175-F542E83CACAD}" srcId="{0FFC5B46-813B-41A0-8E18-A9F9E6301CD7}" destId="{E9F4A758-5112-49B9-9BF3-A488DAF73F27}" srcOrd="1" destOrd="0" parTransId="{4F68607D-6DDF-4D98-951F-ADF513AE50CD}" sibTransId="{B30DB029-0011-4344-8F45-070C63AD4289}"/>
    <dgm:cxn modelId="{63FBF053-503E-408A-AB93-C97EF01A6B8C}" srcId="{1C8DFA31-5F4D-4C32-A384-EC2D856DC9CA}" destId="{54E5DB37-111E-4647-BCBE-00E2074ABCDC}" srcOrd="0" destOrd="0" parTransId="{55FF0ABC-E4C1-4F7F-B5D2-5E29CD3A312F}" sibTransId="{5D6A2ABC-8457-4E79-94CB-49B79125D91B}"/>
    <dgm:cxn modelId="{1869E54B-3779-4B34-8394-0F35E76A3854}" srcId="{54E5DB37-111E-4647-BCBE-00E2074ABCDC}" destId="{100A83FE-7A67-4324-AE78-85EE912970D1}" srcOrd="1" destOrd="0" parTransId="{01853038-B9E6-480D-8D76-FB0ABC36FC6C}" sibTransId="{2D7DFEB7-CE59-4D8C-A887-F26DB16A8E65}"/>
    <dgm:cxn modelId="{8396AC95-6400-485E-AC38-E0DDB87632CE}" srcId="{193C9344-DA48-471A-B09A-3CE66A063AA6}" destId="{A23B21FE-6328-484E-90F6-15396F235B35}" srcOrd="0" destOrd="0" parTransId="{9DA67B8A-DF37-4D1D-84D5-DA5456E2E56D}" sibTransId="{317113D6-352C-491C-9BC0-DFDAC8AB0010}"/>
    <dgm:cxn modelId="{5C573D66-E2AF-4F87-A353-2634B51E1208}" srcId="{54E5DB37-111E-4647-BCBE-00E2074ABCDC}" destId="{BA833210-4834-4A39-A8C2-9667EC028C1F}" srcOrd="0" destOrd="0" parTransId="{281257F3-C328-49F9-B4C9-8DB2CA12AD62}" sibTransId="{FD1B02E7-F231-4835-9C30-718ECD15114B}"/>
    <dgm:cxn modelId="{2A9F6037-47E8-4D4A-ADC6-6AE57EA88469}" srcId="{1C8DFA31-5F4D-4C32-A384-EC2D856DC9CA}" destId="{0FFC5B46-813B-41A0-8E18-A9F9E6301CD7}" srcOrd="2" destOrd="0" parTransId="{0F6A9B46-4425-4528-A132-0323A614DFB4}" sibTransId="{080E8DF7-02A4-43F1-9A94-8547A0E64811}"/>
    <dgm:cxn modelId="{9FC191C1-B6CE-4349-ABDB-BC94748B8D07}" type="presOf" srcId="{BA833210-4834-4A39-A8C2-9667EC028C1F}" destId="{DF0C11C7-E6AB-4AD2-AB8C-BF91A30914E3}" srcOrd="0" destOrd="0" presId="urn:microsoft.com/office/officeart/2005/8/layout/chevron2"/>
    <dgm:cxn modelId="{2FE66549-EF27-49AB-A507-7B7736128951}" type="presOf" srcId="{A23B21FE-6328-484E-90F6-15396F235B35}" destId="{5EF16DEB-97DD-41A0-B8AF-5C6946103647}" srcOrd="0" destOrd="0" presId="urn:microsoft.com/office/officeart/2005/8/layout/chevron2"/>
    <dgm:cxn modelId="{1190DF1B-1A4D-4561-BA53-192544C01EB6}" type="presOf" srcId="{193C9344-DA48-471A-B09A-3CE66A063AA6}" destId="{387FA8AC-4F3B-4EC3-BF78-2901D2549DDA}" srcOrd="0" destOrd="0" presId="urn:microsoft.com/office/officeart/2005/8/layout/chevron2"/>
    <dgm:cxn modelId="{AE6E22E3-E436-4AD4-813D-D459C655C709}" type="presOf" srcId="{100A83FE-7A67-4324-AE78-85EE912970D1}" destId="{DF0C11C7-E6AB-4AD2-AB8C-BF91A30914E3}" srcOrd="0" destOrd="1" presId="urn:microsoft.com/office/officeart/2005/8/layout/chevron2"/>
    <dgm:cxn modelId="{349221D5-8259-4E2F-85A8-BEA9CA372F39}" type="presOf" srcId="{54E5DB37-111E-4647-BCBE-00E2074ABCDC}" destId="{56FBDC10-97C3-4D28-B35C-ABAFB65FBC3E}" srcOrd="0" destOrd="0" presId="urn:microsoft.com/office/officeart/2005/8/layout/chevron2"/>
    <dgm:cxn modelId="{5BF0B32B-B7C5-4F98-9236-F22E83F27E3C}" type="presOf" srcId="{1C8DFA31-5F4D-4C32-A384-EC2D856DC9CA}" destId="{F9823E91-5D8E-453C-93FE-0CABBEDE93D0}" srcOrd="0" destOrd="0" presId="urn:microsoft.com/office/officeart/2005/8/layout/chevron2"/>
    <dgm:cxn modelId="{08ACA1D5-009D-4CDD-A2DE-94F2BC4D510C}" srcId="{193C9344-DA48-471A-B09A-3CE66A063AA6}" destId="{B1E6A0B6-901E-445D-BB51-3795EA9FFB15}" srcOrd="1" destOrd="0" parTransId="{25E76166-B4F2-4D8B-A7D7-1D01B58D8668}" sibTransId="{F280D7F8-4BC5-48AD-8977-069A08E88725}"/>
    <dgm:cxn modelId="{328FA035-E2F3-443C-B3F3-CE187C040D32}" type="presParOf" srcId="{F9823E91-5D8E-453C-93FE-0CABBEDE93D0}" destId="{AD11D936-0754-4720-B2A0-36422855354E}" srcOrd="0" destOrd="0" presId="urn:microsoft.com/office/officeart/2005/8/layout/chevron2"/>
    <dgm:cxn modelId="{404D01CC-2799-4319-B40B-D5F2C08E6BBD}" type="presParOf" srcId="{AD11D936-0754-4720-B2A0-36422855354E}" destId="{56FBDC10-97C3-4D28-B35C-ABAFB65FBC3E}" srcOrd="0" destOrd="0" presId="urn:microsoft.com/office/officeart/2005/8/layout/chevron2"/>
    <dgm:cxn modelId="{EB511A02-A245-40EA-AF3C-33DEF52254BA}" type="presParOf" srcId="{AD11D936-0754-4720-B2A0-36422855354E}" destId="{DF0C11C7-E6AB-4AD2-AB8C-BF91A30914E3}" srcOrd="1" destOrd="0" presId="urn:microsoft.com/office/officeart/2005/8/layout/chevron2"/>
    <dgm:cxn modelId="{E9237848-79EF-4AFD-B228-6EB0B36C6961}" type="presParOf" srcId="{F9823E91-5D8E-453C-93FE-0CABBEDE93D0}" destId="{CFE6D2A6-7B3D-4169-80C1-392841FED383}" srcOrd="1" destOrd="0" presId="urn:microsoft.com/office/officeart/2005/8/layout/chevron2"/>
    <dgm:cxn modelId="{110784EA-6143-4438-AEFD-3944D63F0F1B}" type="presParOf" srcId="{F9823E91-5D8E-453C-93FE-0CABBEDE93D0}" destId="{90602220-76C7-4E64-965D-B321242BDBE3}" srcOrd="2" destOrd="0" presId="urn:microsoft.com/office/officeart/2005/8/layout/chevron2"/>
    <dgm:cxn modelId="{E2DD9EB6-3CF1-413F-BC44-6F5E9B804DA2}" type="presParOf" srcId="{90602220-76C7-4E64-965D-B321242BDBE3}" destId="{387FA8AC-4F3B-4EC3-BF78-2901D2549DDA}" srcOrd="0" destOrd="0" presId="urn:microsoft.com/office/officeart/2005/8/layout/chevron2"/>
    <dgm:cxn modelId="{0A9ED358-8EE0-4EEA-81FE-0E9A7AF24246}" type="presParOf" srcId="{90602220-76C7-4E64-965D-B321242BDBE3}" destId="{5EF16DEB-97DD-41A0-B8AF-5C6946103647}" srcOrd="1" destOrd="0" presId="urn:microsoft.com/office/officeart/2005/8/layout/chevron2"/>
    <dgm:cxn modelId="{E09BB7D8-1F97-4689-B912-7A8ADC85EA87}" type="presParOf" srcId="{F9823E91-5D8E-453C-93FE-0CABBEDE93D0}" destId="{03114E4D-0CA9-4FE4-8349-0E72929CFE52}" srcOrd="3" destOrd="0" presId="urn:microsoft.com/office/officeart/2005/8/layout/chevron2"/>
    <dgm:cxn modelId="{4D928677-D80E-4FAB-883F-204794F55267}" type="presParOf" srcId="{F9823E91-5D8E-453C-93FE-0CABBEDE93D0}" destId="{F7830353-BC2C-4EBE-8A0A-56BCCA96FDD0}" srcOrd="4" destOrd="0" presId="urn:microsoft.com/office/officeart/2005/8/layout/chevron2"/>
    <dgm:cxn modelId="{05CD301F-CF65-484F-9169-48D5CEAF323B}" type="presParOf" srcId="{F7830353-BC2C-4EBE-8A0A-56BCCA96FDD0}" destId="{8E9850A4-80C5-4E03-9B2F-9EEB317950C6}" srcOrd="0" destOrd="0" presId="urn:microsoft.com/office/officeart/2005/8/layout/chevron2"/>
    <dgm:cxn modelId="{CA3621DC-DF65-4E2A-928A-144231FF460E}" type="presParOf" srcId="{F7830353-BC2C-4EBE-8A0A-56BCCA96FDD0}" destId="{BB982A02-3DBD-4754-BA22-9F5687142A56}"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87C82D5-C8A0-46FB-A553-383BA5221AEF}" type="doc">
      <dgm:prSet loTypeId="urn:microsoft.com/office/officeart/2005/8/layout/architecture+Icon" loCatId="hierarchy" qsTypeId="urn:microsoft.com/office/officeart/2005/8/quickstyle/simple2" qsCatId="simple" csTypeId="urn:microsoft.com/office/officeart/2005/8/colors/colorful2" csCatId="colorful" phldr="1"/>
      <dgm:spPr/>
      <dgm:t>
        <a:bodyPr/>
        <a:lstStyle/>
        <a:p>
          <a:pPr rtl="1"/>
          <a:endParaRPr lang="ar-SA"/>
        </a:p>
      </dgm:t>
    </dgm:pt>
    <dgm:pt modelId="{5C36C89B-E5C6-448C-84F5-F66C13B5A666}">
      <dgm:prSet phldrT="[نص]"/>
      <dgm:spPr/>
      <dgm:t>
        <a:bodyPr/>
        <a:lstStyle/>
        <a:p>
          <a:pPr rtl="1"/>
          <a:r>
            <a:rPr lang="ar-SA" dirty="0" smtClean="0"/>
            <a:t>معينات الذاكرة</a:t>
          </a:r>
          <a:endParaRPr lang="ar-SA" dirty="0"/>
        </a:p>
      </dgm:t>
    </dgm:pt>
    <dgm:pt modelId="{B9BFE396-61D2-47A2-BE5F-48A90DECB179}" type="parTrans" cxnId="{3BE450E0-1512-4545-B1BB-0AD7C3E3E4C1}">
      <dgm:prSet/>
      <dgm:spPr/>
      <dgm:t>
        <a:bodyPr/>
        <a:lstStyle/>
        <a:p>
          <a:pPr rtl="1"/>
          <a:endParaRPr lang="ar-SA"/>
        </a:p>
      </dgm:t>
    </dgm:pt>
    <dgm:pt modelId="{805399FD-36C2-4B10-AD86-392F33B8869B}" type="sibTrans" cxnId="{3BE450E0-1512-4545-B1BB-0AD7C3E3E4C1}">
      <dgm:prSet/>
      <dgm:spPr/>
      <dgm:t>
        <a:bodyPr/>
        <a:lstStyle/>
        <a:p>
          <a:pPr rtl="1"/>
          <a:endParaRPr lang="ar-SA"/>
        </a:p>
      </dgm:t>
    </dgm:pt>
    <dgm:pt modelId="{F4A17D32-50C5-4B88-918C-E41704329E30}">
      <dgm:prSet phldrT="[نص]" custT="1"/>
      <dgm:spPr/>
      <dgm:t>
        <a:bodyPr/>
        <a:lstStyle/>
        <a:p>
          <a:pPr rtl="1"/>
          <a:r>
            <a:rPr lang="ar-SA" sz="2800" b="0" smtClean="0">
              <a:cs typeface="DecoType Thuluth" pitchFamily="2" charset="-78"/>
            </a:rPr>
            <a:t>طريقة الكلمة العلاقة</a:t>
          </a:r>
          <a:endParaRPr lang="ar-SA" sz="2800" b="0" dirty="0">
            <a:cs typeface="DecoType Thuluth" pitchFamily="2" charset="-78"/>
          </a:endParaRPr>
        </a:p>
      </dgm:t>
    </dgm:pt>
    <dgm:pt modelId="{D7BD192A-6674-4DBC-8C89-158C6F286D46}" type="parTrans" cxnId="{187C2776-0772-4093-959C-18ADE398A347}">
      <dgm:prSet/>
      <dgm:spPr/>
      <dgm:t>
        <a:bodyPr/>
        <a:lstStyle/>
        <a:p>
          <a:pPr rtl="1"/>
          <a:endParaRPr lang="ar-SA"/>
        </a:p>
      </dgm:t>
    </dgm:pt>
    <dgm:pt modelId="{D7B140E6-37E3-47B1-AE63-1780A9F269B3}" type="sibTrans" cxnId="{187C2776-0772-4093-959C-18ADE398A347}">
      <dgm:prSet/>
      <dgm:spPr/>
      <dgm:t>
        <a:bodyPr/>
        <a:lstStyle/>
        <a:p>
          <a:pPr rtl="1"/>
          <a:endParaRPr lang="ar-SA"/>
        </a:p>
      </dgm:t>
    </dgm:pt>
    <dgm:pt modelId="{25E12C0C-EFEF-4AC2-B40D-3C6552F9231C}">
      <dgm:prSet phldrT="[نص]" custT="1"/>
      <dgm:spPr/>
      <dgm:t>
        <a:bodyPr/>
        <a:lstStyle/>
        <a:p>
          <a:pPr rtl="1"/>
          <a:r>
            <a:rPr lang="ar-SA" sz="2800" b="0" dirty="0" smtClean="0">
              <a:cs typeface="DecoType Thuluth" pitchFamily="2" charset="-78"/>
            </a:rPr>
            <a:t>طريقة الأماكن والمواقع</a:t>
          </a:r>
          <a:endParaRPr lang="ar-SA" sz="2800" b="0" dirty="0">
            <a:cs typeface="DecoType Thuluth" pitchFamily="2" charset="-78"/>
          </a:endParaRPr>
        </a:p>
      </dgm:t>
    </dgm:pt>
    <dgm:pt modelId="{059EB267-3DE7-49CE-8128-75C9F43CA615}" type="parTrans" cxnId="{F1ABAC1E-1F6C-4EBD-9F0C-8F17383990BF}">
      <dgm:prSet/>
      <dgm:spPr/>
      <dgm:t>
        <a:bodyPr/>
        <a:lstStyle/>
        <a:p>
          <a:pPr rtl="1"/>
          <a:endParaRPr lang="ar-SA"/>
        </a:p>
      </dgm:t>
    </dgm:pt>
    <dgm:pt modelId="{428ABDCF-C20B-42F2-B707-385BA9C86BD6}" type="sibTrans" cxnId="{F1ABAC1E-1F6C-4EBD-9F0C-8F17383990BF}">
      <dgm:prSet/>
      <dgm:spPr/>
      <dgm:t>
        <a:bodyPr/>
        <a:lstStyle/>
        <a:p>
          <a:pPr rtl="1"/>
          <a:endParaRPr lang="ar-SA"/>
        </a:p>
      </dgm:t>
    </dgm:pt>
    <dgm:pt modelId="{E2B5A671-163D-4BF4-AFF2-7A77FF483176}">
      <dgm:prSet custT="1"/>
      <dgm:spPr/>
      <dgm:t>
        <a:bodyPr/>
        <a:lstStyle/>
        <a:p>
          <a:pPr rtl="1"/>
          <a:r>
            <a:rPr lang="ar-SA" sz="2800" b="0" smtClean="0">
              <a:cs typeface="DecoType Thuluth" pitchFamily="2" charset="-78"/>
            </a:rPr>
            <a:t>طريقة المختصرات</a:t>
          </a:r>
          <a:endParaRPr lang="ar-SA" sz="2800" b="0" dirty="0">
            <a:cs typeface="DecoType Thuluth" pitchFamily="2" charset="-78"/>
          </a:endParaRPr>
        </a:p>
      </dgm:t>
    </dgm:pt>
    <dgm:pt modelId="{790390B7-1B99-4C1D-B15C-781BC1118F63}" type="parTrans" cxnId="{EF8B9C52-19BE-40DC-ACC9-5D643202B901}">
      <dgm:prSet/>
      <dgm:spPr/>
      <dgm:t>
        <a:bodyPr/>
        <a:lstStyle/>
        <a:p>
          <a:pPr rtl="1"/>
          <a:endParaRPr lang="ar-SA"/>
        </a:p>
      </dgm:t>
    </dgm:pt>
    <dgm:pt modelId="{5FB97947-E145-4C55-A6EF-BFDDAD0EE3B3}" type="sibTrans" cxnId="{EF8B9C52-19BE-40DC-ACC9-5D643202B901}">
      <dgm:prSet/>
      <dgm:spPr/>
      <dgm:t>
        <a:bodyPr/>
        <a:lstStyle/>
        <a:p>
          <a:pPr rtl="1"/>
          <a:endParaRPr lang="ar-SA"/>
        </a:p>
      </dgm:t>
    </dgm:pt>
    <dgm:pt modelId="{F3C7C859-4AE3-4C6B-BB90-7670328B37EE}">
      <dgm:prSet custT="1"/>
      <dgm:spPr/>
      <dgm:t>
        <a:bodyPr/>
        <a:lstStyle/>
        <a:p>
          <a:pPr rtl="1"/>
          <a:r>
            <a:rPr lang="ar-SA" sz="2800" dirty="0" smtClean="0">
              <a:cs typeface="DecoType Thuluth" pitchFamily="2" charset="-78"/>
            </a:rPr>
            <a:t>طريقة الكلمة المفتاح</a:t>
          </a:r>
          <a:endParaRPr lang="ar-SA" sz="2800" dirty="0">
            <a:cs typeface="DecoType Thuluth" pitchFamily="2" charset="-78"/>
          </a:endParaRPr>
        </a:p>
      </dgm:t>
    </dgm:pt>
    <dgm:pt modelId="{D10BC0BB-7616-44E0-93A5-42554C5E8F1E}" type="parTrans" cxnId="{62743712-A3CF-439B-8687-848E02A42825}">
      <dgm:prSet/>
      <dgm:spPr/>
      <dgm:t>
        <a:bodyPr/>
        <a:lstStyle/>
        <a:p>
          <a:pPr rtl="1"/>
          <a:endParaRPr lang="ar-SA"/>
        </a:p>
      </dgm:t>
    </dgm:pt>
    <dgm:pt modelId="{F453FDEE-8829-4EEE-BE21-57FE0344F3C1}" type="sibTrans" cxnId="{62743712-A3CF-439B-8687-848E02A42825}">
      <dgm:prSet/>
      <dgm:spPr/>
      <dgm:t>
        <a:bodyPr/>
        <a:lstStyle/>
        <a:p>
          <a:pPr rtl="1"/>
          <a:endParaRPr lang="ar-SA"/>
        </a:p>
      </dgm:t>
    </dgm:pt>
    <dgm:pt modelId="{1715EBA6-CC5C-4999-A22C-454605B8F2DB}">
      <dgm:prSet custT="1"/>
      <dgm:spPr/>
      <dgm:t>
        <a:bodyPr/>
        <a:lstStyle/>
        <a:p>
          <a:pPr rtl="1"/>
          <a:r>
            <a:rPr lang="ar-SA" sz="3600" dirty="0" smtClean="0">
              <a:cs typeface="DecoType Thuluth" pitchFamily="2" charset="-78"/>
            </a:rPr>
            <a:t>طريقة الربط</a:t>
          </a:r>
          <a:endParaRPr lang="ar-SA" sz="3600" dirty="0">
            <a:cs typeface="DecoType Thuluth" pitchFamily="2" charset="-78"/>
          </a:endParaRPr>
        </a:p>
      </dgm:t>
    </dgm:pt>
    <dgm:pt modelId="{EF87EF82-8477-48D1-BA53-8847354AD220}" type="parTrans" cxnId="{9DB03B42-21FF-4C09-9D78-E0DB4578E0D9}">
      <dgm:prSet/>
      <dgm:spPr/>
      <dgm:t>
        <a:bodyPr/>
        <a:lstStyle/>
        <a:p>
          <a:pPr rtl="1"/>
          <a:endParaRPr lang="ar-SA"/>
        </a:p>
      </dgm:t>
    </dgm:pt>
    <dgm:pt modelId="{DA42A180-3728-49CC-8365-7CB2BFBDDAC7}" type="sibTrans" cxnId="{9DB03B42-21FF-4C09-9D78-E0DB4578E0D9}">
      <dgm:prSet/>
      <dgm:spPr/>
      <dgm:t>
        <a:bodyPr/>
        <a:lstStyle/>
        <a:p>
          <a:pPr rtl="1"/>
          <a:endParaRPr lang="ar-SA"/>
        </a:p>
      </dgm:t>
    </dgm:pt>
    <dgm:pt modelId="{3410AEF0-59E6-43B5-94A3-C24FE57BD120}">
      <dgm:prSet custT="1"/>
      <dgm:spPr/>
      <dgm:t>
        <a:bodyPr/>
        <a:lstStyle/>
        <a:p>
          <a:pPr rtl="1"/>
          <a:r>
            <a:rPr lang="ar-SA" sz="3600" dirty="0" smtClean="0">
              <a:cs typeface="DecoType Thuluth" pitchFamily="2" charset="-78"/>
            </a:rPr>
            <a:t>طريقة التخيل </a:t>
          </a:r>
          <a:endParaRPr lang="ar-SA" sz="3600" dirty="0">
            <a:cs typeface="DecoType Thuluth" pitchFamily="2" charset="-78"/>
          </a:endParaRPr>
        </a:p>
      </dgm:t>
    </dgm:pt>
    <dgm:pt modelId="{B9DBFC40-29CB-4501-A520-D2F09E0C6833}" type="parTrans" cxnId="{02CF7A7B-8C0C-4E28-8EA8-C6D18913B96D}">
      <dgm:prSet/>
      <dgm:spPr/>
      <dgm:t>
        <a:bodyPr/>
        <a:lstStyle/>
        <a:p>
          <a:pPr rtl="1"/>
          <a:endParaRPr lang="ar-SA"/>
        </a:p>
      </dgm:t>
    </dgm:pt>
    <dgm:pt modelId="{D364AFF2-9832-47BC-BE71-782A6FAA1748}" type="sibTrans" cxnId="{02CF7A7B-8C0C-4E28-8EA8-C6D18913B96D}">
      <dgm:prSet/>
      <dgm:spPr/>
      <dgm:t>
        <a:bodyPr/>
        <a:lstStyle/>
        <a:p>
          <a:pPr rtl="1"/>
          <a:endParaRPr lang="ar-SA"/>
        </a:p>
      </dgm:t>
    </dgm:pt>
    <dgm:pt modelId="{E0870E99-FF4A-4E51-BADB-6CDDE0A5FBB9}" type="pres">
      <dgm:prSet presAssocID="{687C82D5-C8A0-46FB-A553-383BA5221AEF}" presName="Name0" presStyleCnt="0">
        <dgm:presLayoutVars>
          <dgm:chPref val="1"/>
          <dgm:dir/>
          <dgm:animOne val="branch"/>
          <dgm:animLvl val="lvl"/>
          <dgm:resizeHandles/>
        </dgm:presLayoutVars>
      </dgm:prSet>
      <dgm:spPr/>
      <dgm:t>
        <a:bodyPr/>
        <a:lstStyle/>
        <a:p>
          <a:pPr rtl="1"/>
          <a:endParaRPr lang="ar-SA"/>
        </a:p>
      </dgm:t>
    </dgm:pt>
    <dgm:pt modelId="{65685A79-A44B-4445-98F6-4F2B60ED965D}" type="pres">
      <dgm:prSet presAssocID="{5C36C89B-E5C6-448C-84F5-F66C13B5A666}" presName="vertOne" presStyleCnt="0"/>
      <dgm:spPr/>
      <dgm:t>
        <a:bodyPr/>
        <a:lstStyle/>
        <a:p>
          <a:pPr rtl="1"/>
          <a:endParaRPr lang="ar-SA"/>
        </a:p>
      </dgm:t>
    </dgm:pt>
    <dgm:pt modelId="{1DA74C07-4221-47E7-9FE5-C852344D1F56}" type="pres">
      <dgm:prSet presAssocID="{5C36C89B-E5C6-448C-84F5-F66C13B5A666}" presName="txOne" presStyleLbl="node0" presStyleIdx="0" presStyleCnt="1">
        <dgm:presLayoutVars>
          <dgm:chPref val="3"/>
        </dgm:presLayoutVars>
      </dgm:prSet>
      <dgm:spPr/>
      <dgm:t>
        <a:bodyPr/>
        <a:lstStyle/>
        <a:p>
          <a:pPr rtl="1"/>
          <a:endParaRPr lang="ar-SA"/>
        </a:p>
      </dgm:t>
    </dgm:pt>
    <dgm:pt modelId="{2205DD11-EB18-41E5-82C5-F40AD7CC4B5A}" type="pres">
      <dgm:prSet presAssocID="{5C36C89B-E5C6-448C-84F5-F66C13B5A666}" presName="parTransOne" presStyleCnt="0"/>
      <dgm:spPr/>
      <dgm:t>
        <a:bodyPr/>
        <a:lstStyle/>
        <a:p>
          <a:pPr rtl="1"/>
          <a:endParaRPr lang="ar-SA"/>
        </a:p>
      </dgm:t>
    </dgm:pt>
    <dgm:pt modelId="{EFD28303-EA11-4202-BC57-D8F9B15CD4F8}" type="pres">
      <dgm:prSet presAssocID="{5C36C89B-E5C6-448C-84F5-F66C13B5A666}" presName="horzOne" presStyleCnt="0"/>
      <dgm:spPr/>
      <dgm:t>
        <a:bodyPr/>
        <a:lstStyle/>
        <a:p>
          <a:pPr rtl="1"/>
          <a:endParaRPr lang="ar-SA"/>
        </a:p>
      </dgm:t>
    </dgm:pt>
    <dgm:pt modelId="{001512C6-2929-4E7E-AF62-EB778FF86B6B}" type="pres">
      <dgm:prSet presAssocID="{3410AEF0-59E6-43B5-94A3-C24FE57BD120}" presName="vertTwo" presStyleCnt="0"/>
      <dgm:spPr/>
      <dgm:t>
        <a:bodyPr/>
        <a:lstStyle/>
        <a:p>
          <a:pPr rtl="1"/>
          <a:endParaRPr lang="ar-SA"/>
        </a:p>
      </dgm:t>
    </dgm:pt>
    <dgm:pt modelId="{F78B19D7-08C4-4525-80AC-5F48A5C48F11}" type="pres">
      <dgm:prSet presAssocID="{3410AEF0-59E6-43B5-94A3-C24FE57BD120}" presName="txTwo" presStyleLbl="node2" presStyleIdx="0" presStyleCnt="6">
        <dgm:presLayoutVars>
          <dgm:chPref val="3"/>
        </dgm:presLayoutVars>
      </dgm:prSet>
      <dgm:spPr/>
      <dgm:t>
        <a:bodyPr/>
        <a:lstStyle/>
        <a:p>
          <a:pPr rtl="1"/>
          <a:endParaRPr lang="ar-SA"/>
        </a:p>
      </dgm:t>
    </dgm:pt>
    <dgm:pt modelId="{D42B33F0-D903-41F6-9A51-934D2A352D62}" type="pres">
      <dgm:prSet presAssocID="{3410AEF0-59E6-43B5-94A3-C24FE57BD120}" presName="horzTwo" presStyleCnt="0"/>
      <dgm:spPr/>
      <dgm:t>
        <a:bodyPr/>
        <a:lstStyle/>
        <a:p>
          <a:pPr rtl="1"/>
          <a:endParaRPr lang="ar-SA"/>
        </a:p>
      </dgm:t>
    </dgm:pt>
    <dgm:pt modelId="{63DD3103-18BB-4C4B-B7A7-0438A090969C}" type="pres">
      <dgm:prSet presAssocID="{D364AFF2-9832-47BC-BE71-782A6FAA1748}" presName="sibSpaceTwo" presStyleCnt="0"/>
      <dgm:spPr/>
      <dgm:t>
        <a:bodyPr/>
        <a:lstStyle/>
        <a:p>
          <a:pPr rtl="1"/>
          <a:endParaRPr lang="ar-SA"/>
        </a:p>
      </dgm:t>
    </dgm:pt>
    <dgm:pt modelId="{BB63B742-7B81-4973-A62E-66045B449999}" type="pres">
      <dgm:prSet presAssocID="{1715EBA6-CC5C-4999-A22C-454605B8F2DB}" presName="vertTwo" presStyleCnt="0"/>
      <dgm:spPr/>
      <dgm:t>
        <a:bodyPr/>
        <a:lstStyle/>
        <a:p>
          <a:pPr rtl="1"/>
          <a:endParaRPr lang="ar-SA"/>
        </a:p>
      </dgm:t>
    </dgm:pt>
    <dgm:pt modelId="{6C821D54-5054-4C77-83AF-B769C8180433}" type="pres">
      <dgm:prSet presAssocID="{1715EBA6-CC5C-4999-A22C-454605B8F2DB}" presName="txTwo" presStyleLbl="node2" presStyleIdx="1" presStyleCnt="6">
        <dgm:presLayoutVars>
          <dgm:chPref val="3"/>
        </dgm:presLayoutVars>
      </dgm:prSet>
      <dgm:spPr/>
      <dgm:t>
        <a:bodyPr/>
        <a:lstStyle/>
        <a:p>
          <a:pPr rtl="1"/>
          <a:endParaRPr lang="ar-SA"/>
        </a:p>
      </dgm:t>
    </dgm:pt>
    <dgm:pt modelId="{CCCFF478-76EE-4E83-8E15-8A6442C3DE06}" type="pres">
      <dgm:prSet presAssocID="{1715EBA6-CC5C-4999-A22C-454605B8F2DB}" presName="horzTwo" presStyleCnt="0"/>
      <dgm:spPr/>
      <dgm:t>
        <a:bodyPr/>
        <a:lstStyle/>
        <a:p>
          <a:pPr rtl="1"/>
          <a:endParaRPr lang="ar-SA"/>
        </a:p>
      </dgm:t>
    </dgm:pt>
    <dgm:pt modelId="{1723222F-0AE5-4002-A7AB-E16460FDE6AA}" type="pres">
      <dgm:prSet presAssocID="{DA42A180-3728-49CC-8365-7CB2BFBDDAC7}" presName="sibSpaceTwo" presStyleCnt="0"/>
      <dgm:spPr/>
      <dgm:t>
        <a:bodyPr/>
        <a:lstStyle/>
        <a:p>
          <a:pPr rtl="1"/>
          <a:endParaRPr lang="ar-SA"/>
        </a:p>
      </dgm:t>
    </dgm:pt>
    <dgm:pt modelId="{2E979D04-B207-4D2B-A36A-CC3CBCBB3C95}" type="pres">
      <dgm:prSet presAssocID="{F3C7C859-4AE3-4C6B-BB90-7670328B37EE}" presName="vertTwo" presStyleCnt="0"/>
      <dgm:spPr/>
      <dgm:t>
        <a:bodyPr/>
        <a:lstStyle/>
        <a:p>
          <a:pPr rtl="1"/>
          <a:endParaRPr lang="ar-SA"/>
        </a:p>
      </dgm:t>
    </dgm:pt>
    <dgm:pt modelId="{524EE0A9-86D4-46E5-A537-F1B940331EEC}" type="pres">
      <dgm:prSet presAssocID="{F3C7C859-4AE3-4C6B-BB90-7670328B37EE}" presName="txTwo" presStyleLbl="node2" presStyleIdx="2" presStyleCnt="6">
        <dgm:presLayoutVars>
          <dgm:chPref val="3"/>
        </dgm:presLayoutVars>
      </dgm:prSet>
      <dgm:spPr/>
      <dgm:t>
        <a:bodyPr/>
        <a:lstStyle/>
        <a:p>
          <a:pPr rtl="1"/>
          <a:endParaRPr lang="ar-SA"/>
        </a:p>
      </dgm:t>
    </dgm:pt>
    <dgm:pt modelId="{57F4DDB7-D269-4A6F-8E71-DC31D4A5593D}" type="pres">
      <dgm:prSet presAssocID="{F3C7C859-4AE3-4C6B-BB90-7670328B37EE}" presName="horzTwo" presStyleCnt="0"/>
      <dgm:spPr/>
      <dgm:t>
        <a:bodyPr/>
        <a:lstStyle/>
        <a:p>
          <a:pPr rtl="1"/>
          <a:endParaRPr lang="ar-SA"/>
        </a:p>
      </dgm:t>
    </dgm:pt>
    <dgm:pt modelId="{77391F35-A175-486E-A2EE-2D36F5C15059}" type="pres">
      <dgm:prSet presAssocID="{F453FDEE-8829-4EEE-BE21-57FE0344F3C1}" presName="sibSpaceTwo" presStyleCnt="0"/>
      <dgm:spPr/>
      <dgm:t>
        <a:bodyPr/>
        <a:lstStyle/>
        <a:p>
          <a:pPr rtl="1"/>
          <a:endParaRPr lang="ar-SA"/>
        </a:p>
      </dgm:t>
    </dgm:pt>
    <dgm:pt modelId="{50202953-E4A1-4D43-AE25-F45A71992799}" type="pres">
      <dgm:prSet presAssocID="{E2B5A671-163D-4BF4-AFF2-7A77FF483176}" presName="vertTwo" presStyleCnt="0"/>
      <dgm:spPr/>
      <dgm:t>
        <a:bodyPr/>
        <a:lstStyle/>
        <a:p>
          <a:pPr rtl="1"/>
          <a:endParaRPr lang="ar-SA"/>
        </a:p>
      </dgm:t>
    </dgm:pt>
    <dgm:pt modelId="{BE27B7ED-6D81-4D9F-BDF1-A9DABC65F05E}" type="pres">
      <dgm:prSet presAssocID="{E2B5A671-163D-4BF4-AFF2-7A77FF483176}" presName="txTwo" presStyleLbl="node2" presStyleIdx="3" presStyleCnt="6" custScaleX="116299">
        <dgm:presLayoutVars>
          <dgm:chPref val="3"/>
        </dgm:presLayoutVars>
      </dgm:prSet>
      <dgm:spPr/>
      <dgm:t>
        <a:bodyPr/>
        <a:lstStyle/>
        <a:p>
          <a:pPr rtl="1"/>
          <a:endParaRPr lang="ar-SA"/>
        </a:p>
      </dgm:t>
    </dgm:pt>
    <dgm:pt modelId="{F42524B2-4233-44BA-A3FB-D01D8EE504ED}" type="pres">
      <dgm:prSet presAssocID="{E2B5A671-163D-4BF4-AFF2-7A77FF483176}" presName="horzTwo" presStyleCnt="0"/>
      <dgm:spPr/>
      <dgm:t>
        <a:bodyPr/>
        <a:lstStyle/>
        <a:p>
          <a:pPr rtl="1"/>
          <a:endParaRPr lang="ar-SA"/>
        </a:p>
      </dgm:t>
    </dgm:pt>
    <dgm:pt modelId="{E3FF611A-BC61-4A5E-B365-2759DCB3F300}" type="pres">
      <dgm:prSet presAssocID="{5FB97947-E145-4C55-A6EF-BFDDAD0EE3B3}" presName="sibSpaceTwo" presStyleCnt="0"/>
      <dgm:spPr/>
      <dgm:t>
        <a:bodyPr/>
        <a:lstStyle/>
        <a:p>
          <a:pPr rtl="1"/>
          <a:endParaRPr lang="ar-SA"/>
        </a:p>
      </dgm:t>
    </dgm:pt>
    <dgm:pt modelId="{CFCCBDF6-5E60-4CB9-80D4-A1D072869895}" type="pres">
      <dgm:prSet presAssocID="{F4A17D32-50C5-4B88-918C-E41704329E30}" presName="vertTwo" presStyleCnt="0"/>
      <dgm:spPr/>
      <dgm:t>
        <a:bodyPr/>
        <a:lstStyle/>
        <a:p>
          <a:pPr rtl="1"/>
          <a:endParaRPr lang="ar-SA"/>
        </a:p>
      </dgm:t>
    </dgm:pt>
    <dgm:pt modelId="{1C969D92-C40E-4FF8-B056-00A0D2C3C725}" type="pres">
      <dgm:prSet presAssocID="{F4A17D32-50C5-4B88-918C-E41704329E30}" presName="txTwo" presStyleLbl="node2" presStyleIdx="4" presStyleCnt="6">
        <dgm:presLayoutVars>
          <dgm:chPref val="3"/>
        </dgm:presLayoutVars>
      </dgm:prSet>
      <dgm:spPr/>
      <dgm:t>
        <a:bodyPr/>
        <a:lstStyle/>
        <a:p>
          <a:pPr rtl="1"/>
          <a:endParaRPr lang="ar-SA"/>
        </a:p>
      </dgm:t>
    </dgm:pt>
    <dgm:pt modelId="{E3723993-BDCB-441A-96AA-DFCD5A16973B}" type="pres">
      <dgm:prSet presAssocID="{F4A17D32-50C5-4B88-918C-E41704329E30}" presName="horzTwo" presStyleCnt="0"/>
      <dgm:spPr/>
      <dgm:t>
        <a:bodyPr/>
        <a:lstStyle/>
        <a:p>
          <a:pPr rtl="1"/>
          <a:endParaRPr lang="ar-SA"/>
        </a:p>
      </dgm:t>
    </dgm:pt>
    <dgm:pt modelId="{1E8F54A1-5E20-4B3C-BC85-6BD32C6457F0}" type="pres">
      <dgm:prSet presAssocID="{D7B140E6-37E3-47B1-AE63-1780A9F269B3}" presName="sibSpaceTwo" presStyleCnt="0"/>
      <dgm:spPr/>
      <dgm:t>
        <a:bodyPr/>
        <a:lstStyle/>
        <a:p>
          <a:pPr rtl="1"/>
          <a:endParaRPr lang="ar-SA"/>
        </a:p>
      </dgm:t>
    </dgm:pt>
    <dgm:pt modelId="{B438685E-DC70-4D1A-B787-E1D706F284B6}" type="pres">
      <dgm:prSet presAssocID="{25E12C0C-EFEF-4AC2-B40D-3C6552F9231C}" presName="vertTwo" presStyleCnt="0"/>
      <dgm:spPr/>
      <dgm:t>
        <a:bodyPr/>
        <a:lstStyle/>
        <a:p>
          <a:pPr rtl="1"/>
          <a:endParaRPr lang="ar-SA"/>
        </a:p>
      </dgm:t>
    </dgm:pt>
    <dgm:pt modelId="{1E82C8FE-26A9-4344-92C0-2A150508A986}" type="pres">
      <dgm:prSet presAssocID="{25E12C0C-EFEF-4AC2-B40D-3C6552F9231C}" presName="txTwo" presStyleLbl="node2" presStyleIdx="5" presStyleCnt="6">
        <dgm:presLayoutVars>
          <dgm:chPref val="3"/>
        </dgm:presLayoutVars>
      </dgm:prSet>
      <dgm:spPr/>
      <dgm:t>
        <a:bodyPr/>
        <a:lstStyle/>
        <a:p>
          <a:pPr rtl="1"/>
          <a:endParaRPr lang="ar-SA"/>
        </a:p>
      </dgm:t>
    </dgm:pt>
    <dgm:pt modelId="{64AB7380-2537-4F9B-A047-771FA70B3FB2}" type="pres">
      <dgm:prSet presAssocID="{25E12C0C-EFEF-4AC2-B40D-3C6552F9231C}" presName="horzTwo" presStyleCnt="0"/>
      <dgm:spPr/>
      <dgm:t>
        <a:bodyPr/>
        <a:lstStyle/>
        <a:p>
          <a:pPr rtl="1"/>
          <a:endParaRPr lang="ar-SA"/>
        </a:p>
      </dgm:t>
    </dgm:pt>
  </dgm:ptLst>
  <dgm:cxnLst>
    <dgm:cxn modelId="{62743712-A3CF-439B-8687-848E02A42825}" srcId="{5C36C89B-E5C6-448C-84F5-F66C13B5A666}" destId="{F3C7C859-4AE3-4C6B-BB90-7670328B37EE}" srcOrd="2" destOrd="0" parTransId="{D10BC0BB-7616-44E0-93A5-42554C5E8F1E}" sibTransId="{F453FDEE-8829-4EEE-BE21-57FE0344F3C1}"/>
    <dgm:cxn modelId="{7FFEA75C-AACC-44A2-BC62-758F17CB6E64}" type="presOf" srcId="{687C82D5-C8A0-46FB-A553-383BA5221AEF}" destId="{E0870E99-FF4A-4E51-BADB-6CDDE0A5FBB9}" srcOrd="0" destOrd="0" presId="urn:microsoft.com/office/officeart/2005/8/layout/architecture+Icon"/>
    <dgm:cxn modelId="{D7079734-3952-427F-8B11-3299DBDDD3E3}" type="presOf" srcId="{E2B5A671-163D-4BF4-AFF2-7A77FF483176}" destId="{BE27B7ED-6D81-4D9F-BDF1-A9DABC65F05E}" srcOrd="0" destOrd="0" presId="urn:microsoft.com/office/officeart/2005/8/layout/architecture+Icon"/>
    <dgm:cxn modelId="{3BE450E0-1512-4545-B1BB-0AD7C3E3E4C1}" srcId="{687C82D5-C8A0-46FB-A553-383BA5221AEF}" destId="{5C36C89B-E5C6-448C-84F5-F66C13B5A666}" srcOrd="0" destOrd="0" parTransId="{B9BFE396-61D2-47A2-BE5F-48A90DECB179}" sibTransId="{805399FD-36C2-4B10-AD86-392F33B8869B}"/>
    <dgm:cxn modelId="{187C2776-0772-4093-959C-18ADE398A347}" srcId="{5C36C89B-E5C6-448C-84F5-F66C13B5A666}" destId="{F4A17D32-50C5-4B88-918C-E41704329E30}" srcOrd="4" destOrd="0" parTransId="{D7BD192A-6674-4DBC-8C89-158C6F286D46}" sibTransId="{D7B140E6-37E3-47B1-AE63-1780A9F269B3}"/>
    <dgm:cxn modelId="{EF8B9C52-19BE-40DC-ACC9-5D643202B901}" srcId="{5C36C89B-E5C6-448C-84F5-F66C13B5A666}" destId="{E2B5A671-163D-4BF4-AFF2-7A77FF483176}" srcOrd="3" destOrd="0" parTransId="{790390B7-1B99-4C1D-B15C-781BC1118F63}" sibTransId="{5FB97947-E145-4C55-A6EF-BFDDAD0EE3B3}"/>
    <dgm:cxn modelId="{02CF7A7B-8C0C-4E28-8EA8-C6D18913B96D}" srcId="{5C36C89B-E5C6-448C-84F5-F66C13B5A666}" destId="{3410AEF0-59E6-43B5-94A3-C24FE57BD120}" srcOrd="0" destOrd="0" parTransId="{B9DBFC40-29CB-4501-A520-D2F09E0C6833}" sibTransId="{D364AFF2-9832-47BC-BE71-782A6FAA1748}"/>
    <dgm:cxn modelId="{9DB03B42-21FF-4C09-9D78-E0DB4578E0D9}" srcId="{5C36C89B-E5C6-448C-84F5-F66C13B5A666}" destId="{1715EBA6-CC5C-4999-A22C-454605B8F2DB}" srcOrd="1" destOrd="0" parTransId="{EF87EF82-8477-48D1-BA53-8847354AD220}" sibTransId="{DA42A180-3728-49CC-8365-7CB2BFBDDAC7}"/>
    <dgm:cxn modelId="{64E4995A-1E53-4B32-9C35-D27B21B33F79}" type="presOf" srcId="{25E12C0C-EFEF-4AC2-B40D-3C6552F9231C}" destId="{1E82C8FE-26A9-4344-92C0-2A150508A986}" srcOrd="0" destOrd="0" presId="urn:microsoft.com/office/officeart/2005/8/layout/architecture+Icon"/>
    <dgm:cxn modelId="{F7B971E3-62D1-4DA5-8AA1-1B96140C81FC}" type="presOf" srcId="{5C36C89B-E5C6-448C-84F5-F66C13B5A666}" destId="{1DA74C07-4221-47E7-9FE5-C852344D1F56}" srcOrd="0" destOrd="0" presId="urn:microsoft.com/office/officeart/2005/8/layout/architecture+Icon"/>
    <dgm:cxn modelId="{E71B77ED-0317-4333-9C30-ECDB132F2DBB}" type="presOf" srcId="{F3C7C859-4AE3-4C6B-BB90-7670328B37EE}" destId="{524EE0A9-86D4-46E5-A537-F1B940331EEC}" srcOrd="0" destOrd="0" presId="urn:microsoft.com/office/officeart/2005/8/layout/architecture+Icon"/>
    <dgm:cxn modelId="{F1ABAC1E-1F6C-4EBD-9F0C-8F17383990BF}" srcId="{5C36C89B-E5C6-448C-84F5-F66C13B5A666}" destId="{25E12C0C-EFEF-4AC2-B40D-3C6552F9231C}" srcOrd="5" destOrd="0" parTransId="{059EB267-3DE7-49CE-8128-75C9F43CA615}" sibTransId="{428ABDCF-C20B-42F2-B707-385BA9C86BD6}"/>
    <dgm:cxn modelId="{76C84107-C019-48A2-B93B-5E02D1A2A1B6}" type="presOf" srcId="{1715EBA6-CC5C-4999-A22C-454605B8F2DB}" destId="{6C821D54-5054-4C77-83AF-B769C8180433}" srcOrd="0" destOrd="0" presId="urn:microsoft.com/office/officeart/2005/8/layout/architecture+Icon"/>
    <dgm:cxn modelId="{1CE6DD80-EF18-4ED5-8760-194C70A4B61F}" type="presOf" srcId="{F4A17D32-50C5-4B88-918C-E41704329E30}" destId="{1C969D92-C40E-4FF8-B056-00A0D2C3C725}" srcOrd="0" destOrd="0" presId="urn:microsoft.com/office/officeart/2005/8/layout/architecture+Icon"/>
    <dgm:cxn modelId="{AC7B47B9-1780-4647-A19A-AC3E1BEBEBAB}" type="presOf" srcId="{3410AEF0-59E6-43B5-94A3-C24FE57BD120}" destId="{F78B19D7-08C4-4525-80AC-5F48A5C48F11}" srcOrd="0" destOrd="0" presId="urn:microsoft.com/office/officeart/2005/8/layout/architecture+Icon"/>
    <dgm:cxn modelId="{FC82A043-E6C8-41BD-8545-4E53AC6F7EEB}" type="presParOf" srcId="{E0870E99-FF4A-4E51-BADB-6CDDE0A5FBB9}" destId="{65685A79-A44B-4445-98F6-4F2B60ED965D}" srcOrd="0" destOrd="0" presId="urn:microsoft.com/office/officeart/2005/8/layout/architecture+Icon"/>
    <dgm:cxn modelId="{EE891963-5915-4EC7-A9BE-A4254D3950BD}" type="presParOf" srcId="{65685A79-A44B-4445-98F6-4F2B60ED965D}" destId="{1DA74C07-4221-47E7-9FE5-C852344D1F56}" srcOrd="0" destOrd="0" presId="urn:microsoft.com/office/officeart/2005/8/layout/architecture+Icon"/>
    <dgm:cxn modelId="{D7E4F7D5-65CC-41E5-BE11-7C035B7E164B}" type="presParOf" srcId="{65685A79-A44B-4445-98F6-4F2B60ED965D}" destId="{2205DD11-EB18-41E5-82C5-F40AD7CC4B5A}" srcOrd="1" destOrd="0" presId="urn:microsoft.com/office/officeart/2005/8/layout/architecture+Icon"/>
    <dgm:cxn modelId="{31391951-F242-4C6B-94CA-FC7656D57889}" type="presParOf" srcId="{65685A79-A44B-4445-98F6-4F2B60ED965D}" destId="{EFD28303-EA11-4202-BC57-D8F9B15CD4F8}" srcOrd="2" destOrd="0" presId="urn:microsoft.com/office/officeart/2005/8/layout/architecture+Icon"/>
    <dgm:cxn modelId="{A986FDE9-F7E1-4D31-B979-58DD9BE82F57}" type="presParOf" srcId="{EFD28303-EA11-4202-BC57-D8F9B15CD4F8}" destId="{001512C6-2929-4E7E-AF62-EB778FF86B6B}" srcOrd="0" destOrd="0" presId="urn:microsoft.com/office/officeart/2005/8/layout/architecture+Icon"/>
    <dgm:cxn modelId="{812E920C-AFED-463F-A77D-917BE5B7E8AB}" type="presParOf" srcId="{001512C6-2929-4E7E-AF62-EB778FF86B6B}" destId="{F78B19D7-08C4-4525-80AC-5F48A5C48F11}" srcOrd="0" destOrd="0" presId="urn:microsoft.com/office/officeart/2005/8/layout/architecture+Icon"/>
    <dgm:cxn modelId="{5FC5E60C-78C9-4818-895D-5DA34A40310A}" type="presParOf" srcId="{001512C6-2929-4E7E-AF62-EB778FF86B6B}" destId="{D42B33F0-D903-41F6-9A51-934D2A352D62}" srcOrd="1" destOrd="0" presId="urn:microsoft.com/office/officeart/2005/8/layout/architecture+Icon"/>
    <dgm:cxn modelId="{1BD09CCF-503F-46F1-972A-3C935D730C20}" type="presParOf" srcId="{EFD28303-EA11-4202-BC57-D8F9B15CD4F8}" destId="{63DD3103-18BB-4C4B-B7A7-0438A090969C}" srcOrd="1" destOrd="0" presId="urn:microsoft.com/office/officeart/2005/8/layout/architecture+Icon"/>
    <dgm:cxn modelId="{87F3B420-3968-4E63-AB94-43DA0C07EB28}" type="presParOf" srcId="{EFD28303-EA11-4202-BC57-D8F9B15CD4F8}" destId="{BB63B742-7B81-4973-A62E-66045B449999}" srcOrd="2" destOrd="0" presId="urn:microsoft.com/office/officeart/2005/8/layout/architecture+Icon"/>
    <dgm:cxn modelId="{21A64074-2750-468C-88F0-EA9D762EBA35}" type="presParOf" srcId="{BB63B742-7B81-4973-A62E-66045B449999}" destId="{6C821D54-5054-4C77-83AF-B769C8180433}" srcOrd="0" destOrd="0" presId="urn:microsoft.com/office/officeart/2005/8/layout/architecture+Icon"/>
    <dgm:cxn modelId="{4E49269A-2556-4DBD-9FD7-860A543AA8E9}" type="presParOf" srcId="{BB63B742-7B81-4973-A62E-66045B449999}" destId="{CCCFF478-76EE-4E83-8E15-8A6442C3DE06}" srcOrd="1" destOrd="0" presId="urn:microsoft.com/office/officeart/2005/8/layout/architecture+Icon"/>
    <dgm:cxn modelId="{EA473236-4AC6-4CAF-8BD2-A18E2D41A284}" type="presParOf" srcId="{EFD28303-EA11-4202-BC57-D8F9B15CD4F8}" destId="{1723222F-0AE5-4002-A7AB-E16460FDE6AA}" srcOrd="3" destOrd="0" presId="urn:microsoft.com/office/officeart/2005/8/layout/architecture+Icon"/>
    <dgm:cxn modelId="{B701A7B3-7CF0-4194-91CF-5D7441F1EC4B}" type="presParOf" srcId="{EFD28303-EA11-4202-BC57-D8F9B15CD4F8}" destId="{2E979D04-B207-4D2B-A36A-CC3CBCBB3C95}" srcOrd="4" destOrd="0" presId="urn:microsoft.com/office/officeart/2005/8/layout/architecture+Icon"/>
    <dgm:cxn modelId="{2676F6A2-8655-4DEB-AB48-6A782C16C160}" type="presParOf" srcId="{2E979D04-B207-4D2B-A36A-CC3CBCBB3C95}" destId="{524EE0A9-86D4-46E5-A537-F1B940331EEC}" srcOrd="0" destOrd="0" presId="urn:microsoft.com/office/officeart/2005/8/layout/architecture+Icon"/>
    <dgm:cxn modelId="{E3DE9B65-13CC-4A9D-BCF6-E3D1D280E916}" type="presParOf" srcId="{2E979D04-B207-4D2B-A36A-CC3CBCBB3C95}" destId="{57F4DDB7-D269-4A6F-8E71-DC31D4A5593D}" srcOrd="1" destOrd="0" presId="urn:microsoft.com/office/officeart/2005/8/layout/architecture+Icon"/>
    <dgm:cxn modelId="{424F34B4-C5C9-4641-B9AE-EC2045A80C3B}" type="presParOf" srcId="{EFD28303-EA11-4202-BC57-D8F9B15CD4F8}" destId="{77391F35-A175-486E-A2EE-2D36F5C15059}" srcOrd="5" destOrd="0" presId="urn:microsoft.com/office/officeart/2005/8/layout/architecture+Icon"/>
    <dgm:cxn modelId="{4AC04C02-4C7E-43EC-81AA-89D8D08712ED}" type="presParOf" srcId="{EFD28303-EA11-4202-BC57-D8F9B15CD4F8}" destId="{50202953-E4A1-4D43-AE25-F45A71992799}" srcOrd="6" destOrd="0" presId="urn:microsoft.com/office/officeart/2005/8/layout/architecture+Icon"/>
    <dgm:cxn modelId="{A80B3CBE-5B19-47E7-9A9B-0A7911DD2B3C}" type="presParOf" srcId="{50202953-E4A1-4D43-AE25-F45A71992799}" destId="{BE27B7ED-6D81-4D9F-BDF1-A9DABC65F05E}" srcOrd="0" destOrd="0" presId="urn:microsoft.com/office/officeart/2005/8/layout/architecture+Icon"/>
    <dgm:cxn modelId="{3CFC7962-219F-4200-9C7D-8F26E3ECAA41}" type="presParOf" srcId="{50202953-E4A1-4D43-AE25-F45A71992799}" destId="{F42524B2-4233-44BA-A3FB-D01D8EE504ED}" srcOrd="1" destOrd="0" presId="urn:microsoft.com/office/officeart/2005/8/layout/architecture+Icon"/>
    <dgm:cxn modelId="{0ED7417C-5A86-4299-9FB7-46AD6522CF22}" type="presParOf" srcId="{EFD28303-EA11-4202-BC57-D8F9B15CD4F8}" destId="{E3FF611A-BC61-4A5E-B365-2759DCB3F300}" srcOrd="7" destOrd="0" presId="urn:microsoft.com/office/officeart/2005/8/layout/architecture+Icon"/>
    <dgm:cxn modelId="{F94AC485-5BE2-4F35-9FE4-CFC3197106A9}" type="presParOf" srcId="{EFD28303-EA11-4202-BC57-D8F9B15CD4F8}" destId="{CFCCBDF6-5E60-4CB9-80D4-A1D072869895}" srcOrd="8" destOrd="0" presId="urn:microsoft.com/office/officeart/2005/8/layout/architecture+Icon"/>
    <dgm:cxn modelId="{C39D5EBF-A532-4AA1-943C-B2DA37EEC33F}" type="presParOf" srcId="{CFCCBDF6-5E60-4CB9-80D4-A1D072869895}" destId="{1C969D92-C40E-4FF8-B056-00A0D2C3C725}" srcOrd="0" destOrd="0" presId="urn:microsoft.com/office/officeart/2005/8/layout/architecture+Icon"/>
    <dgm:cxn modelId="{2FB0E76E-A3DF-4DD0-8948-0989B711351A}" type="presParOf" srcId="{CFCCBDF6-5E60-4CB9-80D4-A1D072869895}" destId="{E3723993-BDCB-441A-96AA-DFCD5A16973B}" srcOrd="1" destOrd="0" presId="urn:microsoft.com/office/officeart/2005/8/layout/architecture+Icon"/>
    <dgm:cxn modelId="{055EBB0A-7DFD-4D12-B25E-C4B66FCD0EDC}" type="presParOf" srcId="{EFD28303-EA11-4202-BC57-D8F9B15CD4F8}" destId="{1E8F54A1-5E20-4B3C-BC85-6BD32C6457F0}" srcOrd="9" destOrd="0" presId="urn:microsoft.com/office/officeart/2005/8/layout/architecture+Icon"/>
    <dgm:cxn modelId="{16717720-336D-45F4-A3E0-F7D3DEDA697C}" type="presParOf" srcId="{EFD28303-EA11-4202-BC57-D8F9B15CD4F8}" destId="{B438685E-DC70-4D1A-B787-E1D706F284B6}" srcOrd="10" destOrd="0" presId="urn:microsoft.com/office/officeart/2005/8/layout/architecture+Icon"/>
    <dgm:cxn modelId="{6ADB49B5-D610-44D5-8CD4-0A37D2CB4057}" type="presParOf" srcId="{B438685E-DC70-4D1A-B787-E1D706F284B6}" destId="{1E82C8FE-26A9-4344-92C0-2A150508A986}" srcOrd="0" destOrd="0" presId="urn:microsoft.com/office/officeart/2005/8/layout/architecture+Icon"/>
    <dgm:cxn modelId="{DC9A634C-8768-4601-939F-4801A407C205}" type="presParOf" srcId="{B438685E-DC70-4D1A-B787-E1D706F284B6}" destId="{64AB7380-2537-4F9B-A047-771FA70B3FB2}" srcOrd="1" destOrd="0" presId="urn:microsoft.com/office/officeart/2005/8/layout/architecture+Icon"/>
  </dgm:cxnLst>
  <dgm:bg/>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FC3F20-5FFF-453B-BDC2-976551A3A4F9}">
      <dsp:nvSpPr>
        <dsp:cNvPr id="0" name=""/>
        <dsp:cNvSpPr/>
      </dsp:nvSpPr>
      <dsp:spPr>
        <a:xfrm>
          <a:off x="1995785" y="1179"/>
          <a:ext cx="2104429" cy="105221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kern="1200" dirty="0" smtClean="0"/>
            <a:t>عمليات الترميز والتشفير.</a:t>
          </a:r>
          <a:endParaRPr lang="ar-SA" sz="2800" kern="1200" dirty="0"/>
        </a:p>
      </dsp:txBody>
      <dsp:txXfrm>
        <a:off x="1995785" y="1179"/>
        <a:ext cx="2104429" cy="1052214"/>
      </dsp:txXfrm>
    </dsp:sp>
    <dsp:sp modelId="{33D833E0-3B1D-44AC-A24F-202493F3601D}">
      <dsp:nvSpPr>
        <dsp:cNvPr id="0" name=""/>
        <dsp:cNvSpPr/>
      </dsp:nvSpPr>
      <dsp:spPr>
        <a:xfrm rot="3600000">
          <a:off x="3368523" y="1847862"/>
          <a:ext cx="1096445" cy="368275"/>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SA" sz="1600" kern="1200"/>
        </a:p>
      </dsp:txBody>
      <dsp:txXfrm rot="3600000">
        <a:off x="3368523" y="1847862"/>
        <a:ext cx="1096445" cy="368275"/>
      </dsp:txXfrm>
    </dsp:sp>
    <dsp:sp modelId="{19BE507E-FDD6-4A20-9D6F-9A2D8BA309DA}">
      <dsp:nvSpPr>
        <dsp:cNvPr id="0" name=""/>
        <dsp:cNvSpPr/>
      </dsp:nvSpPr>
      <dsp:spPr>
        <a:xfrm>
          <a:off x="3733278" y="3010605"/>
          <a:ext cx="2104429" cy="1052214"/>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kern="1200" dirty="0" smtClean="0"/>
            <a:t>عمليات التخزين والاحتفاظ.</a:t>
          </a:r>
          <a:endParaRPr lang="ar-SA" sz="2800" kern="1200" dirty="0"/>
        </a:p>
      </dsp:txBody>
      <dsp:txXfrm>
        <a:off x="3733278" y="3010605"/>
        <a:ext cx="2104429" cy="1052214"/>
      </dsp:txXfrm>
    </dsp:sp>
    <dsp:sp modelId="{DFCA0495-BF87-4F8E-98E3-C45C2E54E3F1}">
      <dsp:nvSpPr>
        <dsp:cNvPr id="0" name=""/>
        <dsp:cNvSpPr/>
      </dsp:nvSpPr>
      <dsp:spPr>
        <a:xfrm rot="10800000">
          <a:off x="2499777" y="3352575"/>
          <a:ext cx="1096445" cy="368275"/>
        </a:xfrm>
        <a:prstGeom prst="leftRightArrow">
          <a:avLst>
            <a:gd name="adj1" fmla="val 60000"/>
            <a:gd name="adj2" fmla="val 50000"/>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SA" sz="1600" kern="1200"/>
        </a:p>
      </dsp:txBody>
      <dsp:txXfrm rot="10800000">
        <a:off x="2499777" y="3352575"/>
        <a:ext cx="1096445" cy="368275"/>
      </dsp:txXfrm>
    </dsp:sp>
    <dsp:sp modelId="{3FBB33A9-DD31-4A74-8F0D-F955B4D92492}">
      <dsp:nvSpPr>
        <dsp:cNvPr id="0" name=""/>
        <dsp:cNvSpPr/>
      </dsp:nvSpPr>
      <dsp:spPr>
        <a:xfrm>
          <a:off x="258291" y="3010605"/>
          <a:ext cx="2104429" cy="1052214"/>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kern="1200" dirty="0" smtClean="0"/>
            <a:t>عمليات الاسترجاع.</a:t>
          </a:r>
          <a:endParaRPr lang="ar-SA" sz="2800" kern="1200" dirty="0"/>
        </a:p>
      </dsp:txBody>
      <dsp:txXfrm>
        <a:off x="258291" y="3010605"/>
        <a:ext cx="2104429" cy="1052214"/>
      </dsp:txXfrm>
    </dsp:sp>
    <dsp:sp modelId="{DA6FE1BC-AD4E-420C-AB8A-C38A899BC52B}">
      <dsp:nvSpPr>
        <dsp:cNvPr id="0" name=""/>
        <dsp:cNvSpPr/>
      </dsp:nvSpPr>
      <dsp:spPr>
        <a:xfrm rot="18000000">
          <a:off x="1631030" y="1847862"/>
          <a:ext cx="1096445" cy="368275"/>
        </a:xfrm>
        <a:prstGeom prst="lef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SA" sz="1600" kern="1200"/>
        </a:p>
      </dsp:txBody>
      <dsp:txXfrm rot="18000000">
        <a:off x="1631030" y="1847862"/>
        <a:ext cx="1096445" cy="36827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BCFCF9-DA3E-4682-80EF-35830DB54500}">
      <dsp:nvSpPr>
        <dsp:cNvPr id="0" name=""/>
        <dsp:cNvSpPr/>
      </dsp:nvSpPr>
      <dsp:spPr>
        <a:xfrm rot="5400000">
          <a:off x="380755" y="1327890"/>
          <a:ext cx="1139501" cy="1896104"/>
        </a:xfrm>
        <a:prstGeom prst="corner">
          <a:avLst>
            <a:gd name="adj1" fmla="val 16120"/>
            <a:gd name="adj2" fmla="val 161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09EDA7-A017-4754-8532-D4A36AED16F7}">
      <dsp:nvSpPr>
        <dsp:cNvPr id="0" name=""/>
        <dsp:cNvSpPr/>
      </dsp:nvSpPr>
      <dsp:spPr>
        <a:xfrm>
          <a:off x="190544" y="1894416"/>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90000"/>
            </a:lnSpc>
            <a:spcBef>
              <a:spcPct val="0"/>
            </a:spcBef>
            <a:spcAft>
              <a:spcPct val="35000"/>
            </a:spcAft>
          </a:pPr>
          <a:r>
            <a:rPr lang="ar-SA" sz="2800" kern="1200" dirty="0" smtClean="0">
              <a:solidFill>
                <a:schemeClr val="accent3"/>
              </a:solidFill>
            </a:rPr>
            <a:t>مرحلة الأداء الذاكريّ</a:t>
          </a:r>
          <a:endParaRPr lang="ar-SA" sz="2800" kern="1200" dirty="0">
            <a:solidFill>
              <a:schemeClr val="accent3"/>
            </a:solidFill>
          </a:endParaRPr>
        </a:p>
      </dsp:txBody>
      <dsp:txXfrm>
        <a:off x="190544" y="1894416"/>
        <a:ext cx="1711813" cy="1500505"/>
      </dsp:txXfrm>
    </dsp:sp>
    <dsp:sp modelId="{CAB0474A-8DA2-481D-91AA-73CE614D3937}">
      <dsp:nvSpPr>
        <dsp:cNvPr id="0" name=""/>
        <dsp:cNvSpPr/>
      </dsp:nvSpPr>
      <dsp:spPr>
        <a:xfrm>
          <a:off x="1579374" y="1188296"/>
          <a:ext cx="322983" cy="322983"/>
        </a:xfrm>
        <a:prstGeom prst="triangle">
          <a:avLst>
            <a:gd name="adj" fmla="val 100000"/>
          </a:avLst>
        </a:prstGeom>
        <a:solidFill>
          <a:schemeClr val="accent3">
            <a:hueOff val="2812566"/>
            <a:satOff val="-4220"/>
            <a:lumOff val="-686"/>
            <a:alphaOff val="0"/>
          </a:schemeClr>
        </a:solidFill>
        <a:ln w="25400" cap="flat" cmpd="sng" algn="ctr">
          <a:solidFill>
            <a:schemeClr val="accent3">
              <a:hueOff val="2812566"/>
              <a:satOff val="-4220"/>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D781F9-6615-45C5-8C4F-5D1CBF4A3BFC}">
      <dsp:nvSpPr>
        <dsp:cNvPr id="0" name=""/>
        <dsp:cNvSpPr/>
      </dsp:nvSpPr>
      <dsp:spPr>
        <a:xfrm rot="5400000">
          <a:off x="2476349" y="809333"/>
          <a:ext cx="1139501" cy="1896104"/>
        </a:xfrm>
        <a:prstGeom prst="corner">
          <a:avLst>
            <a:gd name="adj1" fmla="val 16120"/>
            <a:gd name="adj2" fmla="val 16110"/>
          </a:avLst>
        </a:prstGeom>
        <a:solidFill>
          <a:schemeClr val="accent3">
            <a:hueOff val="5625132"/>
            <a:satOff val="-8440"/>
            <a:lumOff val="-1373"/>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7B7F12-C8A9-47E6-9A67-72D8C27FBCF8}">
      <dsp:nvSpPr>
        <dsp:cNvPr id="0" name=""/>
        <dsp:cNvSpPr/>
      </dsp:nvSpPr>
      <dsp:spPr>
        <a:xfrm>
          <a:off x="2286138" y="1375860"/>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90000"/>
            </a:lnSpc>
            <a:spcBef>
              <a:spcPct val="0"/>
            </a:spcBef>
            <a:spcAft>
              <a:spcPct val="35000"/>
            </a:spcAft>
          </a:pPr>
          <a:r>
            <a:rPr lang="ar-SA" sz="2800" kern="1200" dirty="0" smtClean="0">
              <a:solidFill>
                <a:schemeClr val="accent5">
                  <a:lumMod val="75000"/>
                </a:schemeClr>
              </a:solidFill>
            </a:rPr>
            <a:t>مرحلة تجميع وتنظيم المعلومات</a:t>
          </a:r>
          <a:endParaRPr lang="ar-SA" sz="2800" kern="1200" dirty="0">
            <a:solidFill>
              <a:schemeClr val="accent5">
                <a:lumMod val="75000"/>
              </a:schemeClr>
            </a:solidFill>
          </a:endParaRPr>
        </a:p>
      </dsp:txBody>
      <dsp:txXfrm>
        <a:off x="2286138" y="1375860"/>
        <a:ext cx="1711813" cy="1500505"/>
      </dsp:txXfrm>
    </dsp:sp>
    <dsp:sp modelId="{E4CD8BFA-5B23-408C-BDE7-A38630B02134}">
      <dsp:nvSpPr>
        <dsp:cNvPr id="0" name=""/>
        <dsp:cNvSpPr/>
      </dsp:nvSpPr>
      <dsp:spPr>
        <a:xfrm>
          <a:off x="3674968" y="669740"/>
          <a:ext cx="322983" cy="322983"/>
        </a:xfrm>
        <a:prstGeom prst="triangle">
          <a:avLst>
            <a:gd name="adj" fmla="val 100000"/>
          </a:avLst>
        </a:prstGeom>
        <a:solidFill>
          <a:schemeClr val="accent3">
            <a:hueOff val="8437698"/>
            <a:satOff val="-12660"/>
            <a:lumOff val="-2059"/>
            <a:alphaOff val="0"/>
          </a:schemeClr>
        </a:solidFill>
        <a:ln w="25400" cap="flat" cmpd="sng" algn="ctr">
          <a:solidFill>
            <a:schemeClr val="accent3">
              <a:hueOff val="8437698"/>
              <a:satOff val="-12660"/>
              <a:lumOff val="-20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07EC9D-5CD7-49E6-9E4F-B2B4A4CB474A}">
      <dsp:nvSpPr>
        <dsp:cNvPr id="0" name=""/>
        <dsp:cNvSpPr/>
      </dsp:nvSpPr>
      <dsp:spPr>
        <a:xfrm rot="5400000">
          <a:off x="4571943" y="290776"/>
          <a:ext cx="1139501" cy="1896104"/>
        </a:xfrm>
        <a:prstGeom prst="corner">
          <a:avLst>
            <a:gd name="adj1" fmla="val 16120"/>
            <a:gd name="adj2" fmla="val 16110"/>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3FD307-97F5-454F-9362-7EC591BD50A1}">
      <dsp:nvSpPr>
        <dsp:cNvPr id="0" name=""/>
        <dsp:cNvSpPr/>
      </dsp:nvSpPr>
      <dsp:spPr>
        <a:xfrm>
          <a:off x="4381732" y="857303"/>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1">
            <a:lnSpc>
              <a:spcPct val="90000"/>
            </a:lnSpc>
            <a:spcBef>
              <a:spcPct val="0"/>
            </a:spcBef>
            <a:spcAft>
              <a:spcPct val="35000"/>
            </a:spcAft>
          </a:pPr>
          <a:r>
            <a:rPr lang="ar-SA" sz="2800" kern="1200" dirty="0" smtClean="0">
              <a:solidFill>
                <a:schemeClr val="accent4"/>
              </a:solidFill>
            </a:rPr>
            <a:t>مرحلة البحث عن المعلومات </a:t>
          </a:r>
          <a:endParaRPr lang="ar-SA" sz="2800" kern="1200" dirty="0">
            <a:solidFill>
              <a:schemeClr val="accent4"/>
            </a:solidFill>
          </a:endParaRPr>
        </a:p>
      </dsp:txBody>
      <dsp:txXfrm>
        <a:off x="4381732" y="857303"/>
        <a:ext cx="1711813" cy="150050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66098F-2127-4107-87D2-E5DAD1E5FF08}">
      <dsp:nvSpPr>
        <dsp:cNvPr id="0" name=""/>
        <dsp:cNvSpPr/>
      </dsp:nvSpPr>
      <dsp:spPr>
        <a:xfrm>
          <a:off x="2509193" y="1504838"/>
          <a:ext cx="1219200" cy="12192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rtl="1">
            <a:lnSpc>
              <a:spcPct val="90000"/>
            </a:lnSpc>
            <a:spcBef>
              <a:spcPct val="0"/>
            </a:spcBef>
            <a:spcAft>
              <a:spcPct val="35000"/>
            </a:spcAft>
          </a:pPr>
          <a:r>
            <a:rPr lang="ar-SA" sz="2400" kern="1200" dirty="0" smtClean="0"/>
            <a:t>العوامل المؤثرة في التذكر</a:t>
          </a:r>
          <a:endParaRPr lang="ar-SA" sz="2400" kern="1200" dirty="0"/>
        </a:p>
      </dsp:txBody>
      <dsp:txXfrm>
        <a:off x="2509193" y="1504838"/>
        <a:ext cx="1219200" cy="1219200"/>
      </dsp:txXfrm>
    </dsp:sp>
    <dsp:sp modelId="{447F2508-6041-499B-B6DB-F821CBEE4D49}">
      <dsp:nvSpPr>
        <dsp:cNvPr id="0" name=""/>
        <dsp:cNvSpPr/>
      </dsp:nvSpPr>
      <dsp:spPr>
        <a:xfrm rot="16200000">
          <a:off x="2795364" y="1181408"/>
          <a:ext cx="646858" cy="0"/>
        </a:xfrm>
        <a:custGeom>
          <a:avLst/>
          <a:gdLst/>
          <a:ahLst/>
          <a:cxnLst/>
          <a:rect l="0" t="0" r="0" b="0"/>
          <a:pathLst>
            <a:path>
              <a:moveTo>
                <a:pt x="0" y="0"/>
              </a:moveTo>
              <a:lnTo>
                <a:pt x="646858"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3C05EB-E68B-48A1-B652-2E5E7ACE55D7}">
      <dsp:nvSpPr>
        <dsp:cNvPr id="0" name=""/>
        <dsp:cNvSpPr/>
      </dsp:nvSpPr>
      <dsp:spPr>
        <a:xfrm>
          <a:off x="2710361" y="41115"/>
          <a:ext cx="816864" cy="816864"/>
        </a:xfrm>
        <a:prstGeom prst="roundRect">
          <a:avLst/>
        </a:prstGeom>
        <a:solidFill>
          <a:schemeClr val="accent3">
            <a:hueOff val="1607181"/>
            <a:satOff val="-2411"/>
            <a:lumOff val="-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rtl="1">
            <a:lnSpc>
              <a:spcPct val="90000"/>
            </a:lnSpc>
            <a:spcBef>
              <a:spcPct val="0"/>
            </a:spcBef>
            <a:spcAft>
              <a:spcPct val="35000"/>
            </a:spcAft>
          </a:pPr>
          <a:r>
            <a:rPr lang="ar-SA" sz="1600" kern="1200" dirty="0" smtClean="0"/>
            <a:t>طرق تعلم مادة التذكر</a:t>
          </a:r>
          <a:endParaRPr lang="ar-SA" sz="1600" kern="1200" dirty="0"/>
        </a:p>
      </dsp:txBody>
      <dsp:txXfrm>
        <a:off x="2710361" y="41115"/>
        <a:ext cx="816864" cy="816864"/>
      </dsp:txXfrm>
    </dsp:sp>
    <dsp:sp modelId="{A5C21B4B-7C89-4070-B8EC-B219686DC82D}">
      <dsp:nvSpPr>
        <dsp:cNvPr id="0" name=""/>
        <dsp:cNvSpPr/>
      </dsp:nvSpPr>
      <dsp:spPr>
        <a:xfrm rot="19285714">
          <a:off x="3688820" y="1515203"/>
          <a:ext cx="362778" cy="0"/>
        </a:xfrm>
        <a:custGeom>
          <a:avLst/>
          <a:gdLst/>
          <a:ahLst/>
          <a:cxnLst/>
          <a:rect l="0" t="0" r="0" b="0"/>
          <a:pathLst>
            <a:path>
              <a:moveTo>
                <a:pt x="0" y="0"/>
              </a:moveTo>
              <a:lnTo>
                <a:pt x="362778"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7FA367-1F03-4706-9B1D-01EE25C59680}">
      <dsp:nvSpPr>
        <dsp:cNvPr id="0" name=""/>
        <dsp:cNvSpPr/>
      </dsp:nvSpPr>
      <dsp:spPr>
        <a:xfrm>
          <a:off x="4012025" y="667963"/>
          <a:ext cx="816864" cy="816864"/>
        </a:xfrm>
        <a:prstGeom prst="roundRect">
          <a:avLst/>
        </a:prstGeom>
        <a:solidFill>
          <a:schemeClr val="accent3">
            <a:hueOff val="3214361"/>
            <a:satOff val="-4823"/>
            <a:lumOff val="-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lvl="0" algn="ctr" defTabSz="1022350" rtl="1">
            <a:lnSpc>
              <a:spcPct val="90000"/>
            </a:lnSpc>
            <a:spcBef>
              <a:spcPct val="0"/>
            </a:spcBef>
            <a:spcAft>
              <a:spcPct val="35000"/>
            </a:spcAft>
          </a:pPr>
          <a:r>
            <a:rPr lang="ar-SA" sz="2300" kern="1200" dirty="0" smtClean="0"/>
            <a:t>مدى الذاكرة</a:t>
          </a:r>
          <a:endParaRPr lang="ar-SA" sz="2300" kern="1200" dirty="0"/>
        </a:p>
      </dsp:txBody>
      <dsp:txXfrm>
        <a:off x="4012025" y="667963"/>
        <a:ext cx="816864" cy="816864"/>
      </dsp:txXfrm>
    </dsp:sp>
    <dsp:sp modelId="{3A658DE6-67F9-4DFC-901D-A58658DB7F47}">
      <dsp:nvSpPr>
        <dsp:cNvPr id="0" name=""/>
        <dsp:cNvSpPr/>
      </dsp:nvSpPr>
      <dsp:spPr>
        <a:xfrm rot="771429">
          <a:off x="3720612" y="2322632"/>
          <a:ext cx="620678" cy="0"/>
        </a:xfrm>
        <a:custGeom>
          <a:avLst/>
          <a:gdLst/>
          <a:ahLst/>
          <a:cxnLst/>
          <a:rect l="0" t="0" r="0" b="0"/>
          <a:pathLst>
            <a:path>
              <a:moveTo>
                <a:pt x="0" y="0"/>
              </a:moveTo>
              <a:lnTo>
                <a:pt x="620678"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138191-E24D-4A3D-ABA5-87809A4BC93E}">
      <dsp:nvSpPr>
        <dsp:cNvPr id="0" name=""/>
        <dsp:cNvSpPr/>
      </dsp:nvSpPr>
      <dsp:spPr>
        <a:xfrm>
          <a:off x="4333509" y="2076479"/>
          <a:ext cx="816864" cy="816864"/>
        </a:xfrm>
        <a:prstGeom prst="roundRect">
          <a:avLst/>
        </a:prstGeom>
        <a:solidFill>
          <a:schemeClr val="accent3">
            <a:hueOff val="4821541"/>
            <a:satOff val="-7234"/>
            <a:lumOff val="-11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rtl="1">
            <a:lnSpc>
              <a:spcPct val="90000"/>
            </a:lnSpc>
            <a:spcBef>
              <a:spcPct val="0"/>
            </a:spcBef>
            <a:spcAft>
              <a:spcPct val="35000"/>
            </a:spcAft>
          </a:pPr>
          <a:r>
            <a:rPr lang="ar-SA" sz="1800" kern="1200" dirty="0" smtClean="0"/>
            <a:t>نوع مادة التذكر</a:t>
          </a:r>
          <a:endParaRPr lang="ar-SA" sz="1800" kern="1200" dirty="0"/>
        </a:p>
      </dsp:txBody>
      <dsp:txXfrm>
        <a:off x="4333509" y="2076479"/>
        <a:ext cx="816864" cy="816864"/>
      </dsp:txXfrm>
    </dsp:sp>
    <dsp:sp modelId="{FB30E7CD-E835-4062-B053-D0691643E5F6}">
      <dsp:nvSpPr>
        <dsp:cNvPr id="0" name=""/>
        <dsp:cNvSpPr/>
      </dsp:nvSpPr>
      <dsp:spPr>
        <a:xfrm rot="3857143">
          <a:off x="3260936" y="2965029"/>
          <a:ext cx="534960" cy="0"/>
        </a:xfrm>
        <a:custGeom>
          <a:avLst/>
          <a:gdLst/>
          <a:ahLst/>
          <a:cxnLst/>
          <a:rect l="0" t="0" r="0" b="0"/>
          <a:pathLst>
            <a:path>
              <a:moveTo>
                <a:pt x="0" y="0"/>
              </a:moveTo>
              <a:lnTo>
                <a:pt x="534960"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D7342A-2AC8-4BE6-A4CF-9E4C25AD2880}">
      <dsp:nvSpPr>
        <dsp:cNvPr id="0" name=""/>
        <dsp:cNvSpPr/>
      </dsp:nvSpPr>
      <dsp:spPr>
        <a:xfrm>
          <a:off x="3432730" y="3206020"/>
          <a:ext cx="816864" cy="816864"/>
        </a:xfrm>
        <a:prstGeom prst="roundRect">
          <a:avLst/>
        </a:prstGeom>
        <a:solidFill>
          <a:schemeClr val="accent3">
            <a:hueOff val="6428722"/>
            <a:satOff val="-9646"/>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rtl="1">
            <a:lnSpc>
              <a:spcPct val="90000"/>
            </a:lnSpc>
            <a:spcBef>
              <a:spcPct val="0"/>
            </a:spcBef>
            <a:spcAft>
              <a:spcPct val="35000"/>
            </a:spcAft>
          </a:pPr>
          <a:r>
            <a:rPr lang="ar-SA" sz="1900" kern="1200" dirty="0" smtClean="0"/>
            <a:t>المستوى العمري</a:t>
          </a:r>
          <a:endParaRPr lang="ar-SA" sz="1900" kern="1200" dirty="0"/>
        </a:p>
      </dsp:txBody>
      <dsp:txXfrm>
        <a:off x="3432730" y="3206020"/>
        <a:ext cx="816864" cy="816864"/>
      </dsp:txXfrm>
    </dsp:sp>
    <dsp:sp modelId="{3A0207C5-53F3-4F33-A04F-306DCD820B66}">
      <dsp:nvSpPr>
        <dsp:cNvPr id="0" name=""/>
        <dsp:cNvSpPr/>
      </dsp:nvSpPr>
      <dsp:spPr>
        <a:xfrm rot="6942857">
          <a:off x="2441690" y="2965029"/>
          <a:ext cx="534960" cy="0"/>
        </a:xfrm>
        <a:custGeom>
          <a:avLst/>
          <a:gdLst/>
          <a:ahLst/>
          <a:cxnLst/>
          <a:rect l="0" t="0" r="0" b="0"/>
          <a:pathLst>
            <a:path>
              <a:moveTo>
                <a:pt x="0" y="0"/>
              </a:moveTo>
              <a:lnTo>
                <a:pt x="534960"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C35F6C-34E4-4E60-8645-DE493AAF2C80}">
      <dsp:nvSpPr>
        <dsp:cNvPr id="0" name=""/>
        <dsp:cNvSpPr/>
      </dsp:nvSpPr>
      <dsp:spPr>
        <a:xfrm>
          <a:off x="1987992" y="3206020"/>
          <a:ext cx="816864" cy="816864"/>
        </a:xfrm>
        <a:prstGeom prst="roundRect">
          <a:avLst/>
        </a:prstGeom>
        <a:solidFill>
          <a:schemeClr val="accent3">
            <a:hueOff val="8035903"/>
            <a:satOff val="-12057"/>
            <a:lumOff val="-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rtl="1">
            <a:lnSpc>
              <a:spcPct val="90000"/>
            </a:lnSpc>
            <a:spcBef>
              <a:spcPct val="0"/>
            </a:spcBef>
            <a:spcAft>
              <a:spcPct val="35000"/>
            </a:spcAft>
          </a:pPr>
          <a:r>
            <a:rPr lang="ar-SA" sz="1900" kern="1200" dirty="0" smtClean="0"/>
            <a:t>المستوى العقلي</a:t>
          </a:r>
          <a:endParaRPr lang="ar-SA" sz="1900" kern="1200" dirty="0"/>
        </a:p>
      </dsp:txBody>
      <dsp:txXfrm>
        <a:off x="1987992" y="3206020"/>
        <a:ext cx="816864" cy="816864"/>
      </dsp:txXfrm>
    </dsp:sp>
    <dsp:sp modelId="{5ADB2B4F-993B-443D-B6C3-C399A3172597}">
      <dsp:nvSpPr>
        <dsp:cNvPr id="0" name=""/>
        <dsp:cNvSpPr/>
      </dsp:nvSpPr>
      <dsp:spPr>
        <a:xfrm rot="10028571">
          <a:off x="2039703" y="2306473"/>
          <a:ext cx="475449" cy="0"/>
        </a:xfrm>
        <a:custGeom>
          <a:avLst/>
          <a:gdLst/>
          <a:ahLst/>
          <a:cxnLst/>
          <a:rect l="0" t="0" r="0" b="0"/>
          <a:pathLst>
            <a:path>
              <a:moveTo>
                <a:pt x="0" y="0"/>
              </a:moveTo>
              <a:lnTo>
                <a:pt x="475449"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2599EF-E1A9-42EF-B79A-D11B239DE2A1}">
      <dsp:nvSpPr>
        <dsp:cNvPr id="0" name=""/>
        <dsp:cNvSpPr/>
      </dsp:nvSpPr>
      <dsp:spPr>
        <a:xfrm>
          <a:off x="945626" y="2076479"/>
          <a:ext cx="1100038" cy="816864"/>
        </a:xfrm>
        <a:prstGeom prst="roundRect">
          <a:avLst/>
        </a:prstGeom>
        <a:solidFill>
          <a:schemeClr val="accent3">
            <a:hueOff val="9643083"/>
            <a:satOff val="-14469"/>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rtl="1">
            <a:lnSpc>
              <a:spcPct val="90000"/>
            </a:lnSpc>
            <a:spcBef>
              <a:spcPct val="0"/>
            </a:spcBef>
            <a:spcAft>
              <a:spcPct val="35000"/>
            </a:spcAft>
          </a:pPr>
          <a:r>
            <a:rPr lang="ar-SA" sz="1900" kern="1200" dirty="0" smtClean="0"/>
            <a:t>الجنس (</a:t>
          </a:r>
          <a:r>
            <a:rPr lang="ar-SA" sz="1900" kern="1200" dirty="0" err="1" smtClean="0"/>
            <a:t>ذكر،أنثى</a:t>
          </a:r>
          <a:r>
            <a:rPr lang="ar-SA" sz="1900" kern="1200" dirty="0" smtClean="0"/>
            <a:t> )</a:t>
          </a:r>
          <a:endParaRPr lang="ar-SA" sz="1900" kern="1200" dirty="0"/>
        </a:p>
      </dsp:txBody>
      <dsp:txXfrm>
        <a:off x="945626" y="2076479"/>
        <a:ext cx="1100038" cy="816864"/>
      </dsp:txXfrm>
    </dsp:sp>
    <dsp:sp modelId="{1DD0FDFB-BFF7-49B7-B679-B7B0D1ED4AC7}">
      <dsp:nvSpPr>
        <dsp:cNvPr id="0" name=""/>
        <dsp:cNvSpPr/>
      </dsp:nvSpPr>
      <dsp:spPr>
        <a:xfrm rot="13114286">
          <a:off x="2185988" y="1515203"/>
          <a:ext cx="362778" cy="0"/>
        </a:xfrm>
        <a:custGeom>
          <a:avLst/>
          <a:gdLst/>
          <a:ahLst/>
          <a:cxnLst/>
          <a:rect l="0" t="0" r="0" b="0"/>
          <a:pathLst>
            <a:path>
              <a:moveTo>
                <a:pt x="0" y="0"/>
              </a:moveTo>
              <a:lnTo>
                <a:pt x="362778"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ED9E6E-1C8D-4032-A773-5A7AF04755EC}">
      <dsp:nvSpPr>
        <dsp:cNvPr id="0" name=""/>
        <dsp:cNvSpPr/>
      </dsp:nvSpPr>
      <dsp:spPr>
        <a:xfrm>
          <a:off x="1408697" y="667963"/>
          <a:ext cx="816864" cy="816864"/>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rtl="1">
            <a:lnSpc>
              <a:spcPct val="90000"/>
            </a:lnSpc>
            <a:spcBef>
              <a:spcPct val="0"/>
            </a:spcBef>
            <a:spcAft>
              <a:spcPct val="35000"/>
            </a:spcAft>
          </a:pPr>
          <a:r>
            <a:rPr lang="ar-SA" sz="2100" kern="1200" dirty="0" smtClean="0"/>
            <a:t>مستوى الدافعية</a:t>
          </a:r>
          <a:endParaRPr lang="ar-SA" sz="2100" kern="1200" dirty="0"/>
        </a:p>
      </dsp:txBody>
      <dsp:txXfrm>
        <a:off x="1408697" y="667963"/>
        <a:ext cx="816864" cy="81686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F195F1-2088-4BD8-B63D-D93C36F159C4}">
      <dsp:nvSpPr>
        <dsp:cNvPr id="0" name=""/>
        <dsp:cNvSpPr/>
      </dsp:nvSpPr>
      <dsp:spPr>
        <a:xfrm>
          <a:off x="711199" y="0"/>
          <a:ext cx="4064000" cy="4064000"/>
        </a:xfrm>
        <a:prstGeom prst="triangl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95B7CB-3353-474A-B825-94D67A850EB4}">
      <dsp:nvSpPr>
        <dsp:cNvPr id="0" name=""/>
        <dsp:cNvSpPr/>
      </dsp:nvSpPr>
      <dsp:spPr>
        <a:xfrm>
          <a:off x="2743199" y="408582"/>
          <a:ext cx="2641600" cy="962025"/>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endParaRPr lang="ar-SA" sz="1700" kern="1200" dirty="0" smtClean="0"/>
        </a:p>
        <a:p>
          <a:pPr lvl="0" algn="ctr" defTabSz="755650" rtl="1">
            <a:lnSpc>
              <a:spcPct val="90000"/>
            </a:lnSpc>
            <a:spcBef>
              <a:spcPct val="0"/>
            </a:spcBef>
            <a:spcAft>
              <a:spcPct val="35000"/>
            </a:spcAft>
          </a:pPr>
          <a:r>
            <a:rPr lang="ar-SA" sz="1700" kern="1200" dirty="0" smtClean="0"/>
            <a:t>1-الطريقة الكلية والطريقة الجزئية.</a:t>
          </a:r>
        </a:p>
      </dsp:txBody>
      <dsp:txXfrm>
        <a:off x="2743199" y="408582"/>
        <a:ext cx="2641600" cy="962025"/>
      </dsp:txXfrm>
    </dsp:sp>
    <dsp:sp modelId="{498B098D-677E-4259-A76E-DE20ACA4664F}">
      <dsp:nvSpPr>
        <dsp:cNvPr id="0" name=""/>
        <dsp:cNvSpPr/>
      </dsp:nvSpPr>
      <dsp:spPr>
        <a:xfrm>
          <a:off x="2743199" y="1490860"/>
          <a:ext cx="2641600" cy="962025"/>
        </a:xfrm>
        <a:prstGeom prst="round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SA" sz="1700" kern="1200" dirty="0" smtClean="0"/>
            <a:t>2-طريقة التسميع.</a:t>
          </a:r>
        </a:p>
      </dsp:txBody>
      <dsp:txXfrm>
        <a:off x="2743199" y="1490860"/>
        <a:ext cx="2641600" cy="962025"/>
      </dsp:txXfrm>
    </dsp:sp>
    <dsp:sp modelId="{DE6270E3-D392-4960-9E4B-6653AF62CC44}">
      <dsp:nvSpPr>
        <dsp:cNvPr id="0" name=""/>
        <dsp:cNvSpPr/>
      </dsp:nvSpPr>
      <dsp:spPr>
        <a:xfrm>
          <a:off x="2743199" y="2573139"/>
          <a:ext cx="2641600" cy="962025"/>
        </a:xfrm>
        <a:prstGeom prst="round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SA" sz="1700" kern="1200" dirty="0" smtClean="0"/>
            <a:t>3- طريقة التعلم الموزع على فترات.</a:t>
          </a:r>
          <a:endParaRPr lang="ar-SA" sz="1700" kern="1200" dirty="0"/>
        </a:p>
      </dsp:txBody>
      <dsp:txXfrm>
        <a:off x="2743199" y="2573139"/>
        <a:ext cx="2641600" cy="96202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45DF77E-8FC7-467A-A0F0-CDD32EF09121}">
      <dsp:nvSpPr>
        <dsp:cNvPr id="0" name=""/>
        <dsp:cNvSpPr/>
      </dsp:nvSpPr>
      <dsp:spPr>
        <a:xfrm>
          <a:off x="4392488" y="926638"/>
          <a:ext cx="1871292" cy="389400"/>
        </a:xfrm>
        <a:custGeom>
          <a:avLst/>
          <a:gdLst/>
          <a:ahLst/>
          <a:cxnLst/>
          <a:rect l="0" t="0" r="0" b="0"/>
          <a:pathLst>
            <a:path>
              <a:moveTo>
                <a:pt x="0" y="0"/>
              </a:moveTo>
              <a:lnTo>
                <a:pt x="0" y="194883"/>
              </a:lnTo>
              <a:lnTo>
                <a:pt x="1871292" y="194883"/>
              </a:lnTo>
              <a:lnTo>
                <a:pt x="1871292" y="38940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538722-4F4F-44B9-AF1A-77716E543412}">
      <dsp:nvSpPr>
        <dsp:cNvPr id="0" name=""/>
        <dsp:cNvSpPr/>
      </dsp:nvSpPr>
      <dsp:spPr>
        <a:xfrm>
          <a:off x="2483718" y="926638"/>
          <a:ext cx="1908769" cy="389400"/>
        </a:xfrm>
        <a:custGeom>
          <a:avLst/>
          <a:gdLst/>
          <a:ahLst/>
          <a:cxnLst/>
          <a:rect l="0" t="0" r="0" b="0"/>
          <a:pathLst>
            <a:path>
              <a:moveTo>
                <a:pt x="1908769" y="0"/>
              </a:moveTo>
              <a:lnTo>
                <a:pt x="1908769" y="194883"/>
              </a:lnTo>
              <a:lnTo>
                <a:pt x="0" y="194883"/>
              </a:lnTo>
              <a:lnTo>
                <a:pt x="0" y="38940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FE54C4-4DBF-456A-9DB9-CC7899CD896A}">
      <dsp:nvSpPr>
        <dsp:cNvPr id="0" name=""/>
        <dsp:cNvSpPr/>
      </dsp:nvSpPr>
      <dsp:spPr>
        <a:xfrm>
          <a:off x="3466215" y="366"/>
          <a:ext cx="1852544" cy="92627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rtl="1">
            <a:lnSpc>
              <a:spcPct val="90000"/>
            </a:lnSpc>
            <a:spcBef>
              <a:spcPct val="0"/>
            </a:spcBef>
            <a:spcAft>
              <a:spcPct val="35000"/>
            </a:spcAft>
          </a:pPr>
          <a:r>
            <a:rPr lang="ar-SA" sz="3300" kern="1200" dirty="0" smtClean="0"/>
            <a:t>طرق قياس أداء الذاكرة</a:t>
          </a:r>
          <a:endParaRPr lang="ar-SA" sz="3300" kern="1200" dirty="0"/>
        </a:p>
      </dsp:txBody>
      <dsp:txXfrm>
        <a:off x="3466215" y="366"/>
        <a:ext cx="1852544" cy="926272"/>
      </dsp:txXfrm>
    </dsp:sp>
    <dsp:sp modelId="{05FEAC1A-64BC-4EB0-A37D-575AE8FA089C}">
      <dsp:nvSpPr>
        <dsp:cNvPr id="0" name=""/>
        <dsp:cNvSpPr/>
      </dsp:nvSpPr>
      <dsp:spPr>
        <a:xfrm>
          <a:off x="1557446" y="1316039"/>
          <a:ext cx="1852544" cy="92627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rtl="1">
            <a:lnSpc>
              <a:spcPct val="90000"/>
            </a:lnSpc>
            <a:spcBef>
              <a:spcPct val="0"/>
            </a:spcBef>
            <a:spcAft>
              <a:spcPct val="35000"/>
            </a:spcAft>
          </a:pPr>
          <a:r>
            <a:rPr lang="ar-SA" sz="3300" kern="1200" dirty="0" smtClean="0"/>
            <a:t>الاستدعاء</a:t>
          </a:r>
          <a:endParaRPr lang="ar-SA" sz="3300" kern="1200" dirty="0"/>
        </a:p>
      </dsp:txBody>
      <dsp:txXfrm>
        <a:off x="1557446" y="1316039"/>
        <a:ext cx="1852544" cy="926272"/>
      </dsp:txXfrm>
    </dsp:sp>
    <dsp:sp modelId="{F4022288-D494-4D6A-AC6F-A005D3CFEC1F}">
      <dsp:nvSpPr>
        <dsp:cNvPr id="0" name=""/>
        <dsp:cNvSpPr/>
      </dsp:nvSpPr>
      <dsp:spPr>
        <a:xfrm>
          <a:off x="5337508" y="1316039"/>
          <a:ext cx="1852544" cy="92627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rtl="1">
            <a:lnSpc>
              <a:spcPct val="90000"/>
            </a:lnSpc>
            <a:spcBef>
              <a:spcPct val="0"/>
            </a:spcBef>
            <a:spcAft>
              <a:spcPct val="35000"/>
            </a:spcAft>
          </a:pPr>
          <a:r>
            <a:rPr lang="ar-SA" sz="3300" kern="1200" dirty="0" smtClean="0"/>
            <a:t>التعرف </a:t>
          </a:r>
          <a:endParaRPr lang="ar-SA" sz="3300" kern="1200" dirty="0"/>
        </a:p>
      </dsp:txBody>
      <dsp:txXfrm>
        <a:off x="5337508" y="1316039"/>
        <a:ext cx="1852544" cy="92627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6F5292-CFC0-420B-AFBD-61F3A010FE37}">
      <dsp:nvSpPr>
        <dsp:cNvPr id="0" name=""/>
        <dsp:cNvSpPr/>
      </dsp:nvSpPr>
      <dsp:spPr>
        <a:xfrm>
          <a:off x="4026294" y="3060340"/>
          <a:ext cx="804394" cy="1729447"/>
        </a:xfrm>
        <a:custGeom>
          <a:avLst/>
          <a:gdLst/>
          <a:ahLst/>
          <a:cxnLst/>
          <a:rect l="0" t="0" r="0" b="0"/>
          <a:pathLst>
            <a:path>
              <a:moveTo>
                <a:pt x="0" y="0"/>
              </a:moveTo>
              <a:lnTo>
                <a:pt x="402197" y="0"/>
              </a:lnTo>
              <a:lnTo>
                <a:pt x="402197" y="1729447"/>
              </a:lnTo>
              <a:lnTo>
                <a:pt x="804394" y="1729447"/>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C2FE5AD-80FD-4D55-A167-FBE0370CEAA7}">
      <dsp:nvSpPr>
        <dsp:cNvPr id="0" name=""/>
        <dsp:cNvSpPr/>
      </dsp:nvSpPr>
      <dsp:spPr>
        <a:xfrm>
          <a:off x="4026294" y="3014619"/>
          <a:ext cx="804394" cy="91440"/>
        </a:xfrm>
        <a:custGeom>
          <a:avLst/>
          <a:gdLst/>
          <a:ahLst/>
          <a:cxnLst/>
          <a:rect l="0" t="0" r="0" b="0"/>
          <a:pathLst>
            <a:path>
              <a:moveTo>
                <a:pt x="0" y="45720"/>
              </a:moveTo>
              <a:lnTo>
                <a:pt x="804394" y="45720"/>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39101C2-3246-4417-AA3E-8F2DC4AD5CA2}">
      <dsp:nvSpPr>
        <dsp:cNvPr id="0" name=""/>
        <dsp:cNvSpPr/>
      </dsp:nvSpPr>
      <dsp:spPr>
        <a:xfrm>
          <a:off x="4026294" y="1330892"/>
          <a:ext cx="804394" cy="1729447"/>
        </a:xfrm>
        <a:custGeom>
          <a:avLst/>
          <a:gdLst/>
          <a:ahLst/>
          <a:cxnLst/>
          <a:rect l="0" t="0" r="0" b="0"/>
          <a:pathLst>
            <a:path>
              <a:moveTo>
                <a:pt x="0" y="1729447"/>
              </a:moveTo>
              <a:lnTo>
                <a:pt x="402197" y="1729447"/>
              </a:lnTo>
              <a:lnTo>
                <a:pt x="402197" y="0"/>
              </a:lnTo>
              <a:lnTo>
                <a:pt x="804394" y="0"/>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2281C0B-9016-4C29-8DCB-8A988E775AE1}">
      <dsp:nvSpPr>
        <dsp:cNvPr id="0" name=""/>
        <dsp:cNvSpPr/>
      </dsp:nvSpPr>
      <dsp:spPr>
        <a:xfrm>
          <a:off x="4324" y="2446989"/>
          <a:ext cx="4021970" cy="12267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ar-SA" sz="3600" kern="1200" dirty="0" smtClean="0">
              <a:cs typeface="DecoType Naskh" pitchFamily="2" charset="-78"/>
            </a:rPr>
            <a:t>أقسام الذاكرة طويلة المدى</a:t>
          </a:r>
          <a:endParaRPr lang="ar-SA" sz="3600" kern="1200" dirty="0">
            <a:cs typeface="DecoType Naskh" pitchFamily="2" charset="-78"/>
          </a:endParaRPr>
        </a:p>
      </dsp:txBody>
      <dsp:txXfrm>
        <a:off x="4324" y="2446989"/>
        <a:ext cx="4021970" cy="1226700"/>
      </dsp:txXfrm>
    </dsp:sp>
    <dsp:sp modelId="{5CCBFB1C-9504-41BD-A0EB-BDC7E2D4DBB5}">
      <dsp:nvSpPr>
        <dsp:cNvPr id="0" name=""/>
        <dsp:cNvSpPr/>
      </dsp:nvSpPr>
      <dsp:spPr>
        <a:xfrm>
          <a:off x="4830689" y="717542"/>
          <a:ext cx="4021970" cy="122670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rtl="1">
            <a:lnSpc>
              <a:spcPct val="90000"/>
            </a:lnSpc>
            <a:spcBef>
              <a:spcPct val="0"/>
            </a:spcBef>
            <a:spcAft>
              <a:spcPct val="35000"/>
            </a:spcAft>
          </a:pPr>
          <a:r>
            <a:rPr lang="ar-SA" sz="4700" kern="1200" dirty="0" smtClean="0">
              <a:cs typeface="DecoType Naskh" pitchFamily="2" charset="-78"/>
            </a:rPr>
            <a:t>الذاكرة الاجرائية</a:t>
          </a:r>
          <a:endParaRPr lang="ar-SA" sz="4700" kern="1200" dirty="0">
            <a:cs typeface="DecoType Naskh" pitchFamily="2" charset="-78"/>
          </a:endParaRPr>
        </a:p>
      </dsp:txBody>
      <dsp:txXfrm>
        <a:off x="4830689" y="717542"/>
        <a:ext cx="4021970" cy="1226700"/>
      </dsp:txXfrm>
    </dsp:sp>
    <dsp:sp modelId="{5AA2176A-66A8-4293-B8E7-2E3B76370537}">
      <dsp:nvSpPr>
        <dsp:cNvPr id="0" name=""/>
        <dsp:cNvSpPr/>
      </dsp:nvSpPr>
      <dsp:spPr>
        <a:xfrm>
          <a:off x="4830689" y="2446989"/>
          <a:ext cx="4021970" cy="122670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rtl="1">
            <a:lnSpc>
              <a:spcPct val="90000"/>
            </a:lnSpc>
            <a:spcBef>
              <a:spcPct val="0"/>
            </a:spcBef>
            <a:spcAft>
              <a:spcPct val="35000"/>
            </a:spcAft>
          </a:pPr>
          <a:r>
            <a:rPr lang="ar-SA" sz="4700" kern="1200" dirty="0" smtClean="0">
              <a:cs typeface="DecoType Naskh" pitchFamily="2" charset="-78"/>
            </a:rPr>
            <a:t>ذاكرة الأحداث</a:t>
          </a:r>
          <a:endParaRPr lang="ar-SA" sz="4700" kern="1200" dirty="0">
            <a:cs typeface="DecoType Naskh" pitchFamily="2" charset="-78"/>
          </a:endParaRPr>
        </a:p>
      </dsp:txBody>
      <dsp:txXfrm>
        <a:off x="4830689" y="2446989"/>
        <a:ext cx="4021970" cy="1226700"/>
      </dsp:txXfrm>
    </dsp:sp>
    <dsp:sp modelId="{7409C986-3660-44E0-B06F-E794AA75AE5C}">
      <dsp:nvSpPr>
        <dsp:cNvPr id="0" name=""/>
        <dsp:cNvSpPr/>
      </dsp:nvSpPr>
      <dsp:spPr>
        <a:xfrm>
          <a:off x="4830689" y="4176436"/>
          <a:ext cx="4021970" cy="122670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rtl="1">
            <a:lnSpc>
              <a:spcPct val="90000"/>
            </a:lnSpc>
            <a:spcBef>
              <a:spcPct val="0"/>
            </a:spcBef>
            <a:spcAft>
              <a:spcPct val="35000"/>
            </a:spcAft>
          </a:pPr>
          <a:r>
            <a:rPr lang="ar-SA" sz="4700" kern="1200" dirty="0" smtClean="0">
              <a:cs typeface="DecoType Naskh" pitchFamily="2" charset="-78"/>
            </a:rPr>
            <a:t>ذاكرة المعاني</a:t>
          </a:r>
          <a:endParaRPr lang="ar-SA" sz="4700" kern="1200" dirty="0">
            <a:cs typeface="DecoType Naskh" pitchFamily="2" charset="-78"/>
          </a:endParaRPr>
        </a:p>
      </dsp:txBody>
      <dsp:txXfrm>
        <a:off x="4830689" y="4176436"/>
        <a:ext cx="4021970" cy="122670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FBDC10-97C3-4D28-B35C-ABAFB65FBC3E}">
      <dsp:nvSpPr>
        <dsp:cNvPr id="0" name=""/>
        <dsp:cNvSpPr/>
      </dsp:nvSpPr>
      <dsp:spPr>
        <a:xfrm rot="5400000">
          <a:off x="7473624" y="209959"/>
          <a:ext cx="1373336" cy="961335"/>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kern="1200" dirty="0" smtClean="0"/>
            <a:t>الافتراضات</a:t>
          </a:r>
          <a:endParaRPr lang="ar-SA" sz="1400" kern="1200" dirty="0"/>
        </a:p>
      </dsp:txBody>
      <dsp:txXfrm rot="5400000">
        <a:off x="7473624" y="209959"/>
        <a:ext cx="1373336" cy="961335"/>
      </dsp:txXfrm>
    </dsp:sp>
    <dsp:sp modelId="{DF0C11C7-E6AB-4AD2-AB8C-BF91A30914E3}">
      <dsp:nvSpPr>
        <dsp:cNvPr id="0" name=""/>
        <dsp:cNvSpPr/>
      </dsp:nvSpPr>
      <dsp:spPr>
        <a:xfrm rot="16200000">
          <a:off x="3393478" y="-3389519"/>
          <a:ext cx="892668" cy="7679624"/>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 tIns="15240" rIns="170688" bIns="15240" numCol="1" spcCol="1270" anchor="ctr" anchorCtr="0">
          <a:noAutofit/>
        </a:bodyPr>
        <a:lstStyle/>
        <a:p>
          <a:pPr marL="228600" lvl="1" indent="-228600" algn="r" defTabSz="1066800" rtl="1">
            <a:lnSpc>
              <a:spcPct val="90000"/>
            </a:lnSpc>
            <a:spcBef>
              <a:spcPct val="0"/>
            </a:spcBef>
            <a:spcAft>
              <a:spcPct val="15000"/>
            </a:spcAft>
            <a:buChar char="••"/>
          </a:pPr>
          <a:r>
            <a:rPr lang="ar-SA" sz="2400" b="1" kern="1200" dirty="0" smtClean="0"/>
            <a:t>أجزاء من المعارف, تحمل معانٍ معينة يمكن أن تكون صحيحة أو خاطئة. </a:t>
          </a:r>
          <a:endParaRPr lang="ar-SA" sz="2400" b="1" kern="1200" dirty="0"/>
        </a:p>
        <a:p>
          <a:pPr marL="228600" lvl="1" indent="-228600" algn="r" defTabSz="1066800" rtl="1">
            <a:lnSpc>
              <a:spcPct val="90000"/>
            </a:lnSpc>
            <a:spcBef>
              <a:spcPct val="0"/>
            </a:spcBef>
            <a:spcAft>
              <a:spcPct val="15000"/>
            </a:spcAft>
            <a:buChar char="••"/>
          </a:pPr>
          <a:r>
            <a:rPr lang="ar-SA" sz="2400" b="1" kern="1200" dirty="0" smtClean="0"/>
            <a:t>هي أصغر وحدات المعرفة.</a:t>
          </a:r>
          <a:endParaRPr lang="ar-SA" sz="2400" b="1" kern="1200" dirty="0"/>
        </a:p>
      </dsp:txBody>
      <dsp:txXfrm rot="16200000">
        <a:off x="3393478" y="-3389519"/>
        <a:ext cx="892668" cy="7679624"/>
      </dsp:txXfrm>
    </dsp:sp>
    <dsp:sp modelId="{387FA8AC-4F3B-4EC3-BF78-2901D2549DDA}">
      <dsp:nvSpPr>
        <dsp:cNvPr id="0" name=""/>
        <dsp:cNvSpPr/>
      </dsp:nvSpPr>
      <dsp:spPr>
        <a:xfrm rot="5400000">
          <a:off x="7473624" y="1386269"/>
          <a:ext cx="1373336" cy="961335"/>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kern="1200" dirty="0" smtClean="0"/>
            <a:t>الصور الذهنية</a:t>
          </a:r>
          <a:endParaRPr lang="ar-SA" sz="1400" kern="1200" dirty="0"/>
        </a:p>
      </dsp:txBody>
      <dsp:txXfrm rot="5400000">
        <a:off x="7473624" y="1386269"/>
        <a:ext cx="1373336" cy="961335"/>
      </dsp:txXfrm>
    </dsp:sp>
    <dsp:sp modelId="{5EF16DEB-97DD-41A0-B8AF-5C6946103647}">
      <dsp:nvSpPr>
        <dsp:cNvPr id="0" name=""/>
        <dsp:cNvSpPr/>
      </dsp:nvSpPr>
      <dsp:spPr>
        <a:xfrm rot="16200000">
          <a:off x="3393478" y="-2213208"/>
          <a:ext cx="892668" cy="7679624"/>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 tIns="15240" rIns="170688" bIns="15240" numCol="1" spcCol="1270" anchor="ctr" anchorCtr="0">
          <a:noAutofit/>
        </a:bodyPr>
        <a:lstStyle/>
        <a:p>
          <a:pPr marL="228600" lvl="1" indent="-228600" algn="r" defTabSz="1066800" rtl="1">
            <a:lnSpc>
              <a:spcPct val="90000"/>
            </a:lnSpc>
            <a:spcBef>
              <a:spcPct val="0"/>
            </a:spcBef>
            <a:spcAft>
              <a:spcPct val="15000"/>
            </a:spcAft>
            <a:buChar char="••"/>
          </a:pPr>
          <a:r>
            <a:rPr lang="ar-SA" sz="2400" b="1" kern="1200" dirty="0" smtClean="0"/>
            <a:t>مرآة تعكس الخصائص الفيزيائية للأشياء التي يصادفها الفرد.</a:t>
          </a:r>
          <a:endParaRPr lang="ar-SA" sz="2400" b="1" kern="1200" dirty="0"/>
        </a:p>
        <a:p>
          <a:pPr marL="228600" lvl="1" indent="-228600" algn="r" defTabSz="1066800" rtl="1">
            <a:lnSpc>
              <a:spcPct val="90000"/>
            </a:lnSpc>
            <a:spcBef>
              <a:spcPct val="0"/>
            </a:spcBef>
            <a:spcAft>
              <a:spcPct val="15000"/>
            </a:spcAft>
            <a:buChar char="••"/>
          </a:pPr>
          <a:r>
            <a:rPr lang="ar-SA" sz="2400" b="1" kern="1200" dirty="0" smtClean="0"/>
            <a:t>تساعد في العمليات المعرفية المتمثلة في اصدار الأحكام. مثال :وصف حديقة المنزل </a:t>
          </a:r>
          <a:r>
            <a:rPr lang="ar-SA" sz="2400" kern="1200" dirty="0" smtClean="0"/>
            <a:t>.</a:t>
          </a:r>
          <a:endParaRPr lang="ar-SA" sz="2400" kern="1200" dirty="0"/>
        </a:p>
      </dsp:txBody>
      <dsp:txXfrm rot="16200000">
        <a:off x="3393478" y="-2213208"/>
        <a:ext cx="892668" cy="7679624"/>
      </dsp:txXfrm>
    </dsp:sp>
    <dsp:sp modelId="{8E9850A4-80C5-4E03-9B2F-9EEB317950C6}">
      <dsp:nvSpPr>
        <dsp:cNvPr id="0" name=""/>
        <dsp:cNvSpPr/>
      </dsp:nvSpPr>
      <dsp:spPr>
        <a:xfrm rot="5400000">
          <a:off x="7473624" y="2562580"/>
          <a:ext cx="1373336" cy="961335"/>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kern="1200" dirty="0" smtClean="0"/>
            <a:t>المخططات العقلية</a:t>
          </a:r>
          <a:endParaRPr lang="ar-SA" sz="1400" kern="1200" dirty="0"/>
        </a:p>
      </dsp:txBody>
      <dsp:txXfrm rot="5400000">
        <a:off x="7473624" y="2562580"/>
        <a:ext cx="1373336" cy="961335"/>
      </dsp:txXfrm>
    </dsp:sp>
    <dsp:sp modelId="{BB982A02-3DBD-4754-BA22-9F5687142A56}">
      <dsp:nvSpPr>
        <dsp:cNvPr id="0" name=""/>
        <dsp:cNvSpPr/>
      </dsp:nvSpPr>
      <dsp:spPr>
        <a:xfrm rot="16200000">
          <a:off x="3393478" y="-1036898"/>
          <a:ext cx="892668" cy="7679624"/>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 tIns="15240" rIns="170688" bIns="15240" numCol="1" spcCol="1270" anchor="ctr" anchorCtr="0">
          <a:noAutofit/>
        </a:bodyPr>
        <a:lstStyle/>
        <a:p>
          <a:pPr marL="228600" lvl="1" indent="-228600" algn="r" defTabSz="1066800" rtl="1">
            <a:lnSpc>
              <a:spcPct val="90000"/>
            </a:lnSpc>
            <a:spcBef>
              <a:spcPct val="0"/>
            </a:spcBef>
            <a:spcAft>
              <a:spcPct val="15000"/>
            </a:spcAft>
            <a:buChar char="••"/>
          </a:pPr>
          <a:r>
            <a:rPr lang="ar-SA" sz="2400" b="1" kern="1200" dirty="0" smtClean="0"/>
            <a:t>بني أساسية معرفية يقوم عليها تنظيم المعلومات والأحداث ,تعكس العلاقات بين الأشياء على أساس التشابه أو الاختلاف.</a:t>
          </a:r>
          <a:endParaRPr lang="ar-SA" sz="2400" b="1" kern="1200" dirty="0"/>
        </a:p>
        <a:p>
          <a:pPr marL="228600" lvl="1" indent="-228600" algn="r" defTabSz="1066800" rtl="1">
            <a:lnSpc>
              <a:spcPct val="90000"/>
            </a:lnSpc>
            <a:spcBef>
              <a:spcPct val="0"/>
            </a:spcBef>
            <a:spcAft>
              <a:spcPct val="15000"/>
            </a:spcAft>
            <a:buChar char="••"/>
          </a:pPr>
          <a:r>
            <a:rPr lang="ar-SA" sz="2400" b="1" kern="1200" dirty="0" smtClean="0"/>
            <a:t>تشكل نمط يوجه عملية الفهم للمفاهيم أو الاحداث.</a:t>
          </a:r>
          <a:endParaRPr lang="ar-SA" sz="2400" b="1" kern="1200" dirty="0"/>
        </a:p>
      </dsp:txBody>
      <dsp:txXfrm rot="16200000">
        <a:off x="3393478" y="-1036898"/>
        <a:ext cx="892668" cy="7679624"/>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DA74C07-4221-47E7-9FE5-C852344D1F56}">
      <dsp:nvSpPr>
        <dsp:cNvPr id="0" name=""/>
        <dsp:cNvSpPr/>
      </dsp:nvSpPr>
      <dsp:spPr>
        <a:xfrm>
          <a:off x="1386" y="2372570"/>
          <a:ext cx="8226826" cy="215248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rtl="1">
            <a:lnSpc>
              <a:spcPct val="90000"/>
            </a:lnSpc>
            <a:spcBef>
              <a:spcPct val="0"/>
            </a:spcBef>
            <a:spcAft>
              <a:spcPct val="35000"/>
            </a:spcAft>
          </a:pPr>
          <a:r>
            <a:rPr lang="ar-SA" sz="6500" kern="1200" dirty="0" smtClean="0"/>
            <a:t>معينات الذاكرة</a:t>
          </a:r>
          <a:endParaRPr lang="ar-SA" sz="6500" kern="1200" dirty="0"/>
        </a:p>
      </dsp:txBody>
      <dsp:txXfrm>
        <a:off x="1386" y="2372570"/>
        <a:ext cx="8226826" cy="2152484"/>
      </dsp:txXfrm>
    </dsp:sp>
    <dsp:sp modelId="{F78B19D7-08C4-4525-80AC-5F48A5C48F11}">
      <dsp:nvSpPr>
        <dsp:cNvPr id="0" name=""/>
        <dsp:cNvSpPr/>
      </dsp:nvSpPr>
      <dsp:spPr>
        <a:xfrm>
          <a:off x="1386" y="908"/>
          <a:ext cx="1249709" cy="2152484"/>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SA" sz="3600" kern="1200" dirty="0" smtClean="0">
              <a:cs typeface="DecoType Thuluth" pitchFamily="2" charset="-78"/>
            </a:rPr>
            <a:t>طريقة التخيل </a:t>
          </a:r>
          <a:endParaRPr lang="ar-SA" sz="3600" kern="1200" dirty="0">
            <a:cs typeface="DecoType Thuluth" pitchFamily="2" charset="-78"/>
          </a:endParaRPr>
        </a:p>
      </dsp:txBody>
      <dsp:txXfrm>
        <a:off x="1386" y="908"/>
        <a:ext cx="1249709" cy="2152484"/>
      </dsp:txXfrm>
    </dsp:sp>
    <dsp:sp modelId="{6C821D54-5054-4C77-83AF-B769C8180433}">
      <dsp:nvSpPr>
        <dsp:cNvPr id="0" name=""/>
        <dsp:cNvSpPr/>
      </dsp:nvSpPr>
      <dsp:spPr>
        <a:xfrm>
          <a:off x="1356071" y="908"/>
          <a:ext cx="1249709" cy="2152484"/>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SA" sz="3600" kern="1200" dirty="0" smtClean="0">
              <a:cs typeface="DecoType Thuluth" pitchFamily="2" charset="-78"/>
            </a:rPr>
            <a:t>طريقة الربط</a:t>
          </a:r>
          <a:endParaRPr lang="ar-SA" sz="3600" kern="1200" dirty="0">
            <a:cs typeface="DecoType Thuluth" pitchFamily="2" charset="-78"/>
          </a:endParaRPr>
        </a:p>
      </dsp:txBody>
      <dsp:txXfrm>
        <a:off x="1356071" y="908"/>
        <a:ext cx="1249709" cy="2152484"/>
      </dsp:txXfrm>
    </dsp:sp>
    <dsp:sp modelId="{524EE0A9-86D4-46E5-A537-F1B940331EEC}">
      <dsp:nvSpPr>
        <dsp:cNvPr id="0" name=""/>
        <dsp:cNvSpPr/>
      </dsp:nvSpPr>
      <dsp:spPr>
        <a:xfrm>
          <a:off x="2710757" y="908"/>
          <a:ext cx="1249709" cy="2152484"/>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kern="1200" dirty="0" smtClean="0">
              <a:cs typeface="DecoType Thuluth" pitchFamily="2" charset="-78"/>
            </a:rPr>
            <a:t>طريقة الكلمة المفتاح</a:t>
          </a:r>
          <a:endParaRPr lang="ar-SA" sz="2800" kern="1200" dirty="0">
            <a:cs typeface="DecoType Thuluth" pitchFamily="2" charset="-78"/>
          </a:endParaRPr>
        </a:p>
      </dsp:txBody>
      <dsp:txXfrm>
        <a:off x="2710757" y="908"/>
        <a:ext cx="1249709" cy="2152484"/>
      </dsp:txXfrm>
    </dsp:sp>
    <dsp:sp modelId="{BE27B7ED-6D81-4D9F-BDF1-A9DABC65F05E}">
      <dsp:nvSpPr>
        <dsp:cNvPr id="0" name=""/>
        <dsp:cNvSpPr/>
      </dsp:nvSpPr>
      <dsp:spPr>
        <a:xfrm>
          <a:off x="4065442" y="908"/>
          <a:ext cx="1453399" cy="2152484"/>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0" kern="1200" smtClean="0">
              <a:cs typeface="DecoType Thuluth" pitchFamily="2" charset="-78"/>
            </a:rPr>
            <a:t>طريقة المختصرات</a:t>
          </a:r>
          <a:endParaRPr lang="ar-SA" sz="2800" b="0" kern="1200" dirty="0">
            <a:cs typeface="DecoType Thuluth" pitchFamily="2" charset="-78"/>
          </a:endParaRPr>
        </a:p>
      </dsp:txBody>
      <dsp:txXfrm>
        <a:off x="4065442" y="908"/>
        <a:ext cx="1453399" cy="2152484"/>
      </dsp:txXfrm>
    </dsp:sp>
    <dsp:sp modelId="{1C969D92-C40E-4FF8-B056-00A0D2C3C725}">
      <dsp:nvSpPr>
        <dsp:cNvPr id="0" name=""/>
        <dsp:cNvSpPr/>
      </dsp:nvSpPr>
      <dsp:spPr>
        <a:xfrm>
          <a:off x="5623818" y="908"/>
          <a:ext cx="1249709" cy="2152484"/>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0" kern="1200" smtClean="0">
              <a:cs typeface="DecoType Thuluth" pitchFamily="2" charset="-78"/>
            </a:rPr>
            <a:t>طريقة الكلمة العلاقة</a:t>
          </a:r>
          <a:endParaRPr lang="ar-SA" sz="2800" b="0" kern="1200" dirty="0">
            <a:cs typeface="DecoType Thuluth" pitchFamily="2" charset="-78"/>
          </a:endParaRPr>
        </a:p>
      </dsp:txBody>
      <dsp:txXfrm>
        <a:off x="5623818" y="908"/>
        <a:ext cx="1249709" cy="2152484"/>
      </dsp:txXfrm>
    </dsp:sp>
    <dsp:sp modelId="{1E82C8FE-26A9-4344-92C0-2A150508A986}">
      <dsp:nvSpPr>
        <dsp:cNvPr id="0" name=""/>
        <dsp:cNvSpPr/>
      </dsp:nvSpPr>
      <dsp:spPr>
        <a:xfrm>
          <a:off x="6978503" y="908"/>
          <a:ext cx="1249709" cy="2152484"/>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0" kern="1200" dirty="0" smtClean="0">
              <a:cs typeface="DecoType Thuluth" pitchFamily="2" charset="-78"/>
            </a:rPr>
            <a:t>طريقة الأماكن والمواقع</a:t>
          </a:r>
          <a:endParaRPr lang="ar-SA" sz="2800" b="0" kern="1200" dirty="0">
            <a:cs typeface="DecoType Thuluth" pitchFamily="2" charset="-78"/>
          </a:endParaRPr>
        </a:p>
      </dsp:txBody>
      <dsp:txXfrm>
        <a:off x="6978503" y="908"/>
        <a:ext cx="1249709" cy="2152484"/>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architecture+Icon">
  <dgm:title val="تخطيط الهندسة"/>
  <dgm:desc val="يستخدم لإظهار العلاقات الهيكلية التي تبدأ من أسفل إلى أعلى. ويصلح هذا التخطيط لإظهار الكائنات أو المكونات الهندسية التي ترتكز عليها كائنات أخرى."/>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Date Placeholder 3"/>
          <p:cNvSpPr>
            <a:spLocks noGrp="1"/>
          </p:cNvSpPr>
          <p:nvPr>
            <p:ph type="dt" sz="half" idx="10"/>
          </p:nvPr>
        </p:nvSpPr>
        <p:spPr/>
        <p:txBody>
          <a:bodyPr/>
          <a:lstStyle/>
          <a:p>
            <a:fld id="{B736FEA7-56A3-42EF-AA08-1E00414F7A4D}" type="datetimeFigureOut">
              <a:rPr lang="ar-SA" smtClean="0"/>
              <a:pPr/>
              <a:t>24/11/1433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7625E6A-4574-44DC-8332-57F998338B5F}" type="slidenum">
              <a:rPr lang="ar-SA" smtClean="0"/>
              <a:pPr/>
              <a:t>‹#›</a:t>
            </a:fld>
            <a:endParaRPr lang="ar-SA"/>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B736FEA7-56A3-42EF-AA08-1E00414F7A4D}" type="datetimeFigureOut">
              <a:rPr lang="ar-SA" smtClean="0"/>
              <a:pPr/>
              <a:t>24/11/1433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7625E6A-4574-44DC-8332-57F998338B5F}" type="slidenum">
              <a:rPr lang="ar-SA" smtClean="0"/>
              <a:pPr/>
              <a:t>‹#›</a:t>
            </a:fld>
            <a:endParaRPr lang="ar-SA"/>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B736FEA7-56A3-42EF-AA08-1E00414F7A4D}" type="datetimeFigureOut">
              <a:rPr lang="ar-SA" smtClean="0"/>
              <a:pPr/>
              <a:t>24/11/1433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7625E6A-4574-44DC-8332-57F998338B5F}" type="slidenum">
              <a:rPr lang="ar-SA" smtClean="0"/>
              <a:pPr/>
              <a:t>‹#›</a:t>
            </a:fld>
            <a:endParaRPr lang="ar-SA"/>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B736FEA7-56A3-42EF-AA08-1E00414F7A4D}" type="datetimeFigureOut">
              <a:rPr lang="ar-SA" smtClean="0"/>
              <a:pPr/>
              <a:t>24/11/1433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7625E6A-4574-44DC-8332-57F998338B5F}" type="slidenum">
              <a:rPr lang="ar-SA" smtClean="0"/>
              <a:pPr/>
              <a:t>‹#›</a:t>
            </a:fld>
            <a:endParaRPr lang="ar-SA"/>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736FEA7-56A3-42EF-AA08-1E00414F7A4D}" type="datetimeFigureOut">
              <a:rPr lang="ar-SA" smtClean="0"/>
              <a:pPr/>
              <a:t>24/11/1433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7625E6A-4574-44DC-8332-57F998338B5F}" type="slidenum">
              <a:rPr lang="ar-SA" smtClean="0"/>
              <a:pPr/>
              <a:t>‹#›</a:t>
            </a:fld>
            <a:endParaRPr lang="ar-SA"/>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Date Placeholder 4"/>
          <p:cNvSpPr>
            <a:spLocks noGrp="1"/>
          </p:cNvSpPr>
          <p:nvPr>
            <p:ph type="dt" sz="half" idx="10"/>
          </p:nvPr>
        </p:nvSpPr>
        <p:spPr/>
        <p:txBody>
          <a:bodyPr/>
          <a:lstStyle/>
          <a:p>
            <a:fld id="{B736FEA7-56A3-42EF-AA08-1E00414F7A4D}" type="datetimeFigureOut">
              <a:rPr lang="ar-SA" smtClean="0"/>
              <a:pPr/>
              <a:t>24/11/1433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7625E6A-4574-44DC-8332-57F998338B5F}" type="slidenum">
              <a:rPr lang="ar-SA" smtClean="0"/>
              <a:pPr/>
              <a:t>‹#›</a:t>
            </a:fld>
            <a:endParaRPr lang="ar-SA"/>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p>
            <a:fld id="{B736FEA7-56A3-42EF-AA08-1E00414F7A4D}" type="datetimeFigureOut">
              <a:rPr lang="ar-SA" smtClean="0"/>
              <a:pPr/>
              <a:t>24/11/1433</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D7625E6A-4574-44DC-8332-57F998338B5F}" type="slidenum">
              <a:rPr lang="ar-SA" smtClean="0"/>
              <a:pPr/>
              <a:t>‹#›</a:t>
            </a:fld>
            <a:endParaRPr lang="ar-SA"/>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B736FEA7-56A3-42EF-AA08-1E00414F7A4D}" type="datetimeFigureOut">
              <a:rPr lang="ar-SA" smtClean="0"/>
              <a:pPr/>
              <a:t>24/11/1433</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D7625E6A-4574-44DC-8332-57F998338B5F}" type="slidenum">
              <a:rPr lang="ar-SA" smtClean="0"/>
              <a:pPr/>
              <a:t>‹#›</a:t>
            </a:fld>
            <a:endParaRPr lang="ar-SA"/>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36FEA7-56A3-42EF-AA08-1E00414F7A4D}" type="datetimeFigureOut">
              <a:rPr lang="ar-SA" smtClean="0"/>
              <a:pPr/>
              <a:t>24/11/1433</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D7625E6A-4574-44DC-8332-57F998338B5F}" type="slidenum">
              <a:rPr lang="ar-SA" smtClean="0"/>
              <a:pPr/>
              <a:t>‹#›</a:t>
            </a:fld>
            <a:endParaRPr lang="ar-SA"/>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B736FEA7-56A3-42EF-AA08-1E00414F7A4D}" type="datetimeFigureOut">
              <a:rPr lang="ar-SA" smtClean="0"/>
              <a:pPr/>
              <a:t>24/11/1433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7625E6A-4574-44DC-8332-57F998338B5F}" type="slidenum">
              <a:rPr lang="ar-SA" smtClean="0"/>
              <a:pPr/>
              <a:t>‹#›</a:t>
            </a:fld>
            <a:endParaRPr lang="ar-SA"/>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B736FEA7-56A3-42EF-AA08-1E00414F7A4D}" type="datetimeFigureOut">
              <a:rPr lang="ar-SA" smtClean="0"/>
              <a:pPr/>
              <a:t>24/11/1433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7625E6A-4574-44DC-8332-57F998338B5F}" type="slidenum">
              <a:rPr lang="ar-SA" smtClean="0"/>
              <a:pPr/>
              <a:t>‹#›</a:t>
            </a:fld>
            <a:endParaRPr lang="ar-SA"/>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alpha val="16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36FEA7-56A3-42EF-AA08-1E00414F7A4D}" type="datetimeFigureOut">
              <a:rPr lang="ar-SA" smtClean="0"/>
              <a:pPr/>
              <a:t>24/11/1433</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625E6A-4574-44DC-8332-57F998338B5F}"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med">
    <p:wipe dir="r"/>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43.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6.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gif"/><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gif"/><Relationship Id="rId1" Type="http://schemas.openxmlformats.org/officeDocument/2006/relationships/slideLayout" Target="../slideLayouts/slideLayout1.xml"/><Relationship Id="rId5" Type="http://schemas.openxmlformats.org/officeDocument/2006/relationships/image" Target="../media/image11.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2" name="مستطيل 1"/>
          <p:cNvSpPr/>
          <p:nvPr/>
        </p:nvSpPr>
        <p:spPr>
          <a:xfrm>
            <a:off x="5364088" y="3789040"/>
            <a:ext cx="3384376"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مستطيل 2"/>
          <p:cNvSpPr/>
          <p:nvPr/>
        </p:nvSpPr>
        <p:spPr>
          <a:xfrm>
            <a:off x="7056276" y="4221088"/>
            <a:ext cx="154817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Rectangle 3"/>
          <p:cNvSpPr/>
          <p:nvPr/>
        </p:nvSpPr>
        <p:spPr>
          <a:xfrm>
            <a:off x="5241798" y="3002938"/>
            <a:ext cx="3628956" cy="3012363"/>
          </a:xfrm>
          <a:prstGeom prst="rect">
            <a:avLst/>
          </a:prstGeom>
          <a:noFill/>
        </p:spPr>
        <p:txBody>
          <a:bodyPr wrap="square" lIns="91440" tIns="45720" rIns="91440" bIns="45720">
            <a:spAutoFit/>
          </a:bodyPr>
          <a:lstStyle/>
          <a:p>
            <a:pPr algn="ctr">
              <a:lnSpc>
                <a:spcPct val="150000"/>
              </a:lnSpc>
            </a:pPr>
            <a:r>
              <a:rPr lang="ar-SA" sz="6600" dirty="0" smtClean="0">
                <a:solidFill>
                  <a:srgbClr val="92D050"/>
                </a:solidFill>
                <a:effectLst/>
                <a:cs typeface="Bold Italic Art" pitchFamily="2" charset="-78"/>
              </a:rPr>
              <a:t>الذاكرة  البشرية</a:t>
            </a:r>
            <a:endParaRPr lang="en-US" sz="6600" b="1" cap="none" spc="0" dirty="0">
              <a:ln w="17780" cmpd="sng">
                <a:solidFill>
                  <a:srgbClr val="FFFFFF"/>
                </a:solidFill>
                <a:prstDash val="solid"/>
                <a:miter lim="800000"/>
              </a:ln>
              <a:solidFill>
                <a:srgbClr val="92D050"/>
              </a:solidFill>
              <a:effectLst/>
            </a:endParaRPr>
          </a:p>
        </p:txBody>
      </p:sp>
    </p:spTree>
    <p:extLst>
      <p:ext uri="{BB962C8B-B14F-4D97-AF65-F5344CB8AC3E}">
        <p14:creationId xmlns="" xmlns:p14="http://schemas.microsoft.com/office/powerpoint/2010/main" val="2788690739"/>
      </p:ext>
    </p:extLst>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11463" y="1304196"/>
            <a:ext cx="7229409" cy="646331"/>
          </a:xfrm>
          <a:prstGeom prst="rect">
            <a:avLst/>
          </a:prstGeom>
          <a:noFill/>
        </p:spPr>
        <p:txBody>
          <a:bodyPr wrap="square" rtlCol="1">
            <a:spAutoFit/>
          </a:bodyPr>
          <a:lstStyle/>
          <a:p>
            <a:r>
              <a:rPr lang="ar-SA" b="1" dirty="0" smtClean="0">
                <a:solidFill>
                  <a:schemeClr val="accent1"/>
                </a:solidFill>
              </a:rPr>
              <a:t>تعني هذه العملية  نشاط اكتساب أو تعلم المعلومات  والخبرات  وتكوين انطباعات عنها في شكل تصورات ذهنية تعرف بآثار الذاكرة .</a:t>
            </a:r>
            <a:endParaRPr lang="ar-SA" b="1" dirty="0">
              <a:solidFill>
                <a:schemeClr val="accent1"/>
              </a:solidFill>
            </a:endParaRPr>
          </a:p>
        </p:txBody>
      </p:sp>
      <p:sp>
        <p:nvSpPr>
          <p:cNvPr id="5" name="TextBox 4"/>
          <p:cNvSpPr txBox="1"/>
          <p:nvPr/>
        </p:nvSpPr>
        <p:spPr>
          <a:xfrm>
            <a:off x="542237" y="2492896"/>
            <a:ext cx="7698635" cy="923330"/>
          </a:xfrm>
          <a:prstGeom prst="rect">
            <a:avLst/>
          </a:prstGeom>
          <a:noFill/>
        </p:spPr>
        <p:txBody>
          <a:bodyPr wrap="square" rtlCol="1">
            <a:spAutoFit/>
          </a:bodyPr>
          <a:lstStyle/>
          <a:p>
            <a:r>
              <a:rPr lang="ar-SA" b="1" dirty="0">
                <a:solidFill>
                  <a:schemeClr val="accent1"/>
                </a:solidFill>
              </a:rPr>
              <a:t>هو عملية خزن واستبقاء الانطباعات في الذاكرة بتكوين الارتباطات بينها لتشكل وحدات من </a:t>
            </a:r>
            <a:endParaRPr lang="ar-SA" b="1" dirty="0" smtClean="0">
              <a:solidFill>
                <a:schemeClr val="accent1"/>
              </a:solidFill>
            </a:endParaRPr>
          </a:p>
          <a:p>
            <a:r>
              <a:rPr lang="ar-SA" b="1" dirty="0" smtClean="0">
                <a:solidFill>
                  <a:schemeClr val="accent1"/>
                </a:solidFill>
              </a:rPr>
              <a:t>المعاني .</a:t>
            </a:r>
            <a:endParaRPr lang="ar-SA" b="1" dirty="0">
              <a:solidFill>
                <a:schemeClr val="accent1"/>
              </a:solidFill>
            </a:endParaRPr>
          </a:p>
          <a:p>
            <a:r>
              <a:rPr lang="ar-SA" b="1" dirty="0">
                <a:solidFill>
                  <a:schemeClr val="accent1"/>
                </a:solidFill>
              </a:rPr>
              <a:t>ويحدث الفاقد في عملية الاستبقاء في حالات المرض العقلي خاصة حينما يحدث تحلل في انسجة </a:t>
            </a:r>
            <a:r>
              <a:rPr lang="ar-SA" b="1" dirty="0" smtClean="0">
                <a:solidFill>
                  <a:schemeClr val="accent1"/>
                </a:solidFill>
              </a:rPr>
              <a:t>المخ </a:t>
            </a:r>
            <a:r>
              <a:rPr lang="ar-SA" b="1" dirty="0">
                <a:solidFill>
                  <a:schemeClr val="accent1"/>
                </a:solidFill>
              </a:rPr>
              <a:t>. </a:t>
            </a:r>
          </a:p>
        </p:txBody>
      </p:sp>
      <p:sp>
        <p:nvSpPr>
          <p:cNvPr id="6" name="TextBox 5"/>
          <p:cNvSpPr txBox="1"/>
          <p:nvPr/>
        </p:nvSpPr>
        <p:spPr>
          <a:xfrm>
            <a:off x="6335084" y="877362"/>
            <a:ext cx="2029723" cy="369332"/>
          </a:xfrm>
          <a:prstGeom prst="rect">
            <a:avLst/>
          </a:prstGeom>
          <a:noFill/>
        </p:spPr>
        <p:txBody>
          <a:bodyPr wrap="none" rtlCol="1">
            <a:spAutoFit/>
          </a:bodyPr>
          <a:lstStyle/>
          <a:p>
            <a:pPr indent="-342900">
              <a:buAutoNum type="arabicParenR"/>
            </a:pPr>
            <a:r>
              <a:rPr lang="ar-SA" b="1" dirty="0">
                <a:solidFill>
                  <a:schemeClr val="accent3"/>
                </a:solidFill>
              </a:rPr>
              <a:t>ترسيخ الانطباعات: </a:t>
            </a:r>
          </a:p>
        </p:txBody>
      </p:sp>
      <p:sp>
        <p:nvSpPr>
          <p:cNvPr id="7" name="TextBox 6"/>
          <p:cNvSpPr txBox="1"/>
          <p:nvPr/>
        </p:nvSpPr>
        <p:spPr>
          <a:xfrm>
            <a:off x="7047564" y="2059632"/>
            <a:ext cx="1199367" cy="369332"/>
          </a:xfrm>
          <a:prstGeom prst="rect">
            <a:avLst/>
          </a:prstGeom>
          <a:noFill/>
        </p:spPr>
        <p:txBody>
          <a:bodyPr wrap="none" rtlCol="1">
            <a:spAutoFit/>
          </a:bodyPr>
          <a:lstStyle/>
          <a:p>
            <a:r>
              <a:rPr lang="ar-SA" b="1" dirty="0">
                <a:solidFill>
                  <a:schemeClr val="accent3"/>
                </a:solidFill>
              </a:rPr>
              <a:t>2) الاستبقاء:</a:t>
            </a:r>
          </a:p>
        </p:txBody>
      </p:sp>
      <p:sp>
        <p:nvSpPr>
          <p:cNvPr id="8" name="TextBox 5"/>
          <p:cNvSpPr txBox="1"/>
          <p:nvPr/>
        </p:nvSpPr>
        <p:spPr>
          <a:xfrm>
            <a:off x="7111294" y="3717032"/>
            <a:ext cx="1265091" cy="369332"/>
          </a:xfrm>
          <a:prstGeom prst="rect">
            <a:avLst/>
          </a:prstGeom>
          <a:noFill/>
        </p:spPr>
        <p:txBody>
          <a:bodyPr wrap="none" rtlCol="1">
            <a:spAutoFit/>
          </a:bodyPr>
          <a:lstStyle/>
          <a:p>
            <a:r>
              <a:rPr lang="ar-SA" b="1" dirty="0">
                <a:solidFill>
                  <a:schemeClr val="accent3"/>
                </a:solidFill>
              </a:rPr>
              <a:t>3) </a:t>
            </a:r>
            <a:r>
              <a:rPr lang="ar-SA" b="1" dirty="0" smtClean="0">
                <a:solidFill>
                  <a:schemeClr val="accent3"/>
                </a:solidFill>
              </a:rPr>
              <a:t>الاستدعاء:</a:t>
            </a:r>
            <a:endParaRPr lang="ar-SA" b="1" dirty="0">
              <a:solidFill>
                <a:schemeClr val="accent3"/>
              </a:solidFill>
            </a:endParaRPr>
          </a:p>
        </p:txBody>
      </p:sp>
      <p:sp>
        <p:nvSpPr>
          <p:cNvPr id="9" name="TextBox 2"/>
          <p:cNvSpPr txBox="1"/>
          <p:nvPr/>
        </p:nvSpPr>
        <p:spPr>
          <a:xfrm>
            <a:off x="-181080" y="4280484"/>
            <a:ext cx="8393642" cy="923330"/>
          </a:xfrm>
          <a:prstGeom prst="rect">
            <a:avLst/>
          </a:prstGeom>
          <a:noFill/>
        </p:spPr>
        <p:txBody>
          <a:bodyPr wrap="square" rtlCol="1">
            <a:spAutoFit/>
          </a:bodyPr>
          <a:lstStyle/>
          <a:p>
            <a:r>
              <a:rPr lang="ar-SA" b="1" dirty="0">
                <a:solidFill>
                  <a:schemeClr val="accent1"/>
                </a:solidFill>
              </a:rPr>
              <a:t>هي عملية استرجاع ما استبقاه الفرد في ذاكرته من انطباعات وصور وآثار .</a:t>
            </a:r>
          </a:p>
          <a:p>
            <a:endParaRPr lang="ar-SA" dirty="0"/>
          </a:p>
          <a:p>
            <a:r>
              <a:rPr lang="ar-SA" b="1" dirty="0">
                <a:solidFill>
                  <a:schemeClr val="accent1"/>
                </a:solidFill>
              </a:rPr>
              <a:t>بمعنى آخر </a:t>
            </a:r>
            <a:r>
              <a:rPr lang="ar-SA" b="1" dirty="0" smtClean="0">
                <a:solidFill>
                  <a:schemeClr val="accent1"/>
                </a:solidFill>
              </a:rPr>
              <a:t>:هو </a:t>
            </a:r>
            <a:r>
              <a:rPr lang="ar-SA" b="1" dirty="0">
                <a:solidFill>
                  <a:schemeClr val="accent1"/>
                </a:solidFill>
              </a:rPr>
              <a:t>عملية استعادة الفرد للاستجابات النتعلمة تحت ظروف الاستثارة الملائمة في الموقف اللاحقة </a:t>
            </a:r>
            <a:r>
              <a:rPr lang="ar-SA" b="1" dirty="0" smtClean="0">
                <a:solidFill>
                  <a:schemeClr val="accent1"/>
                </a:solidFill>
              </a:rPr>
              <a:t>. </a:t>
            </a:r>
            <a:endParaRPr lang="ar-SA" b="1" dirty="0">
              <a:solidFill>
                <a:schemeClr val="accent1"/>
              </a:solidFill>
            </a:endParaRPr>
          </a:p>
        </p:txBody>
      </p:sp>
      <p:sp>
        <p:nvSpPr>
          <p:cNvPr id="10" name="TextBox 6"/>
          <p:cNvSpPr txBox="1"/>
          <p:nvPr/>
        </p:nvSpPr>
        <p:spPr>
          <a:xfrm>
            <a:off x="7160990" y="5373216"/>
            <a:ext cx="1120820" cy="369332"/>
          </a:xfrm>
          <a:prstGeom prst="rect">
            <a:avLst/>
          </a:prstGeom>
          <a:noFill/>
        </p:spPr>
        <p:txBody>
          <a:bodyPr wrap="none" rtlCol="1">
            <a:spAutoFit/>
          </a:bodyPr>
          <a:lstStyle/>
          <a:p>
            <a:r>
              <a:rPr lang="ar-SA" b="1" dirty="0">
                <a:solidFill>
                  <a:schemeClr val="accent3"/>
                </a:solidFill>
              </a:rPr>
              <a:t>4) </a:t>
            </a:r>
            <a:r>
              <a:rPr lang="ar-SA" b="1" dirty="0" smtClean="0">
                <a:solidFill>
                  <a:schemeClr val="accent3"/>
                </a:solidFill>
              </a:rPr>
              <a:t>التعرف: </a:t>
            </a:r>
            <a:endParaRPr lang="ar-SA" b="1" dirty="0">
              <a:solidFill>
                <a:schemeClr val="accent3"/>
              </a:solidFill>
            </a:endParaRPr>
          </a:p>
        </p:txBody>
      </p:sp>
      <p:sp>
        <p:nvSpPr>
          <p:cNvPr id="11" name="TextBox 4"/>
          <p:cNvSpPr txBox="1"/>
          <p:nvPr/>
        </p:nvSpPr>
        <p:spPr>
          <a:xfrm>
            <a:off x="-435722" y="5928175"/>
            <a:ext cx="8750778" cy="646331"/>
          </a:xfrm>
          <a:prstGeom prst="rect">
            <a:avLst/>
          </a:prstGeom>
          <a:noFill/>
        </p:spPr>
        <p:txBody>
          <a:bodyPr wrap="square" rtlCol="1">
            <a:spAutoFit/>
          </a:bodyPr>
          <a:lstStyle/>
          <a:p>
            <a:r>
              <a:rPr lang="ar-SA" b="1" dirty="0">
                <a:solidFill>
                  <a:schemeClr val="accent1"/>
                </a:solidFill>
              </a:rPr>
              <a:t>هو العملية التي تتحقق بها استجابة الألفة بالأشياء أو الموضوعات التي عرفها الفرد وخبرها من </a:t>
            </a:r>
            <a:r>
              <a:rPr lang="ar-SA" b="1" dirty="0" smtClean="0">
                <a:solidFill>
                  <a:schemeClr val="accent1"/>
                </a:solidFill>
              </a:rPr>
              <a:t>قبل</a:t>
            </a:r>
          </a:p>
          <a:p>
            <a:r>
              <a:rPr lang="ar-SA" b="1" dirty="0" smtClean="0">
                <a:solidFill>
                  <a:schemeClr val="accent1"/>
                </a:solidFill>
              </a:rPr>
              <a:t> </a:t>
            </a:r>
            <a:r>
              <a:rPr lang="ar-SA" b="1" dirty="0">
                <a:solidFill>
                  <a:schemeClr val="accent1"/>
                </a:solidFill>
              </a:rPr>
              <a:t>, بالتالي يتعرف عليها مرة أخرى في مواقف أخرى ارتباطاً بإشارات أو علامات أو إمارات معينة دالة عليها .</a:t>
            </a:r>
          </a:p>
        </p:txBody>
      </p:sp>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2237" y="3672698"/>
            <a:ext cx="1468935" cy="10256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25915819"/>
      </p:ext>
    </p:extLst>
  </p:cSld>
  <p:clrMapOvr>
    <a:masterClrMapping/>
  </p:clrMapOvr>
  <p:transition spd="med">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lide(fromBottom)">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lide(fromBottom)">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lide(fromBottom)">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slide(fromBottom)">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slide(fromBottom)">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64276" y="1306272"/>
            <a:ext cx="5589992" cy="461665"/>
          </a:xfrm>
          <a:prstGeom prst="rect">
            <a:avLst/>
          </a:prstGeom>
          <a:noFill/>
        </p:spPr>
        <p:txBody>
          <a:bodyPr wrap="none" rtlCol="1">
            <a:spAutoFit/>
          </a:bodyPr>
          <a:lstStyle/>
          <a:p>
            <a:r>
              <a:rPr lang="ar-SA" sz="2400" b="1" dirty="0">
                <a:solidFill>
                  <a:schemeClr val="accent3"/>
                </a:solidFill>
              </a:rPr>
              <a:t>تتعرض عملية التعرف لنوعين من </a:t>
            </a:r>
            <a:r>
              <a:rPr lang="ar-SA" sz="2400" b="1" dirty="0" smtClean="0">
                <a:solidFill>
                  <a:schemeClr val="accent3"/>
                </a:solidFill>
              </a:rPr>
              <a:t>اضطرابات </a:t>
            </a:r>
            <a:r>
              <a:rPr lang="ar-SA" sz="2400" b="1" dirty="0" err="1" smtClean="0">
                <a:solidFill>
                  <a:schemeClr val="accent3"/>
                </a:solidFill>
              </a:rPr>
              <a:t>الذاكرة </a:t>
            </a:r>
            <a:r>
              <a:rPr lang="ar-SA" sz="2400" b="1" dirty="0">
                <a:solidFill>
                  <a:schemeClr val="accent3"/>
                </a:solidFill>
              </a:rPr>
              <a:t>:</a:t>
            </a:r>
          </a:p>
        </p:txBody>
      </p:sp>
      <p:sp>
        <p:nvSpPr>
          <p:cNvPr id="3" name="TextBox 2"/>
          <p:cNvSpPr txBox="1"/>
          <p:nvPr/>
        </p:nvSpPr>
        <p:spPr>
          <a:xfrm>
            <a:off x="1331640" y="2039454"/>
            <a:ext cx="6991016" cy="369332"/>
          </a:xfrm>
          <a:prstGeom prst="rect">
            <a:avLst/>
          </a:prstGeom>
          <a:noFill/>
        </p:spPr>
        <p:txBody>
          <a:bodyPr wrap="none" rtlCol="1">
            <a:spAutoFit/>
          </a:bodyPr>
          <a:lstStyle/>
          <a:p>
            <a:pPr marL="342900" indent="-342900">
              <a:buAutoNum type="arabic1Minus"/>
            </a:pPr>
            <a:r>
              <a:rPr lang="ar-SA" b="1" dirty="0">
                <a:solidFill>
                  <a:schemeClr val="accent1"/>
                </a:solidFill>
              </a:rPr>
              <a:t>الشعور بالغرابة حينما تكون الأشياء أو الأشخاص مألوفة بالفعل . وهو نوع من </a:t>
            </a:r>
            <a:r>
              <a:rPr lang="ar-SA" b="1" dirty="0" smtClean="0">
                <a:solidFill>
                  <a:schemeClr val="accent1"/>
                </a:solidFill>
              </a:rPr>
              <a:t>النسيان.</a:t>
            </a:r>
            <a:endParaRPr lang="ar-SA" b="1" dirty="0">
              <a:solidFill>
                <a:schemeClr val="accent1"/>
              </a:solidFill>
            </a:endParaRPr>
          </a:p>
        </p:txBody>
      </p:sp>
      <p:sp>
        <p:nvSpPr>
          <p:cNvPr id="4" name="TextBox 3"/>
          <p:cNvSpPr txBox="1"/>
          <p:nvPr/>
        </p:nvSpPr>
        <p:spPr>
          <a:xfrm>
            <a:off x="-754236" y="2636912"/>
            <a:ext cx="9108504" cy="646331"/>
          </a:xfrm>
          <a:prstGeom prst="rect">
            <a:avLst/>
          </a:prstGeom>
          <a:noFill/>
        </p:spPr>
        <p:txBody>
          <a:bodyPr wrap="square" rtlCol="1">
            <a:spAutoFit/>
          </a:bodyPr>
          <a:lstStyle/>
          <a:p>
            <a:r>
              <a:rPr lang="ar-SA" b="1" dirty="0">
                <a:solidFill>
                  <a:schemeClr val="accent1"/>
                </a:solidFill>
              </a:rPr>
              <a:t>ب- التعرف الكاذب حينما تبدو أشياء جديدة أو أشخاص غير مألوفين بالفعل أو مواقف </a:t>
            </a:r>
            <a:r>
              <a:rPr lang="ar-SA" b="1" dirty="0" smtClean="0">
                <a:solidFill>
                  <a:schemeClr val="accent1"/>
                </a:solidFill>
              </a:rPr>
              <a:t>جديدة </a:t>
            </a:r>
            <a:r>
              <a:rPr lang="ar-SA" b="1" dirty="0">
                <a:solidFill>
                  <a:schemeClr val="accent1"/>
                </a:solidFill>
              </a:rPr>
              <a:t>تماما </a:t>
            </a:r>
            <a:endParaRPr lang="ar-SA" b="1" dirty="0" smtClean="0">
              <a:solidFill>
                <a:schemeClr val="accent1"/>
              </a:solidFill>
            </a:endParaRPr>
          </a:p>
          <a:p>
            <a:r>
              <a:rPr lang="ar-SA" b="1" dirty="0" smtClean="0">
                <a:solidFill>
                  <a:schemeClr val="accent1"/>
                </a:solidFill>
              </a:rPr>
              <a:t>على </a:t>
            </a:r>
            <a:r>
              <a:rPr lang="ar-SA" b="1" dirty="0">
                <a:solidFill>
                  <a:schemeClr val="accent1"/>
                </a:solidFill>
              </a:rPr>
              <a:t>أنها مألوفة , وتبدو كما لو أن الفرد قد خبرها من قبل </a:t>
            </a:r>
            <a:r>
              <a:rPr lang="ar-SA" b="1" dirty="0" smtClean="0">
                <a:solidFill>
                  <a:schemeClr val="accent1"/>
                </a:solidFill>
              </a:rPr>
              <a:t>.</a:t>
            </a:r>
            <a:endParaRPr lang="ar-SA" b="1" dirty="0">
              <a:solidFill>
                <a:schemeClr val="accent1"/>
              </a:solidFill>
            </a:endParaRPr>
          </a:p>
        </p:txBody>
      </p:sp>
      <p:sp>
        <p:nvSpPr>
          <p:cNvPr id="5" name="TextBox 4"/>
          <p:cNvSpPr txBox="1"/>
          <p:nvPr/>
        </p:nvSpPr>
        <p:spPr>
          <a:xfrm>
            <a:off x="539552" y="4431178"/>
            <a:ext cx="8158370" cy="1200329"/>
          </a:xfrm>
          <a:prstGeom prst="rect">
            <a:avLst/>
          </a:prstGeom>
          <a:ln>
            <a:prstDash val="lgDashDot"/>
          </a:ln>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SA" b="1" dirty="0">
                <a:solidFill>
                  <a:schemeClr val="accent2">
                    <a:lumMod val="60000"/>
                    <a:lumOff val="40000"/>
                  </a:schemeClr>
                </a:solidFill>
              </a:rPr>
              <a:t>تلك العمليات الأربعة ( الترسيخ , والاستبقاء , والاستدعاء , التعرف ) التي تؤلف نشاط الذاكرة كظاهرة </a:t>
            </a:r>
            <a:endParaRPr lang="ar-SA" b="1" dirty="0" smtClean="0">
              <a:solidFill>
                <a:schemeClr val="accent2">
                  <a:lumMod val="60000"/>
                  <a:lumOff val="40000"/>
                </a:schemeClr>
              </a:solidFill>
            </a:endParaRPr>
          </a:p>
          <a:p>
            <a:r>
              <a:rPr lang="ar-SA" b="1" dirty="0" smtClean="0">
                <a:solidFill>
                  <a:schemeClr val="accent2">
                    <a:lumMod val="60000"/>
                    <a:lumOff val="40000"/>
                  </a:schemeClr>
                </a:solidFill>
              </a:rPr>
              <a:t>عقلية </a:t>
            </a:r>
            <a:r>
              <a:rPr lang="ar-SA" b="1" dirty="0">
                <a:solidFill>
                  <a:schemeClr val="accent2">
                    <a:lumMod val="60000"/>
                    <a:lumOff val="40000"/>
                  </a:schemeClr>
                </a:solidFill>
              </a:rPr>
              <a:t>مركبة .</a:t>
            </a:r>
          </a:p>
          <a:p>
            <a:r>
              <a:rPr lang="ar-SA" b="1" dirty="0">
                <a:solidFill>
                  <a:schemeClr val="accent2">
                    <a:lumMod val="60000"/>
                    <a:lumOff val="40000"/>
                  </a:schemeClr>
                </a:solidFill>
              </a:rPr>
              <a:t>وتؤلف كل عملية من هذه العمليات جزءاً ضروريا من الذاكرة , وتتكامل مع بعضها بحيث يتعذر الفصل بينها . ويؤكد هذه الحقيقة اضطرابات الذاكرة في الحالات المرضية المختلفة </a:t>
            </a:r>
            <a:r>
              <a:rPr lang="ar-SA" b="1" dirty="0" smtClean="0">
                <a:solidFill>
                  <a:schemeClr val="accent2">
                    <a:lumMod val="60000"/>
                    <a:lumOff val="40000"/>
                  </a:schemeClr>
                </a:solidFill>
              </a:rPr>
              <a:t>. </a:t>
            </a:r>
            <a:endParaRPr lang="ar-SA" b="1" dirty="0">
              <a:solidFill>
                <a:schemeClr val="accent2">
                  <a:lumMod val="60000"/>
                  <a:lumOff val="40000"/>
                </a:schemeClr>
              </a:solidFill>
            </a:endParaRPr>
          </a:p>
        </p:txBody>
      </p:sp>
      <p:pic>
        <p:nvPicPr>
          <p:cNvPr id="7170" name="Picture 2"/>
          <p:cNvPicPr>
            <a:picLocks noChangeAspect="1" noChangeArrowheads="1"/>
          </p:cNvPicPr>
          <p:nvPr/>
        </p:nvPicPr>
        <p:blipFill>
          <a:blip r:embed="rId2"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112419" y="496647"/>
            <a:ext cx="1209675" cy="1619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25915819"/>
      </p:ext>
    </p:extLst>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lide(fromBottom)">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4725144"/>
            <a:ext cx="8229600" cy="1143000"/>
          </a:xfrm>
        </p:spPr>
        <p:txBody>
          <a:bodyPr>
            <a:normAutofit/>
          </a:bodyPr>
          <a:lstStyle/>
          <a:p>
            <a:r>
              <a:rPr lang="ar-SA" sz="6000" dirty="0">
                <a:solidFill>
                  <a:srgbClr val="92D050"/>
                </a:solidFill>
                <a:latin typeface="Andalus" pitchFamily="18" charset="-78"/>
                <a:cs typeface="Andalus" pitchFamily="18" charset="-78"/>
              </a:rPr>
              <a:t>وظائف الذاكرة البشرية </a:t>
            </a:r>
          </a:p>
        </p:txBody>
      </p:sp>
    </p:spTree>
    <p:extLst>
      <p:ext uri="{BB962C8B-B14F-4D97-AF65-F5344CB8AC3E}">
        <p14:creationId xmlns="" xmlns:p14="http://schemas.microsoft.com/office/powerpoint/2010/main" val="3979114850"/>
      </p:ext>
    </p:extLst>
  </p:cSld>
  <p:clrMapOvr>
    <a:masterClrMapping/>
  </p:clrMapOvr>
  <p:transition spd="med">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1196752"/>
            <a:ext cx="8229600" cy="1143000"/>
          </a:xfrm>
        </p:spPr>
        <p:txBody>
          <a:bodyPr>
            <a:normAutofit/>
          </a:bodyPr>
          <a:lstStyle/>
          <a:p>
            <a:r>
              <a:rPr lang="ar-SA" sz="4000" dirty="0" smtClean="0">
                <a:solidFill>
                  <a:schemeClr val="accent3"/>
                </a:solidFill>
              </a:rPr>
              <a:t>وظائف الذاكرة البشرية </a:t>
            </a:r>
            <a:endParaRPr lang="en-US" sz="4000" dirty="0">
              <a:solidFill>
                <a:schemeClr val="accent3"/>
              </a:solidFill>
            </a:endParaRPr>
          </a:p>
        </p:txBody>
      </p:sp>
      <p:sp>
        <p:nvSpPr>
          <p:cNvPr id="3" name="عنصر نائب للمحتوى 2"/>
          <p:cNvSpPr>
            <a:spLocks noGrp="1"/>
          </p:cNvSpPr>
          <p:nvPr>
            <p:ph idx="1"/>
          </p:nvPr>
        </p:nvSpPr>
        <p:spPr>
          <a:xfrm>
            <a:off x="683568" y="2636912"/>
            <a:ext cx="7620000" cy="4800600"/>
          </a:xfrm>
        </p:spPr>
        <p:txBody>
          <a:bodyPr>
            <a:normAutofit/>
          </a:bodyPr>
          <a:lstStyle/>
          <a:p>
            <a:pPr marL="0" indent="0" algn="r">
              <a:buNone/>
            </a:pPr>
            <a:r>
              <a:rPr lang="ar-SA" sz="2800" dirty="0" smtClean="0">
                <a:solidFill>
                  <a:schemeClr val="accent1"/>
                </a:solidFill>
              </a:rPr>
              <a:t>تؤدي الذاكرة البشرية ثلاث وظائف رئيسة ولها دور فعال في كافة الأنشطة السلوكية , حيث أن هذه الوظائف لها دور أساسي في عمليات </a:t>
            </a:r>
            <a:r>
              <a:rPr lang="ar-SA" sz="2800" u="sng" dirty="0" smtClean="0">
                <a:solidFill>
                  <a:schemeClr val="accent2"/>
                </a:solidFill>
              </a:rPr>
              <a:t>الاكتساب</a:t>
            </a:r>
            <a:r>
              <a:rPr lang="ar-SA" sz="2800" u="sng" dirty="0" smtClean="0">
                <a:solidFill>
                  <a:schemeClr val="accent1"/>
                </a:solidFill>
              </a:rPr>
              <a:t> </a:t>
            </a:r>
            <a:r>
              <a:rPr lang="ar-SA" sz="2800" dirty="0" smtClean="0">
                <a:solidFill>
                  <a:schemeClr val="accent1"/>
                </a:solidFill>
              </a:rPr>
              <a:t>، </a:t>
            </a:r>
            <a:r>
              <a:rPr lang="ar-SA" sz="2800" u="sng" dirty="0" smtClean="0">
                <a:solidFill>
                  <a:schemeClr val="accent2"/>
                </a:solidFill>
              </a:rPr>
              <a:t>التعلم</a:t>
            </a:r>
            <a:r>
              <a:rPr lang="ar-SA" sz="2800" u="sng" dirty="0" smtClean="0">
                <a:solidFill>
                  <a:schemeClr val="accent1"/>
                </a:solidFill>
              </a:rPr>
              <a:t> ،</a:t>
            </a:r>
            <a:r>
              <a:rPr lang="ar-SA" sz="2800" dirty="0" smtClean="0">
                <a:solidFill>
                  <a:schemeClr val="accent1"/>
                </a:solidFill>
              </a:rPr>
              <a:t> </a:t>
            </a:r>
            <a:r>
              <a:rPr lang="ar-SA" sz="2800" u="sng" dirty="0" smtClean="0">
                <a:solidFill>
                  <a:schemeClr val="accent2"/>
                </a:solidFill>
              </a:rPr>
              <a:t>الاحتفاظ</a:t>
            </a:r>
            <a:r>
              <a:rPr lang="ar-SA" sz="2800" u="sng" dirty="0" smtClean="0">
                <a:solidFill>
                  <a:schemeClr val="accent1"/>
                </a:solidFill>
              </a:rPr>
              <a:t> </a:t>
            </a:r>
            <a:r>
              <a:rPr lang="ar-SA" sz="2800" u="sng" dirty="0" smtClean="0">
                <a:solidFill>
                  <a:schemeClr val="accent2"/>
                </a:solidFill>
              </a:rPr>
              <a:t>بالمعلومات</a:t>
            </a:r>
            <a:r>
              <a:rPr lang="ar-SA" sz="2800" dirty="0" smtClean="0">
                <a:solidFill>
                  <a:schemeClr val="accent1"/>
                </a:solidFill>
              </a:rPr>
              <a:t> وربطها معا ومن ثم استرجاعها لتنظيم الأداء والسلوك البشري. </a:t>
            </a:r>
            <a:endParaRPr lang="en-US" sz="2800" dirty="0">
              <a:solidFill>
                <a:schemeClr val="accent1"/>
              </a:solidFill>
            </a:endParaRPr>
          </a:p>
        </p:txBody>
      </p:sp>
      <p:pic>
        <p:nvPicPr>
          <p:cNvPr id="81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8" y="4509120"/>
            <a:ext cx="2160240" cy="2160240"/>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90650408"/>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548680"/>
            <a:ext cx="8229600" cy="1143000"/>
          </a:xfrm>
        </p:spPr>
        <p:txBody>
          <a:bodyPr>
            <a:normAutofit/>
          </a:bodyPr>
          <a:lstStyle/>
          <a:p>
            <a:pPr algn="r"/>
            <a:r>
              <a:rPr lang="ar-SA" sz="3200" b="1" dirty="0" smtClean="0">
                <a:solidFill>
                  <a:schemeClr val="accent3"/>
                </a:solidFill>
              </a:rPr>
              <a:t>وتتمثل هذه الوظائف في :.</a:t>
            </a:r>
            <a:endParaRPr lang="en-US" sz="3200" b="1" dirty="0">
              <a:solidFill>
                <a:schemeClr val="accent3"/>
              </a:solidFill>
            </a:endParaRPr>
          </a:p>
        </p:txBody>
      </p:sp>
      <p:graphicFrame>
        <p:nvGraphicFramePr>
          <p:cNvPr id="3" name="رسم تخطيطي 2"/>
          <p:cNvGraphicFramePr/>
          <p:nvPr>
            <p:extLst>
              <p:ext uri="{D42A27DB-BD31-4B8C-83A1-F6EECF244321}">
                <p14:modId xmlns="" xmlns:p14="http://schemas.microsoft.com/office/powerpoint/2010/main" val="2050346683"/>
              </p:ext>
            </p:extLst>
          </p:nvPr>
        </p:nvGraphicFramePr>
        <p:xfrm>
          <a:off x="1475656" y="206084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805062212"/>
      </p:ext>
    </p:extLst>
  </p:cSld>
  <p:clrMapOvr>
    <a:masterClrMapping/>
  </p:clrMapOvr>
  <p:transition spd="med">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chemeClr val="accent3"/>
                </a:solidFill>
              </a:rPr>
              <a:t>أولاً : عمليات الترميز والتشفير  </a:t>
            </a:r>
            <a:endParaRPr lang="en-US" dirty="0">
              <a:solidFill>
                <a:schemeClr val="accent3"/>
              </a:solidFill>
            </a:endParaRPr>
          </a:p>
        </p:txBody>
      </p:sp>
      <p:sp>
        <p:nvSpPr>
          <p:cNvPr id="3" name="عنصر نائب للمحتوى 2"/>
          <p:cNvSpPr>
            <a:spLocks noGrp="1"/>
          </p:cNvSpPr>
          <p:nvPr>
            <p:ph idx="1"/>
          </p:nvPr>
        </p:nvSpPr>
        <p:spPr>
          <a:xfrm>
            <a:off x="323528" y="1600201"/>
            <a:ext cx="8363272" cy="2620887"/>
          </a:xfrm>
          <a:noFill/>
        </p:spPr>
        <p:txBody>
          <a:bodyPr>
            <a:normAutofit/>
          </a:bodyPr>
          <a:lstStyle/>
          <a:p>
            <a:pPr algn="r">
              <a:buBlip>
                <a:blip r:embed="rId2"/>
              </a:buBlip>
            </a:pPr>
            <a:r>
              <a:rPr lang="ar-SA" sz="2400" dirty="0" smtClean="0">
                <a:solidFill>
                  <a:schemeClr val="accent1"/>
                </a:solidFill>
              </a:rPr>
              <a:t>إن الانطباعات الحسية التي نستقبلها عن العالم الخارجي من خلال الحواس لا يتم ترجمتها مباشرة ، لأنها جميعاً يتم نقلها إلى الأجهزة العصبية الخاصة على  شكل نبضات كهروعصبية ، وبالتالي عملية الترميز بمثابة التحويل </a:t>
            </a:r>
            <a:r>
              <a:rPr lang="ar-SA" sz="2400" dirty="0" err="1" smtClean="0">
                <a:solidFill>
                  <a:schemeClr val="accent1"/>
                </a:solidFill>
              </a:rPr>
              <a:t>التشفيري</a:t>
            </a:r>
            <a:r>
              <a:rPr lang="ar-SA" sz="2400" dirty="0" smtClean="0">
                <a:solidFill>
                  <a:schemeClr val="accent1"/>
                </a:solidFill>
              </a:rPr>
              <a:t> أو التشفير الأولي للمعلومات ، فيتم تحويل الانطباعات الحسية من حالتها الطبيعية إلى آثار في الذاكرة ، (صور أو رموز أو معاني) لها مدلول معين عند الفرد ،وتلعب الخبرات السابقة ودرجة الانتباه, والاهتمام دور مهم وبارز في تفسيرها </a:t>
            </a:r>
            <a:r>
              <a:rPr lang="ar-SA" dirty="0" smtClean="0">
                <a:solidFill>
                  <a:schemeClr val="accent1"/>
                </a:solidFill>
              </a:rPr>
              <a:t>.</a:t>
            </a:r>
            <a:endParaRPr lang="en-US" dirty="0">
              <a:solidFill>
                <a:schemeClr val="accent1"/>
              </a:solidFill>
            </a:endParaRPr>
          </a:p>
        </p:txBody>
      </p:sp>
      <p:pic>
        <p:nvPicPr>
          <p:cNvPr id="4" name="صورة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39552" y="4221088"/>
            <a:ext cx="2857500" cy="2564904"/>
          </a:xfrm>
          <a:prstGeom prst="rect">
            <a:avLst/>
          </a:prstGeom>
        </p:spPr>
      </p:pic>
      <p:pic>
        <p:nvPicPr>
          <p:cNvPr id="5" name="صورة 4"/>
          <p:cNvPicPr>
            <a:picLocks noChangeAspect="1"/>
          </p:cNvPicPr>
          <p:nvPr/>
        </p:nvPicPr>
        <p:blipFill>
          <a:blip r:embed="rId4"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a:off x="4499992" y="4293096"/>
            <a:ext cx="3810000" cy="2512516"/>
          </a:xfrm>
          <a:prstGeom prst="rect">
            <a:avLst/>
          </a:prstGeom>
        </p:spPr>
      </p:pic>
    </p:spTree>
    <p:extLst>
      <p:ext uri="{BB962C8B-B14F-4D97-AF65-F5344CB8AC3E}">
        <p14:creationId xmlns="" xmlns:p14="http://schemas.microsoft.com/office/powerpoint/2010/main" val="1061378053"/>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16305" y="1484784"/>
            <a:ext cx="8229600" cy="964704"/>
          </a:xfrm>
          <a:noFill/>
        </p:spPr>
        <p:txBody>
          <a:bodyPr>
            <a:normAutofit fontScale="77500" lnSpcReduction="20000"/>
          </a:bodyPr>
          <a:lstStyle/>
          <a:p>
            <a:pPr algn="r">
              <a:buBlip>
                <a:blip r:embed="rId2"/>
              </a:buBlip>
            </a:pPr>
            <a:r>
              <a:rPr lang="ar-SA" b="1" dirty="0" smtClean="0">
                <a:solidFill>
                  <a:schemeClr val="accent3"/>
                </a:solidFill>
              </a:rPr>
              <a:t>عملية ترميز المعلومات لها دور أساسي في أشكال السلوك التي يقوم فيها الفرد ، ويستخدم الفرد أحد </a:t>
            </a:r>
            <a:r>
              <a:rPr lang="ar-SA" b="1" dirty="0" err="1" smtClean="0">
                <a:solidFill>
                  <a:schemeClr val="accent3"/>
                </a:solidFill>
              </a:rPr>
              <a:t>الاستراتيجيتن</a:t>
            </a:r>
            <a:r>
              <a:rPr lang="ar-SA" b="1" dirty="0" smtClean="0">
                <a:solidFill>
                  <a:schemeClr val="accent3"/>
                </a:solidFill>
              </a:rPr>
              <a:t> التاليتين في معالجة المعلومات :</a:t>
            </a:r>
            <a:endParaRPr lang="en-US" b="1" dirty="0">
              <a:solidFill>
                <a:schemeClr val="accent3"/>
              </a:solidFill>
            </a:endParaRPr>
          </a:p>
        </p:txBody>
      </p:sp>
      <p:sp>
        <p:nvSpPr>
          <p:cNvPr id="5" name="مربع نص 4"/>
          <p:cNvSpPr txBox="1"/>
          <p:nvPr/>
        </p:nvSpPr>
        <p:spPr>
          <a:xfrm>
            <a:off x="683568" y="2708920"/>
            <a:ext cx="11233248" cy="1015663"/>
          </a:xfrm>
          <a:prstGeom prst="rect">
            <a:avLst/>
          </a:prstGeom>
          <a:noFill/>
        </p:spPr>
        <p:txBody>
          <a:bodyPr wrap="square" rtlCol="0">
            <a:spAutoFit/>
          </a:bodyPr>
          <a:lstStyle/>
          <a:p>
            <a:pPr lvl="8"/>
            <a:r>
              <a:rPr lang="ar-SA" sz="2000" b="1" dirty="0" smtClean="0">
                <a:solidFill>
                  <a:schemeClr val="accent1"/>
                </a:solidFill>
              </a:rPr>
              <a:t>أ- </a:t>
            </a:r>
            <a:r>
              <a:rPr lang="ar-SA" sz="2000" b="1" dirty="0">
                <a:solidFill>
                  <a:schemeClr val="accent1"/>
                </a:solidFill>
              </a:rPr>
              <a:t>ا</a:t>
            </a:r>
            <a:r>
              <a:rPr lang="ar-SA" sz="2000" b="1" dirty="0" smtClean="0">
                <a:solidFill>
                  <a:schemeClr val="accent1"/>
                </a:solidFill>
              </a:rPr>
              <a:t>ستراتيجية المعالجة المتسلسلة:.</a:t>
            </a:r>
          </a:p>
          <a:p>
            <a:pPr lvl="8"/>
            <a:r>
              <a:rPr lang="ar-SA" sz="2000" b="1" dirty="0" smtClean="0">
                <a:solidFill>
                  <a:schemeClr val="accent1"/>
                </a:solidFill>
              </a:rPr>
              <a:t> يتم معالجة المثيرات واحداً تلو الآخر اعتماداً على درجة انتباه  الفرد التي يوليها لهذه المثيرات </a:t>
            </a:r>
            <a:r>
              <a:rPr lang="ar-SA" sz="2000" b="1" dirty="0">
                <a:solidFill>
                  <a:schemeClr val="accent1"/>
                </a:solidFill>
              </a:rPr>
              <a:t>وأهميتها له </a:t>
            </a:r>
            <a:r>
              <a:rPr lang="ar-SA" sz="2000" b="1" dirty="0" smtClean="0">
                <a:solidFill>
                  <a:schemeClr val="accent1"/>
                </a:solidFill>
              </a:rPr>
              <a:t>.</a:t>
            </a:r>
          </a:p>
        </p:txBody>
      </p:sp>
      <p:sp>
        <p:nvSpPr>
          <p:cNvPr id="6" name="مربع نص 5"/>
          <p:cNvSpPr txBox="1"/>
          <p:nvPr/>
        </p:nvSpPr>
        <p:spPr>
          <a:xfrm>
            <a:off x="340332" y="4005064"/>
            <a:ext cx="11576484" cy="1015663"/>
          </a:xfrm>
          <a:prstGeom prst="rect">
            <a:avLst/>
          </a:prstGeom>
          <a:noFill/>
        </p:spPr>
        <p:txBody>
          <a:bodyPr wrap="square" rtlCol="0">
            <a:spAutoFit/>
          </a:bodyPr>
          <a:lstStyle/>
          <a:p>
            <a:pPr lvl="8"/>
            <a:r>
              <a:rPr lang="ar-SA" sz="2000" b="1" dirty="0">
                <a:solidFill>
                  <a:schemeClr val="accent1"/>
                </a:solidFill>
              </a:rPr>
              <a:t>ب_ </a:t>
            </a:r>
            <a:r>
              <a:rPr lang="ar-SA" sz="2000" b="1" dirty="0" smtClean="0">
                <a:solidFill>
                  <a:schemeClr val="accent1"/>
                </a:solidFill>
              </a:rPr>
              <a:t>استراتيجية </a:t>
            </a:r>
            <a:r>
              <a:rPr lang="ar-SA" sz="2000" b="1" dirty="0">
                <a:solidFill>
                  <a:schemeClr val="accent1"/>
                </a:solidFill>
              </a:rPr>
              <a:t>المعالجة المتوازية :.</a:t>
            </a:r>
          </a:p>
          <a:p>
            <a:pPr lvl="8"/>
            <a:r>
              <a:rPr lang="ar-SA" sz="2000" b="1" dirty="0">
                <a:solidFill>
                  <a:schemeClr val="accent1"/>
                </a:solidFill>
              </a:rPr>
              <a:t>يتم فيها معالجة مجموعة مثيرات في وقت متزامن ، بحيث يتم </a:t>
            </a:r>
            <a:r>
              <a:rPr lang="ar-SA" sz="2000" b="1" dirty="0" smtClean="0">
                <a:solidFill>
                  <a:schemeClr val="accent1"/>
                </a:solidFill>
              </a:rPr>
              <a:t>الاستجابة </a:t>
            </a:r>
            <a:r>
              <a:rPr lang="ar-SA" sz="2000" b="1" dirty="0">
                <a:solidFill>
                  <a:schemeClr val="accent1"/>
                </a:solidFill>
              </a:rPr>
              <a:t>للمثير المرغوب </a:t>
            </a:r>
            <a:r>
              <a:rPr lang="ar-SA" sz="2000" b="1" dirty="0" smtClean="0">
                <a:solidFill>
                  <a:schemeClr val="accent1"/>
                </a:solidFill>
              </a:rPr>
              <a:t>والاحتفاظ </a:t>
            </a:r>
            <a:r>
              <a:rPr lang="ar-SA" sz="2000" b="1" dirty="0">
                <a:solidFill>
                  <a:schemeClr val="accent1"/>
                </a:solidFill>
              </a:rPr>
              <a:t>به وإهمال المثيرات الأخرى .</a:t>
            </a:r>
            <a:endParaRPr lang="en-US" sz="2000" b="1" dirty="0">
              <a:solidFill>
                <a:schemeClr val="accent1"/>
              </a:solidFill>
            </a:endParaRPr>
          </a:p>
        </p:txBody>
      </p:sp>
      <p:pic>
        <p:nvPicPr>
          <p:cNvPr id="9218" name="Picture 2"/>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7436131" y="5139208"/>
            <a:ext cx="1684205" cy="16842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85932235"/>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Bottom)">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50099" y="188640"/>
            <a:ext cx="7620000" cy="1143000"/>
          </a:xfrm>
        </p:spPr>
        <p:txBody>
          <a:bodyPr>
            <a:normAutofit/>
          </a:bodyPr>
          <a:lstStyle/>
          <a:p>
            <a:r>
              <a:rPr lang="ar-SA" sz="4000" b="1" dirty="0" smtClean="0">
                <a:solidFill>
                  <a:schemeClr val="accent3"/>
                </a:solidFill>
              </a:rPr>
              <a:t>يميز الباحثون عدة أشكال من التشفير :.</a:t>
            </a:r>
            <a:endParaRPr lang="en-US" sz="4000" b="1" dirty="0">
              <a:solidFill>
                <a:schemeClr val="accent3"/>
              </a:solidFill>
            </a:endParaRPr>
          </a:p>
        </p:txBody>
      </p:sp>
      <p:sp>
        <p:nvSpPr>
          <p:cNvPr id="3" name="عنصر نائب للمحتوى 2"/>
          <p:cNvSpPr>
            <a:spLocks noGrp="1"/>
          </p:cNvSpPr>
          <p:nvPr>
            <p:ph idx="1"/>
          </p:nvPr>
        </p:nvSpPr>
        <p:spPr>
          <a:xfrm>
            <a:off x="457199" y="764704"/>
            <a:ext cx="8229600" cy="4525963"/>
          </a:xfrm>
          <a:noFill/>
        </p:spPr>
        <p:txBody>
          <a:bodyPr>
            <a:normAutofit/>
          </a:bodyPr>
          <a:lstStyle/>
          <a:p>
            <a:pPr marL="0" indent="0" algn="r">
              <a:buNone/>
            </a:pPr>
            <a:endParaRPr lang="ar-SA" sz="2800" dirty="0" smtClean="0"/>
          </a:p>
          <a:p>
            <a:pPr marL="0" indent="0" algn="r">
              <a:buNone/>
            </a:pPr>
            <a:r>
              <a:rPr lang="ar-SA" sz="2400" b="1" dirty="0" smtClean="0">
                <a:solidFill>
                  <a:schemeClr val="accent1"/>
                </a:solidFill>
              </a:rPr>
              <a:t>1- </a:t>
            </a:r>
            <a:r>
              <a:rPr lang="ar-SA" sz="2400" b="1" dirty="0" smtClean="0">
                <a:solidFill>
                  <a:srgbClr val="C00000"/>
                </a:solidFill>
              </a:rPr>
              <a:t>التشفير البصري: </a:t>
            </a:r>
            <a:r>
              <a:rPr lang="ar-SA" sz="2400" b="1" dirty="0" smtClean="0">
                <a:solidFill>
                  <a:schemeClr val="accent1"/>
                </a:solidFill>
              </a:rPr>
              <a:t>يتم تمثيل المعلومات في الذاكرة على نحو بصري  (أشكال ، أو صور ).</a:t>
            </a:r>
          </a:p>
          <a:p>
            <a:pPr marL="0" indent="0" algn="r">
              <a:buNone/>
            </a:pPr>
            <a:r>
              <a:rPr lang="ar-SA" sz="2400" b="1" dirty="0" smtClean="0">
                <a:solidFill>
                  <a:schemeClr val="accent1"/>
                </a:solidFill>
              </a:rPr>
              <a:t>2- </a:t>
            </a:r>
            <a:r>
              <a:rPr lang="ar-SA" sz="2400" b="1" dirty="0" smtClean="0">
                <a:solidFill>
                  <a:srgbClr val="C00000"/>
                </a:solidFill>
              </a:rPr>
              <a:t>التشفير السمعي : </a:t>
            </a:r>
            <a:r>
              <a:rPr lang="ar-SA" sz="2400" b="1" dirty="0" smtClean="0">
                <a:solidFill>
                  <a:schemeClr val="accent1"/>
                </a:solidFill>
              </a:rPr>
              <a:t>يتم تمثيل المعلومات </a:t>
            </a:r>
            <a:r>
              <a:rPr lang="ar-SA" sz="2400" b="1" dirty="0" err="1" smtClean="0">
                <a:solidFill>
                  <a:schemeClr val="accent1"/>
                </a:solidFill>
              </a:rPr>
              <a:t>قي</a:t>
            </a:r>
            <a:r>
              <a:rPr lang="ar-SA" sz="2400" b="1" dirty="0" smtClean="0">
                <a:solidFill>
                  <a:schemeClr val="accent1"/>
                </a:solidFill>
              </a:rPr>
              <a:t> الذاكرة على نحو سمعي (الأصداء الصوتية ).</a:t>
            </a:r>
          </a:p>
          <a:p>
            <a:pPr marL="0" indent="0" algn="r">
              <a:buNone/>
            </a:pPr>
            <a:r>
              <a:rPr lang="ar-SA" sz="2400" b="1" dirty="0" smtClean="0">
                <a:solidFill>
                  <a:schemeClr val="accent1"/>
                </a:solidFill>
              </a:rPr>
              <a:t>3- </a:t>
            </a:r>
            <a:r>
              <a:rPr lang="ar-SA" sz="2400" b="1" dirty="0" smtClean="0">
                <a:solidFill>
                  <a:srgbClr val="C00000"/>
                </a:solidFill>
              </a:rPr>
              <a:t>التشفير اللمسي: </a:t>
            </a:r>
            <a:r>
              <a:rPr lang="ar-SA" sz="2400" b="1" dirty="0" smtClean="0">
                <a:solidFill>
                  <a:schemeClr val="accent1"/>
                </a:solidFill>
              </a:rPr>
              <a:t>يتم تمثيل المعلومات في الذاكرة على نحو سمعي.</a:t>
            </a:r>
          </a:p>
          <a:p>
            <a:pPr marL="0" indent="0" algn="r">
              <a:buNone/>
            </a:pPr>
            <a:r>
              <a:rPr lang="ar-SA" sz="2400" b="1" dirty="0" smtClean="0">
                <a:solidFill>
                  <a:schemeClr val="accent1"/>
                </a:solidFill>
              </a:rPr>
              <a:t>4- </a:t>
            </a:r>
            <a:r>
              <a:rPr lang="ar-SA" sz="2400" b="1" dirty="0" smtClean="0">
                <a:solidFill>
                  <a:srgbClr val="C00000"/>
                </a:solidFill>
              </a:rPr>
              <a:t>التشفير الدلالي اللفظي :</a:t>
            </a:r>
            <a:r>
              <a:rPr lang="ar-SA" sz="2400" b="1" dirty="0">
                <a:solidFill>
                  <a:schemeClr val="accent1"/>
                </a:solidFill>
              </a:rPr>
              <a:t> </a:t>
            </a:r>
            <a:r>
              <a:rPr lang="ar-SA" sz="2400" b="1" dirty="0" smtClean="0">
                <a:solidFill>
                  <a:schemeClr val="accent1"/>
                </a:solidFill>
              </a:rPr>
              <a:t>يتم تمثيل المعلومات في الذاكرة بواسطة المعنى الذي يدل عليه .</a:t>
            </a:r>
            <a:endParaRPr lang="en-US" sz="2800" b="1" dirty="0">
              <a:solidFill>
                <a:schemeClr val="accent1"/>
              </a:solidFill>
            </a:endParaRPr>
          </a:p>
        </p:txBody>
      </p:sp>
      <p:pic>
        <p:nvPicPr>
          <p:cNvPr id="4" name="صورة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6285521" y="5013176"/>
            <a:ext cx="2399913" cy="1504896"/>
          </a:xfrm>
          <a:prstGeom prst="rect">
            <a:avLst/>
          </a:prstGeom>
        </p:spPr>
      </p:pic>
      <p:pic>
        <p:nvPicPr>
          <p:cNvPr id="5" name="صورة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467544" y="4338399"/>
            <a:ext cx="1826374" cy="2179673"/>
          </a:xfrm>
          <a:prstGeom prst="rect">
            <a:avLst/>
          </a:prstGeom>
        </p:spPr>
      </p:pic>
      <p:pic>
        <p:nvPicPr>
          <p:cNvPr id="6" name="صورة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627783" y="4509120"/>
            <a:ext cx="3464631" cy="2165394"/>
          </a:xfrm>
          <a:prstGeom prst="rect">
            <a:avLst/>
          </a:prstGeom>
          <a:ln>
            <a:noFill/>
          </a:ln>
          <a:effectLst>
            <a:softEdge rad="112500"/>
          </a:effectLst>
        </p:spPr>
      </p:pic>
    </p:spTree>
    <p:extLst>
      <p:ext uri="{BB962C8B-B14F-4D97-AF65-F5344CB8AC3E}">
        <p14:creationId xmlns="" xmlns:p14="http://schemas.microsoft.com/office/powerpoint/2010/main" val="2869816222"/>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dirty="0" smtClean="0">
                <a:solidFill>
                  <a:schemeClr val="accent3"/>
                </a:solidFill>
              </a:rPr>
              <a:t>ثانياً:. عملية التخزين أو الاحتفاظ :.</a:t>
            </a:r>
            <a:endParaRPr lang="en-US" dirty="0">
              <a:solidFill>
                <a:schemeClr val="accent3"/>
              </a:solidFill>
            </a:endParaRPr>
          </a:p>
        </p:txBody>
      </p:sp>
      <p:sp>
        <p:nvSpPr>
          <p:cNvPr id="3" name="عنصر نائب للمحتوى 2"/>
          <p:cNvSpPr>
            <a:spLocks noGrp="1"/>
          </p:cNvSpPr>
          <p:nvPr>
            <p:ph idx="1"/>
          </p:nvPr>
        </p:nvSpPr>
        <p:spPr>
          <a:xfrm>
            <a:off x="457200" y="1600201"/>
            <a:ext cx="8229600" cy="4565103"/>
          </a:xfrm>
          <a:noFill/>
        </p:spPr>
        <p:txBody>
          <a:bodyPr>
            <a:normAutofit lnSpcReduction="10000"/>
          </a:bodyPr>
          <a:lstStyle/>
          <a:p>
            <a:pPr algn="r">
              <a:buBlip>
                <a:blip r:embed="rId2"/>
              </a:buBlip>
            </a:pPr>
            <a:r>
              <a:rPr lang="ar-SA" sz="2400" b="1" dirty="0" smtClean="0">
                <a:solidFill>
                  <a:schemeClr val="accent1"/>
                </a:solidFill>
              </a:rPr>
              <a:t>تعمل الذاكرة على الاحتفاظ بالمعلومات </a:t>
            </a:r>
            <a:r>
              <a:rPr lang="ar-SA" sz="2400" b="1" dirty="0" err="1" smtClean="0">
                <a:solidFill>
                  <a:schemeClr val="accent1"/>
                </a:solidFill>
              </a:rPr>
              <a:t>المرمزة</a:t>
            </a:r>
            <a:r>
              <a:rPr lang="ar-SA" sz="2400" b="1" dirty="0" smtClean="0">
                <a:solidFill>
                  <a:schemeClr val="accent1"/>
                </a:solidFill>
              </a:rPr>
              <a:t> وتبقى إلى وقت الحاجة ، ويستدل على وجودها من خلال عملية الاسترجاع والتعرف ، وتكون الذاكرة في أقوى أشكالها بعد عملية التعلم مباشرة ، وتعتمد عملية الاحتفاظ بالمعلومات على عوامل منها الزمن والجهد الذي يبذله الفرد أثناء عملية الاكتساب ودرجة الانتباه والاهتمام أثناء عملية ترميز المعلومات .</a:t>
            </a:r>
          </a:p>
          <a:p>
            <a:pPr marL="0" indent="0" algn="r">
              <a:buNone/>
            </a:pPr>
            <a:endParaRPr lang="ar-SA" sz="2400" b="1" dirty="0" smtClean="0">
              <a:solidFill>
                <a:schemeClr val="accent1"/>
              </a:solidFill>
            </a:endParaRPr>
          </a:p>
          <a:p>
            <a:pPr algn="r">
              <a:buBlip>
                <a:blip r:embed="rId2"/>
              </a:buBlip>
            </a:pPr>
            <a:r>
              <a:rPr lang="ar-SA" sz="2400" b="1" dirty="0" smtClean="0">
                <a:solidFill>
                  <a:schemeClr val="accent1"/>
                </a:solidFill>
              </a:rPr>
              <a:t>تخزن المعلومات على شكل آثار او صور( سمعية ، بصرية ، لمسية ، ذوقية أو معاني ودلالات ).</a:t>
            </a:r>
          </a:p>
          <a:p>
            <a:pPr marL="0" indent="0" algn="r">
              <a:buNone/>
            </a:pPr>
            <a:endParaRPr lang="ar-SA" sz="2400" b="1" dirty="0" smtClean="0">
              <a:solidFill>
                <a:schemeClr val="accent1"/>
              </a:solidFill>
            </a:endParaRPr>
          </a:p>
          <a:p>
            <a:pPr algn="r">
              <a:buBlip>
                <a:blip r:embed="rId2"/>
              </a:buBlip>
            </a:pPr>
            <a:r>
              <a:rPr lang="ar-SA" sz="2800" b="1" dirty="0" smtClean="0">
                <a:solidFill>
                  <a:schemeClr val="accent3"/>
                </a:solidFill>
              </a:rPr>
              <a:t>تأخذ أشكال ثلاثة حسب نوعية المعلومة :</a:t>
            </a:r>
          </a:p>
          <a:p>
            <a:pPr marL="0" indent="0" algn="r">
              <a:buNone/>
            </a:pPr>
            <a:r>
              <a:rPr lang="ar-SA" sz="2400" b="1" dirty="0" smtClean="0">
                <a:solidFill>
                  <a:schemeClr val="accent1"/>
                </a:solidFill>
              </a:rPr>
              <a:t>     الأحداث والمعاني والإجراءات</a:t>
            </a:r>
            <a:r>
              <a:rPr lang="ar-SA" sz="2800" b="1" dirty="0" smtClean="0">
                <a:solidFill>
                  <a:schemeClr val="accent1"/>
                </a:solidFill>
              </a:rPr>
              <a:t>.</a:t>
            </a:r>
          </a:p>
        </p:txBody>
      </p:sp>
      <p:pic>
        <p:nvPicPr>
          <p:cNvPr id="4" name="صورة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23528" y="4388289"/>
            <a:ext cx="3054772" cy="221054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 xmlns:p14="http://schemas.microsoft.com/office/powerpoint/2010/main" val="1284734586"/>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lide(fromBottom)">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lide(fromBottom)">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solidFill>
                  <a:schemeClr val="accent3"/>
                </a:solidFill>
              </a:rPr>
              <a:t>ثالثاً:. عملية الاسترجاع :</a:t>
            </a:r>
            <a:endParaRPr lang="en-US" b="1" dirty="0">
              <a:solidFill>
                <a:schemeClr val="accent3"/>
              </a:solidFill>
            </a:endParaRPr>
          </a:p>
        </p:txBody>
      </p:sp>
      <p:sp>
        <p:nvSpPr>
          <p:cNvPr id="3" name="عنصر نائب للمحتوى 2"/>
          <p:cNvSpPr>
            <a:spLocks noGrp="1"/>
          </p:cNvSpPr>
          <p:nvPr>
            <p:ph idx="1"/>
          </p:nvPr>
        </p:nvSpPr>
        <p:spPr>
          <a:xfrm>
            <a:off x="457200" y="1600201"/>
            <a:ext cx="8229600" cy="2332856"/>
          </a:xfrm>
          <a:noFill/>
        </p:spPr>
        <p:txBody>
          <a:bodyPr>
            <a:normAutofit fontScale="92500"/>
          </a:bodyPr>
          <a:lstStyle/>
          <a:p>
            <a:pPr algn="r">
              <a:buBlip>
                <a:blip r:embed="rId2"/>
              </a:buBlip>
            </a:pPr>
            <a:r>
              <a:rPr lang="ar-SA" sz="2800" b="1" dirty="0" smtClean="0">
                <a:solidFill>
                  <a:schemeClr val="accent1"/>
                </a:solidFill>
              </a:rPr>
              <a:t> هي قدرة الفرد على تحديد موقع المعلومات المراد تذكرها وتنظيمها ، وتعتبر من أكثر الصعوبات التي تواجه نظام الذاكرة لتنوع المعلومات المخزنة فيها وسعتها ، ولكن هناك العديد من الخبرات او المعلومات الي يتم استرجاعها بسهولة ولاسيما تلك المألوفة أو يمارسها الفرد </a:t>
            </a:r>
            <a:r>
              <a:rPr lang="ar-SA" sz="2800" b="1" dirty="0" err="1" smtClean="0">
                <a:solidFill>
                  <a:schemeClr val="accent1"/>
                </a:solidFill>
              </a:rPr>
              <a:t>بإستمرار</a:t>
            </a:r>
            <a:r>
              <a:rPr lang="ar-SA" sz="2800" b="1" dirty="0" smtClean="0">
                <a:solidFill>
                  <a:schemeClr val="accent1"/>
                </a:solidFill>
              </a:rPr>
              <a:t> ، وتمر عملية الاسترجاع في ثلاث مراحل :.</a:t>
            </a:r>
            <a:endParaRPr lang="en-US" sz="2800" b="1" dirty="0">
              <a:solidFill>
                <a:schemeClr val="accent1"/>
              </a:solidFill>
            </a:endParaRPr>
          </a:p>
        </p:txBody>
      </p:sp>
      <p:graphicFrame>
        <p:nvGraphicFramePr>
          <p:cNvPr id="5" name="رسم تخطيطي 4"/>
          <p:cNvGraphicFramePr/>
          <p:nvPr>
            <p:extLst>
              <p:ext uri="{D42A27DB-BD31-4B8C-83A1-F6EECF244321}">
                <p14:modId xmlns="" xmlns:p14="http://schemas.microsoft.com/office/powerpoint/2010/main" val="1579024419"/>
              </p:ext>
            </p:extLst>
          </p:nvPr>
        </p:nvGraphicFramePr>
        <p:xfrm>
          <a:off x="1403648" y="328498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97945420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lide(fromBottom)">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5"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6860" y="2278730"/>
            <a:ext cx="8091295" cy="1477328"/>
          </a:xfrm>
          <a:prstGeom prst="rect">
            <a:avLst/>
          </a:prstGeom>
          <a:noFill/>
        </p:spPr>
        <p:txBody>
          <a:bodyPr wrap="square" rtlCol="1">
            <a:spAutoFit/>
          </a:bodyPr>
          <a:lstStyle/>
          <a:p>
            <a:pPr marL="285750" indent="-285750">
              <a:buBlip>
                <a:blip r:embed="rId2"/>
              </a:buBlip>
            </a:pPr>
            <a:r>
              <a:rPr lang="ar-SA" b="1" dirty="0" smtClean="0">
                <a:solidFill>
                  <a:schemeClr val="accent1"/>
                </a:solidFill>
              </a:rPr>
              <a:t>يحتل موضوع الذاكرة البشرية مكانة هامة لدى المختصين بالدراسات النفسية لإرتباطها بمعظم الأنشطة النفسية التي يقوم بها الأفراد .</a:t>
            </a:r>
          </a:p>
          <a:p>
            <a:endParaRPr lang="ar-SA" b="1" dirty="0">
              <a:solidFill>
                <a:schemeClr val="accent1"/>
              </a:solidFill>
            </a:endParaRPr>
          </a:p>
          <a:p>
            <a:pPr marL="285750" indent="-285750">
              <a:buBlip>
                <a:blip r:embed="rId2"/>
              </a:buBlip>
            </a:pPr>
            <a:r>
              <a:rPr lang="ar-SA" b="1" dirty="0" smtClean="0">
                <a:solidFill>
                  <a:schemeClr val="accent1"/>
                </a:solidFill>
              </a:rPr>
              <a:t>تمثل الذاكرة ذلك النظام النشط  الذي يقوم على استقبال المعلومات وترميزها وتنظيمها وتخزينها واسترجاعها .</a:t>
            </a:r>
          </a:p>
        </p:txBody>
      </p:sp>
      <p:sp>
        <p:nvSpPr>
          <p:cNvPr id="6" name="TextBox 5"/>
          <p:cNvSpPr txBox="1"/>
          <p:nvPr/>
        </p:nvSpPr>
        <p:spPr>
          <a:xfrm>
            <a:off x="381533" y="4005064"/>
            <a:ext cx="7992891" cy="646331"/>
          </a:xfrm>
          <a:prstGeom prst="rect">
            <a:avLst/>
          </a:prstGeom>
          <a:noFill/>
        </p:spPr>
        <p:txBody>
          <a:bodyPr wrap="square" rtlCol="1">
            <a:spAutoFit/>
          </a:bodyPr>
          <a:lstStyle/>
          <a:p>
            <a:pPr marL="285750" indent="-285750">
              <a:buBlip>
                <a:blip r:embed="rId2"/>
              </a:buBlip>
            </a:pPr>
            <a:r>
              <a:rPr lang="ar-SA" b="1" dirty="0" smtClean="0">
                <a:solidFill>
                  <a:schemeClr val="accent1"/>
                </a:solidFill>
              </a:rPr>
              <a:t>تمتاز الذاكرة من حيث تنوع العمليات التي تتضمنها وتلعب دوراً هاماً في مختلف مجالات السلوك الإنساني و الأكاديمي و الإجتماعي والحركي والإنفعالي و اللغوي </a:t>
            </a:r>
            <a:r>
              <a:rPr lang="ar-SA" b="1" dirty="0">
                <a:solidFill>
                  <a:schemeClr val="accent1"/>
                </a:solidFill>
              </a:rPr>
              <a:t>.</a:t>
            </a:r>
          </a:p>
        </p:txBody>
      </p:sp>
      <p:sp>
        <p:nvSpPr>
          <p:cNvPr id="7" name="TextBox 6"/>
          <p:cNvSpPr txBox="1"/>
          <p:nvPr/>
        </p:nvSpPr>
        <p:spPr>
          <a:xfrm>
            <a:off x="760535" y="5231577"/>
            <a:ext cx="7613635" cy="646331"/>
          </a:xfrm>
          <a:prstGeom prst="rect">
            <a:avLst/>
          </a:prstGeom>
          <a:noFill/>
        </p:spPr>
        <p:txBody>
          <a:bodyPr wrap="square" rtlCol="1">
            <a:spAutoFit/>
          </a:bodyPr>
          <a:lstStyle/>
          <a:p>
            <a:pPr marL="285750" indent="-285750">
              <a:buBlip>
                <a:blip r:embed="rId2"/>
              </a:buBlip>
            </a:pPr>
            <a:r>
              <a:rPr lang="ar-SA" b="1" dirty="0">
                <a:solidFill>
                  <a:schemeClr val="accent1"/>
                </a:solidFill>
              </a:rPr>
              <a:t>هي بمثابة أحد الأعمدة الأساسية في عمليات التعلم والإدراك والتفاعل مع البيئة المادية والإجتماعية , إذ أن الخلل فيها يسبب ضعفاً في مثل هذه العمليات </a:t>
            </a:r>
            <a:r>
              <a:rPr lang="ar-SA" b="1" dirty="0" smtClean="0">
                <a:solidFill>
                  <a:schemeClr val="accent1"/>
                </a:solidFill>
              </a:rPr>
              <a:t>.</a:t>
            </a:r>
            <a:endParaRPr lang="ar-SA" b="1" dirty="0">
              <a:solidFill>
                <a:schemeClr val="accent1"/>
              </a:solidFill>
            </a:endParaRPr>
          </a:p>
        </p:txBody>
      </p:sp>
      <p:sp>
        <p:nvSpPr>
          <p:cNvPr id="8" name="Rectangle 7"/>
          <p:cNvSpPr/>
          <p:nvPr/>
        </p:nvSpPr>
        <p:spPr>
          <a:xfrm>
            <a:off x="3707904" y="836712"/>
            <a:ext cx="1923416" cy="830997"/>
          </a:xfrm>
          <a:prstGeom prst="rect">
            <a:avLst/>
          </a:prstGeom>
          <a:noFill/>
        </p:spPr>
        <p:txBody>
          <a:bodyPr wrap="square" lIns="91440" tIns="45720" rIns="91440" bIns="45720">
            <a:spAutoFit/>
          </a:bodyPr>
          <a:lstStyle/>
          <a:p>
            <a:pPr algn="ctr"/>
            <a:r>
              <a:rPr lang="ar-SA" sz="4800" b="1" dirty="0" smtClean="0">
                <a:solidFill>
                  <a:srgbClr val="FF66CC"/>
                </a:solidFill>
              </a:rPr>
              <a:t>مقدمة </a:t>
            </a:r>
            <a:endParaRPr lang="en-US" sz="4800" b="1" dirty="0">
              <a:solidFill>
                <a:srgbClr val="FF66CC"/>
              </a:solidFill>
            </a:endParaRPr>
          </a:p>
        </p:txBody>
      </p:sp>
      <p:pic>
        <p:nvPicPr>
          <p:cNvPr id="1026" name="Picture 2"/>
          <p:cNvPicPr>
            <a:picLocks noChangeAspect="1" noChangeArrowheads="1"/>
          </p:cNvPicPr>
          <p:nvPr/>
        </p:nvPicPr>
        <p:blipFill>
          <a:blip r:embed="rId3" cstate="print">
            <a:clrChange>
              <a:clrFrom>
                <a:srgbClr val="FEFFFD"/>
              </a:clrFrom>
              <a:clrTo>
                <a:srgbClr val="FEFFFD">
                  <a:alpha val="0"/>
                </a:srgbClr>
              </a:clrTo>
            </a:clrChange>
            <a:extLst>
              <a:ext uri="{BEBA8EAE-BF5A-486C-A8C5-ECC9F3942E4B}">
                <a14:imgProps xmlns="" xmlns:a14="http://schemas.microsoft.com/office/drawing/2010/main">
                  <a14:imgLayer r:embed="rId4">
                    <a14:imgEffect>
                      <a14:saturation sat="300000"/>
                    </a14:imgEffect>
                  </a14:imgLayer>
                </a14:imgProps>
              </a:ext>
              <a:ext uri="{28A0092B-C50C-407E-A947-70E740481C1C}">
                <a14:useLocalDpi xmlns="" xmlns:a14="http://schemas.microsoft.com/office/drawing/2010/main" val="0"/>
              </a:ext>
            </a:extLst>
          </a:blip>
          <a:srcRect/>
          <a:stretch>
            <a:fillRect/>
          </a:stretch>
        </p:blipFill>
        <p:spPr bwMode="auto">
          <a:xfrm>
            <a:off x="7452320" y="413459"/>
            <a:ext cx="1504950" cy="1619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13638449"/>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solidFill>
                  <a:schemeClr val="accent3"/>
                </a:solidFill>
              </a:rPr>
              <a:t>1- مرحلة البحث عن المعلومات :</a:t>
            </a:r>
            <a:endParaRPr lang="en-US" b="1" dirty="0">
              <a:solidFill>
                <a:schemeClr val="accent3"/>
              </a:solidFill>
            </a:endParaRPr>
          </a:p>
        </p:txBody>
      </p:sp>
      <p:sp>
        <p:nvSpPr>
          <p:cNvPr id="3" name="عنصر نائب للمحتوى 2"/>
          <p:cNvSpPr>
            <a:spLocks noGrp="1"/>
          </p:cNvSpPr>
          <p:nvPr>
            <p:ph idx="1"/>
          </p:nvPr>
        </p:nvSpPr>
        <p:spPr>
          <a:xfrm>
            <a:off x="539552" y="1633625"/>
            <a:ext cx="8229600" cy="4176464"/>
          </a:xfrm>
          <a:noFill/>
        </p:spPr>
        <p:txBody>
          <a:bodyPr>
            <a:normAutofit/>
          </a:bodyPr>
          <a:lstStyle/>
          <a:p>
            <a:pPr algn="r">
              <a:buFont typeface="Calibri" pitchFamily="34" charset="0"/>
              <a:buChar char="ᴥ"/>
            </a:pPr>
            <a:r>
              <a:rPr lang="ar-SA" sz="2400" dirty="0" smtClean="0">
                <a:solidFill>
                  <a:schemeClr val="accent1"/>
                </a:solidFill>
              </a:rPr>
              <a:t>يتم في هذه المرحلة تفحص سريع لمحتويات الذاكرة لإصدار حكم أو </a:t>
            </a:r>
            <a:r>
              <a:rPr lang="ar-SA" sz="2400" dirty="0">
                <a:solidFill>
                  <a:schemeClr val="accent1"/>
                </a:solidFill>
              </a:rPr>
              <a:t>ا</a:t>
            </a:r>
            <a:r>
              <a:rPr lang="ar-SA" sz="2400" dirty="0" smtClean="0">
                <a:solidFill>
                  <a:schemeClr val="accent1"/>
                </a:solidFill>
              </a:rPr>
              <a:t>تخاذ قرار حول ما إذا كانت المعلومات موجود أو لا .</a:t>
            </a:r>
          </a:p>
          <a:p>
            <a:pPr algn="r">
              <a:buFont typeface="Calibri" pitchFamily="34" charset="0"/>
              <a:buChar char="ᴥ"/>
            </a:pPr>
            <a:r>
              <a:rPr lang="ar-SA" sz="2400" dirty="0" smtClean="0">
                <a:solidFill>
                  <a:schemeClr val="accent1"/>
                </a:solidFill>
              </a:rPr>
              <a:t>وتتفاوت مدة البحث تبعاً لنوع المعلومات المطلوبة .</a:t>
            </a:r>
          </a:p>
          <a:p>
            <a:pPr algn="r">
              <a:buFont typeface="Calibri" pitchFamily="34" charset="0"/>
              <a:buChar char="ᴥ"/>
            </a:pPr>
            <a:r>
              <a:rPr lang="ar-SA" sz="2400" dirty="0" smtClean="0">
                <a:solidFill>
                  <a:schemeClr val="accent1"/>
                </a:solidFill>
              </a:rPr>
              <a:t>فتكون الاستجابة سريعة عندما لا تتوفر لدى الفرد أية معلومات ، كسؤال كم عدد النجوم ، فنجد الفرد يرد سريعاً بـ أن عددها كثير ولا يعرف كم عددها أو عندما يكون السؤال عن شيء مألوف أو خبرة كسؤال كم عدد </a:t>
            </a:r>
            <a:r>
              <a:rPr lang="ar-SA" sz="2400" dirty="0">
                <a:solidFill>
                  <a:schemeClr val="accent1"/>
                </a:solidFill>
              </a:rPr>
              <a:t>إ</a:t>
            </a:r>
            <a:r>
              <a:rPr lang="ar-SA" sz="2400" dirty="0" smtClean="0">
                <a:solidFill>
                  <a:schemeClr val="accent1"/>
                </a:solidFill>
              </a:rPr>
              <a:t>خوانك .</a:t>
            </a:r>
          </a:p>
          <a:p>
            <a:pPr algn="r">
              <a:buFont typeface="Calibri" pitchFamily="34" charset="0"/>
              <a:buChar char="ᴥ"/>
            </a:pPr>
            <a:r>
              <a:rPr lang="ar-SA" sz="2400" dirty="0" smtClean="0">
                <a:solidFill>
                  <a:schemeClr val="accent1"/>
                </a:solidFill>
              </a:rPr>
              <a:t>وقد تأخذ وقتاً من الزمن عندما تكون هناك مؤشرات تدل على وجود المعلومة لكنها ليست بالمتناول كالسؤال، عن تعريف مفهوم معين .</a:t>
            </a:r>
            <a:endParaRPr lang="en-US" sz="2400" dirty="0">
              <a:solidFill>
                <a:schemeClr val="accent1"/>
              </a:solidFill>
            </a:endParaRPr>
          </a:p>
        </p:txBody>
      </p:sp>
      <p:pic>
        <p:nvPicPr>
          <p:cNvPr id="4" name="صورة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20730599">
            <a:off x="373512" y="4861658"/>
            <a:ext cx="1776527" cy="1776527"/>
          </a:xfrm>
          <a:prstGeom prst="rect">
            <a:avLst/>
          </a:prstGeom>
        </p:spPr>
      </p:pic>
      <p:pic>
        <p:nvPicPr>
          <p:cNvPr id="1024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96336" y="4966112"/>
            <a:ext cx="1209675" cy="161925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11486458"/>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lide(fromBottom)">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lide(fromBottom)">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158974" y="3212976"/>
            <a:ext cx="8999984" cy="25202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p:cNvSpPr>
            <a:spLocks noGrp="1"/>
          </p:cNvSpPr>
          <p:nvPr>
            <p:ph type="title"/>
          </p:nvPr>
        </p:nvSpPr>
        <p:spPr/>
        <p:txBody>
          <a:bodyPr/>
          <a:lstStyle/>
          <a:p>
            <a:r>
              <a:rPr lang="ar-SA" b="1" dirty="0" smtClean="0">
                <a:solidFill>
                  <a:schemeClr val="accent3"/>
                </a:solidFill>
              </a:rPr>
              <a:t>2- مرحلة تجميع وتنظيم المعلومات :.</a:t>
            </a:r>
            <a:endParaRPr lang="en-US" b="1" dirty="0">
              <a:solidFill>
                <a:schemeClr val="accent3"/>
              </a:solidFill>
            </a:endParaRPr>
          </a:p>
        </p:txBody>
      </p:sp>
      <p:sp>
        <p:nvSpPr>
          <p:cNvPr id="3" name="عنصر نائب للمحتوى 2"/>
          <p:cNvSpPr>
            <a:spLocks noGrp="1"/>
          </p:cNvSpPr>
          <p:nvPr>
            <p:ph idx="1"/>
          </p:nvPr>
        </p:nvSpPr>
        <p:spPr>
          <a:xfrm>
            <a:off x="0" y="1600200"/>
            <a:ext cx="8686800" cy="5257800"/>
          </a:xfrm>
          <a:noFill/>
        </p:spPr>
        <p:txBody>
          <a:bodyPr>
            <a:normAutofit/>
          </a:bodyPr>
          <a:lstStyle/>
          <a:p>
            <a:pPr>
              <a:buFont typeface="Calibri" pitchFamily="34" charset="0"/>
              <a:buChar char="ᴥ"/>
            </a:pPr>
            <a:r>
              <a:rPr lang="ar-SA" sz="2400" dirty="0" smtClean="0">
                <a:solidFill>
                  <a:schemeClr val="accent1"/>
                </a:solidFill>
              </a:rPr>
              <a:t>إن عملية </a:t>
            </a:r>
            <a:r>
              <a:rPr lang="ar-SA" sz="2400" dirty="0" err="1" smtClean="0">
                <a:solidFill>
                  <a:schemeClr val="accent1"/>
                </a:solidFill>
              </a:rPr>
              <a:t>أصدار</a:t>
            </a:r>
            <a:r>
              <a:rPr lang="ar-SA" sz="2400" dirty="0" smtClean="0">
                <a:solidFill>
                  <a:schemeClr val="accent1"/>
                </a:solidFill>
              </a:rPr>
              <a:t> قرار حول وجود معلومات ذات العلاقة غير كافية لحدوث عملية الاسترجاع ، فربما تكون المعلومات غامضة او ناقصة أو تتطلب استجابة معقدة..</a:t>
            </a:r>
          </a:p>
          <a:p>
            <a:pPr marL="0" indent="0" algn="r">
              <a:buNone/>
            </a:pPr>
            <a:r>
              <a:rPr lang="ar-SA" sz="2800" dirty="0" smtClean="0">
                <a:solidFill>
                  <a:schemeClr val="accent1"/>
                </a:solidFill>
              </a:rPr>
              <a:t>تتم عملية تجميع واستدعاء المعلومات وفق:</a:t>
            </a:r>
          </a:p>
          <a:p>
            <a:pPr>
              <a:buFont typeface="Calibri" pitchFamily="34" charset="0"/>
              <a:buChar char="ᴥ"/>
            </a:pPr>
            <a:r>
              <a:rPr lang="ar-SA" sz="2800" u="sng" dirty="0" smtClean="0">
                <a:solidFill>
                  <a:schemeClr val="accent2">
                    <a:lumMod val="75000"/>
                  </a:schemeClr>
                </a:solidFill>
              </a:rPr>
              <a:t>مبدأ انتشار أثر التنشيط للخبرة المخزنة :</a:t>
            </a:r>
          </a:p>
          <a:p>
            <a:pPr marL="0" indent="0" algn="r">
              <a:buNone/>
            </a:pPr>
            <a:r>
              <a:rPr lang="ar-SA" sz="2800" dirty="0" smtClean="0">
                <a:solidFill>
                  <a:schemeClr val="accent1"/>
                </a:solidFill>
              </a:rPr>
              <a:t>حيث أن المعلومات تخزن بالذاكرة على شكل شبكات متداخلة ووفقاً لهذا المبدأ فإن إثارة أي شبكة  خلال التفكير أو وجود منبه يثيرها يؤدي إلى إثارة</a:t>
            </a:r>
          </a:p>
          <a:p>
            <a:pPr marL="0" indent="0" algn="r">
              <a:buNone/>
            </a:pPr>
            <a:r>
              <a:rPr lang="ar-SA" sz="2400" dirty="0" smtClean="0">
                <a:solidFill>
                  <a:schemeClr val="accent1"/>
                </a:solidFill>
              </a:rPr>
              <a:t>جميع الشبكات المرتبطة كالتفكير في المدرسة يثير جميع الشبكات المرتبطة مثل </a:t>
            </a:r>
          </a:p>
          <a:p>
            <a:pPr marL="0" indent="0" algn="r">
              <a:buNone/>
            </a:pPr>
            <a:r>
              <a:rPr lang="ar-SA" sz="2400" dirty="0" smtClean="0">
                <a:solidFill>
                  <a:schemeClr val="accent1"/>
                </a:solidFill>
              </a:rPr>
              <a:t>كالمدرسة -&gt;التعلم والتعليم -&gt;المعلم والكتب -&gt;الأصدقاء والنظام ...</a:t>
            </a:r>
            <a:endParaRPr lang="en-US" sz="2400" dirty="0">
              <a:solidFill>
                <a:schemeClr val="accent1"/>
              </a:solidFill>
            </a:endParaRPr>
          </a:p>
        </p:txBody>
      </p:sp>
      <p:pic>
        <p:nvPicPr>
          <p:cNvPr id="5" name="صورة 4"/>
          <p:cNvPicPr>
            <a:picLocks noChangeAspect="1"/>
          </p:cNvPicPr>
          <p:nvPr/>
        </p:nvPicPr>
        <p:blipFill>
          <a:blip r:embed="rId2" cstate="print">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158974" y="4866481"/>
            <a:ext cx="1390650" cy="1733550"/>
          </a:xfrm>
          <a:prstGeom prst="rect">
            <a:avLst/>
          </a:prstGeom>
        </p:spPr>
      </p:pic>
    </p:spTree>
    <p:extLst>
      <p:ext uri="{BB962C8B-B14F-4D97-AF65-F5344CB8AC3E}">
        <p14:creationId xmlns="" xmlns:p14="http://schemas.microsoft.com/office/powerpoint/2010/main" val="715149686"/>
      </p:ext>
    </p:extLst>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lide(fromBottom)">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lide(fromBottom)">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slide(fromBottom)">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slide(fromBottom)">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476672"/>
            <a:ext cx="8373616" cy="5865515"/>
          </a:xfrm>
        </p:spPr>
        <p:txBody>
          <a:bodyPr/>
          <a:lstStyle/>
          <a:p>
            <a:pPr marL="0" indent="0" algn="r">
              <a:buNone/>
            </a:pPr>
            <a:endParaRPr lang="ar-SA" sz="2800" b="1" dirty="0" smtClean="0">
              <a:solidFill>
                <a:schemeClr val="accent3"/>
              </a:solidFill>
            </a:endParaRPr>
          </a:p>
          <a:p>
            <a:pPr marL="0" indent="0" algn="r">
              <a:buNone/>
            </a:pPr>
            <a:r>
              <a:rPr lang="ar-SA" sz="2800" b="1" dirty="0" smtClean="0">
                <a:solidFill>
                  <a:schemeClr val="accent3"/>
                </a:solidFill>
              </a:rPr>
              <a:t>ويكاد يكون مبدأ انتشار أثر التنشيط فعالاً، لكنه </a:t>
            </a:r>
            <a:r>
              <a:rPr lang="ar-SA" sz="2800" b="1" dirty="0">
                <a:solidFill>
                  <a:schemeClr val="accent3"/>
                </a:solidFill>
              </a:rPr>
              <a:t>ي</a:t>
            </a:r>
            <a:r>
              <a:rPr lang="ar-SA" sz="2800" b="1" dirty="0" smtClean="0">
                <a:solidFill>
                  <a:schemeClr val="accent3"/>
                </a:solidFill>
              </a:rPr>
              <a:t>فشل في بعض الحالات فيتم اللجوء إلى:</a:t>
            </a:r>
          </a:p>
          <a:p>
            <a:pPr marL="0" indent="0" algn="r">
              <a:buNone/>
            </a:pPr>
            <a:r>
              <a:rPr lang="ar-SA" sz="2400" dirty="0" smtClean="0"/>
              <a:t> </a:t>
            </a:r>
          </a:p>
          <a:p>
            <a:pPr marL="0" indent="0" algn="r">
              <a:buNone/>
            </a:pPr>
            <a:r>
              <a:rPr lang="ar-SA" b="1" u="sng" dirty="0" smtClean="0">
                <a:solidFill>
                  <a:schemeClr val="accent3"/>
                </a:solidFill>
              </a:rPr>
              <a:t>مبدأ إعادة بناء الخبرة </a:t>
            </a:r>
            <a:r>
              <a:rPr lang="ar-SA" sz="2400" b="1" dirty="0" smtClean="0">
                <a:solidFill>
                  <a:schemeClr val="accent3"/>
                </a:solidFill>
              </a:rPr>
              <a:t>:.</a:t>
            </a:r>
            <a:endParaRPr lang="ar-SA" sz="2400" b="1" dirty="0" smtClean="0">
              <a:solidFill>
                <a:schemeClr val="accent1"/>
              </a:solidFill>
            </a:endParaRPr>
          </a:p>
          <a:p>
            <a:pPr algn="r">
              <a:buFont typeface="Calibri" pitchFamily="34" charset="0"/>
              <a:buChar char="ᴥ"/>
            </a:pPr>
            <a:r>
              <a:rPr lang="ar-SA" sz="2400" b="1" dirty="0" smtClean="0">
                <a:solidFill>
                  <a:schemeClr val="accent1"/>
                </a:solidFill>
              </a:rPr>
              <a:t>والذي يتمثل في استخدام مبدأ العصف الذهني أو الدماغي في محاولة أداء استجابة التذكر من خلال استخدام أجزاء صغيرة من المعلومات وبعض القرائن .</a:t>
            </a:r>
          </a:p>
          <a:p>
            <a:pPr algn="r">
              <a:buFont typeface="Calibri" pitchFamily="34" charset="0"/>
              <a:buChar char="ᴥ"/>
            </a:pPr>
            <a:r>
              <a:rPr lang="ar-SA" sz="2400" b="1" dirty="0" smtClean="0">
                <a:solidFill>
                  <a:schemeClr val="accent1"/>
                </a:solidFill>
              </a:rPr>
              <a:t>وتلعب الذاكرة قصيرة المدى دور بارز في عملية التذكر ، فهي الذاكرة العاملة التي تقوم على استقبال منبهات التذكر وإرسال إشارات مناسبة من بشأنها إلى الذاكرة طويلة المدى من أجل الحصول على المعلومات .</a:t>
            </a:r>
            <a:endParaRPr lang="en-US" sz="2400" b="1" dirty="0">
              <a:solidFill>
                <a:schemeClr val="accent1"/>
              </a:solidFill>
            </a:endParaRPr>
          </a:p>
        </p:txBody>
      </p:sp>
    </p:spTree>
    <p:extLst>
      <p:ext uri="{BB962C8B-B14F-4D97-AF65-F5344CB8AC3E}">
        <p14:creationId xmlns="" xmlns:p14="http://schemas.microsoft.com/office/powerpoint/2010/main" val="1032635505"/>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lide(fromBottom)">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lide(fromBottom)">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lide(fromBottom)">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solidFill>
                  <a:schemeClr val="accent3"/>
                </a:solidFill>
              </a:rPr>
              <a:t>3- مرحلة الأداء الذاكري :.</a:t>
            </a:r>
            <a:endParaRPr lang="en-US" b="1" dirty="0">
              <a:solidFill>
                <a:schemeClr val="accent3"/>
              </a:solidFill>
            </a:endParaRPr>
          </a:p>
        </p:txBody>
      </p:sp>
      <p:sp>
        <p:nvSpPr>
          <p:cNvPr id="3" name="عنصر نائب للمحتوى 2"/>
          <p:cNvSpPr>
            <a:spLocks noGrp="1"/>
          </p:cNvSpPr>
          <p:nvPr>
            <p:ph idx="1"/>
          </p:nvPr>
        </p:nvSpPr>
        <p:spPr/>
        <p:txBody>
          <a:bodyPr/>
          <a:lstStyle/>
          <a:p>
            <a:pPr algn="r">
              <a:buFont typeface="Calibri" pitchFamily="34" charset="0"/>
              <a:buChar char="ᴥ"/>
            </a:pPr>
            <a:r>
              <a:rPr lang="ar-SA" sz="2800" dirty="0" smtClean="0">
                <a:solidFill>
                  <a:schemeClr val="accent1"/>
                </a:solidFill>
              </a:rPr>
              <a:t>تمثل في الاستجابة النهائية لعملية الاسترجاع والتي تأخذ شكلاً ظاهرياً أو غير ظاهري .</a:t>
            </a:r>
          </a:p>
          <a:p>
            <a:pPr algn="r">
              <a:buFont typeface="Calibri" pitchFamily="34" charset="0"/>
              <a:buChar char="ᴥ"/>
            </a:pPr>
            <a:r>
              <a:rPr lang="ar-SA" sz="2800" dirty="0" smtClean="0">
                <a:solidFill>
                  <a:schemeClr val="accent1"/>
                </a:solidFill>
              </a:rPr>
              <a:t>فربما تكون </a:t>
            </a:r>
            <a:r>
              <a:rPr lang="ar-SA" sz="2800" dirty="0" smtClean="0">
                <a:solidFill>
                  <a:schemeClr val="accent2"/>
                </a:solidFill>
              </a:rPr>
              <a:t>حركية</a:t>
            </a:r>
            <a:r>
              <a:rPr lang="ar-SA" sz="2800" dirty="0" smtClean="0">
                <a:solidFill>
                  <a:schemeClr val="accent1"/>
                </a:solidFill>
              </a:rPr>
              <a:t> تتراوح بين أداء حركة بسيطة أو مهارة معقدة أو إعادة أداء معين ، أو قد تكون </a:t>
            </a:r>
            <a:r>
              <a:rPr lang="ar-SA" sz="2800" dirty="0" smtClean="0">
                <a:solidFill>
                  <a:schemeClr val="accent2"/>
                </a:solidFill>
              </a:rPr>
              <a:t>لفظية</a:t>
            </a:r>
            <a:r>
              <a:rPr lang="ar-SA" sz="2800" dirty="0" smtClean="0">
                <a:solidFill>
                  <a:schemeClr val="accent1"/>
                </a:solidFill>
              </a:rPr>
              <a:t> بسيطة كالإجابة بنعم أو لا او معقدة مثل الحديث أو تقديم نص لغوي معقد لفظاً أو كتابة .</a:t>
            </a:r>
            <a:endParaRPr lang="ar-SA" sz="2400" dirty="0" smtClean="0">
              <a:solidFill>
                <a:schemeClr val="accent1"/>
              </a:solidFill>
            </a:endParaRPr>
          </a:p>
        </p:txBody>
      </p:sp>
      <p:pic>
        <p:nvPicPr>
          <p:cNvPr id="1126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52330" y="4365104"/>
            <a:ext cx="2736304" cy="2195314"/>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57555601"/>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4797152"/>
            <a:ext cx="8229600" cy="1143000"/>
          </a:xfrm>
        </p:spPr>
        <p:txBody>
          <a:bodyPr>
            <a:normAutofit/>
          </a:bodyPr>
          <a:lstStyle/>
          <a:p>
            <a:r>
              <a:rPr lang="ar-SA" sz="6000" dirty="0">
                <a:solidFill>
                  <a:srgbClr val="92D050"/>
                </a:solidFill>
                <a:latin typeface="Andalus" pitchFamily="18" charset="-78"/>
                <a:cs typeface="Andalus" pitchFamily="18" charset="-78"/>
              </a:rPr>
              <a:t>العوامل المؤثرة في التذكر </a:t>
            </a:r>
          </a:p>
        </p:txBody>
      </p:sp>
    </p:spTree>
    <p:extLst>
      <p:ext uri="{BB962C8B-B14F-4D97-AF65-F5344CB8AC3E}">
        <p14:creationId xmlns="" xmlns:p14="http://schemas.microsoft.com/office/powerpoint/2010/main" val="4287227918"/>
      </p:ext>
    </p:extLst>
  </p:cSld>
  <p:clrMapOvr>
    <a:masterClrMapping/>
  </p:clrMapOvr>
  <p:transition spd="med">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normAutofit/>
          </a:bodyPr>
          <a:lstStyle/>
          <a:p>
            <a:r>
              <a:rPr lang="ar-SA" sz="4000" b="1" dirty="0" smtClean="0">
                <a:solidFill>
                  <a:schemeClr val="accent3"/>
                </a:solidFill>
              </a:rPr>
              <a:t>العوامل المؤثرة في التذكر </a:t>
            </a:r>
            <a:endParaRPr lang="ar-SA" sz="4000" b="1" dirty="0">
              <a:solidFill>
                <a:schemeClr val="accent3"/>
              </a:solidFill>
            </a:endParaRPr>
          </a:p>
        </p:txBody>
      </p:sp>
      <p:sp>
        <p:nvSpPr>
          <p:cNvPr id="5" name="عنصر نائب للمحتوى 4"/>
          <p:cNvSpPr>
            <a:spLocks noGrp="1"/>
          </p:cNvSpPr>
          <p:nvPr>
            <p:ph idx="1"/>
          </p:nvPr>
        </p:nvSpPr>
        <p:spPr>
          <a:xfrm>
            <a:off x="457200" y="1357298"/>
            <a:ext cx="8229600" cy="4768865"/>
          </a:xfrm>
        </p:spPr>
        <p:txBody>
          <a:bodyPr>
            <a:normAutofit/>
          </a:bodyPr>
          <a:lstStyle/>
          <a:p>
            <a:pPr>
              <a:buFont typeface="Calibri" pitchFamily="34" charset="0"/>
              <a:buChar char="ᴥ"/>
            </a:pPr>
            <a:r>
              <a:rPr lang="ar-SA" sz="2400" dirty="0" smtClean="0">
                <a:solidFill>
                  <a:schemeClr val="accent1"/>
                </a:solidFill>
              </a:rPr>
              <a:t>الذاكرة الفعالة هي إلى حد كبير نتاج تعلم فعال . لذا تعتبر العوامل المؤثرة في التذكر هي مبادئ التعلم الإنساني أساسا , لسبب واضح مؤداه أن عائد أو ناتج عملية التعلم هو ما يتبقى في الذاكرة لأطول فترة ممكنة ,ويسترجعه الفرد بسرعة وبدقة وفقا لمثيرات الموقف. </a:t>
            </a:r>
            <a:endParaRPr lang="ar-SA" sz="2400" dirty="0">
              <a:solidFill>
                <a:schemeClr val="accent1"/>
              </a:solidFill>
            </a:endParaRPr>
          </a:p>
          <a:p>
            <a:pPr>
              <a:buNone/>
            </a:pPr>
            <a:endParaRPr lang="ar-SA" sz="2000" dirty="0" smtClean="0"/>
          </a:p>
          <a:p>
            <a:pPr>
              <a:buNone/>
            </a:pPr>
            <a:endParaRPr lang="ar-SA" sz="2400" b="1" u="sng" dirty="0"/>
          </a:p>
          <a:p>
            <a:pPr>
              <a:buNone/>
            </a:pPr>
            <a:endParaRPr lang="ar-SA" sz="2400" b="1" u="sng" dirty="0" smtClean="0"/>
          </a:p>
          <a:p>
            <a:pPr>
              <a:buNone/>
            </a:pPr>
            <a:endParaRPr lang="ar-SA" sz="2000" dirty="0" smtClean="0"/>
          </a:p>
          <a:p>
            <a:pPr>
              <a:buNone/>
            </a:pPr>
            <a:endParaRPr lang="ar-SA" sz="2000" dirty="0" smtClean="0"/>
          </a:p>
          <a:p>
            <a:pPr>
              <a:buNone/>
            </a:pPr>
            <a:endParaRPr lang="ar-SA" sz="2000" dirty="0"/>
          </a:p>
        </p:txBody>
      </p:sp>
      <p:graphicFrame>
        <p:nvGraphicFramePr>
          <p:cNvPr id="2" name="رسم تخطيطي 1"/>
          <p:cNvGraphicFramePr/>
          <p:nvPr>
            <p:extLst>
              <p:ext uri="{D42A27DB-BD31-4B8C-83A1-F6EECF244321}">
                <p14:modId xmlns="" xmlns:p14="http://schemas.microsoft.com/office/powerpoint/2010/main" val="791683793"/>
              </p:ext>
            </p:extLst>
          </p:nvPr>
        </p:nvGraphicFramePr>
        <p:xfrm>
          <a:off x="1475656" y="256490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72022108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slide(fromBottom)">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slide(fromBottom)">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Graphic spid="2"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0"/>
            <a:ext cx="8229600" cy="6597352"/>
          </a:xfrm>
        </p:spPr>
        <p:txBody>
          <a:bodyPr>
            <a:normAutofit lnSpcReduction="10000"/>
          </a:bodyPr>
          <a:lstStyle/>
          <a:p>
            <a:pPr>
              <a:buNone/>
            </a:pPr>
            <a:endParaRPr lang="ar-SA" sz="2000" dirty="0" smtClean="0"/>
          </a:p>
          <a:p>
            <a:pPr marL="457200" indent="-457200">
              <a:buFont typeface="+mj-lt"/>
              <a:buAutoNum type="arabicPeriod"/>
            </a:pPr>
            <a:r>
              <a:rPr lang="ar-SA" sz="2000" dirty="0" smtClean="0">
                <a:solidFill>
                  <a:schemeClr val="accent3"/>
                </a:solidFill>
              </a:rPr>
              <a:t>مدى التذكر:</a:t>
            </a:r>
          </a:p>
          <a:p>
            <a:pPr marL="0" indent="0">
              <a:buClr>
                <a:schemeClr val="accent3"/>
              </a:buClr>
              <a:buNone/>
            </a:pPr>
            <a:endParaRPr lang="ar-SA" sz="2000" b="1" dirty="0" smtClean="0">
              <a:solidFill>
                <a:schemeClr val="accent1"/>
              </a:solidFill>
            </a:endParaRPr>
          </a:p>
          <a:p>
            <a:pPr>
              <a:buClr>
                <a:schemeClr val="accent3"/>
              </a:buClr>
              <a:buFont typeface="Calibri" pitchFamily="34" charset="0"/>
              <a:buChar char="ᴥ"/>
            </a:pPr>
            <a:r>
              <a:rPr lang="ar-SA" sz="2000" b="1" dirty="0" smtClean="0">
                <a:solidFill>
                  <a:schemeClr val="accent1"/>
                </a:solidFill>
              </a:rPr>
              <a:t>- يستطيع الشخص الراشد العادي إن يتذكر على الأقل لمدة دقيقة رقم تليفون يتكون من 4-5 أرقام ,قد </a:t>
            </a:r>
          </a:p>
          <a:p>
            <a:pPr>
              <a:buClr>
                <a:schemeClr val="accent3"/>
              </a:buClr>
              <a:buFont typeface="Calibri" pitchFamily="34" charset="0"/>
              <a:buChar char="ᴥ"/>
            </a:pPr>
            <a:r>
              <a:rPr lang="ar-SA" sz="2000" b="1" dirty="0" smtClean="0">
                <a:solidFill>
                  <a:schemeClr val="accent1"/>
                </a:solidFill>
              </a:rPr>
              <a:t>سمعه لمرة واحده ,ولكن إذا كان يتكون من أكثر من ذلك فأنه من المحتمل أيجاد صعوبة في تذكره </a:t>
            </a:r>
          </a:p>
          <a:p>
            <a:pPr>
              <a:buClr>
                <a:schemeClr val="accent3"/>
              </a:buClr>
              <a:buFont typeface="Calibri" pitchFamily="34" charset="0"/>
              <a:buChar char="ᴥ"/>
            </a:pPr>
            <a:r>
              <a:rPr lang="ar-SA" sz="2000" b="1" dirty="0" smtClean="0">
                <a:solidFill>
                  <a:schemeClr val="accent1"/>
                </a:solidFill>
              </a:rPr>
              <a:t>حتى لو سمعناه لمرتين .</a:t>
            </a:r>
          </a:p>
          <a:p>
            <a:pPr>
              <a:buClr>
                <a:schemeClr val="accent3"/>
              </a:buClr>
              <a:buFont typeface="Calibri" pitchFamily="34" charset="0"/>
              <a:buChar char="ᴥ"/>
            </a:pPr>
            <a:r>
              <a:rPr lang="ar-SA" sz="2000" b="1" dirty="0" smtClean="0">
                <a:solidFill>
                  <a:schemeClr val="accent1"/>
                </a:solidFill>
              </a:rPr>
              <a:t>يفترض مدى الذاكرة تحديدا واقعيا لقدرتنا على التعلم .ويمكن تحديد هذا المدى بالنسبة لكل فرد بتكرار سلسلة من الأرقام الفردية أو الحروف أو الكلمات لكي نرى مقدار الأرقام في السلسة التي يستطيع تذكرها فورا بعد سماعها مباشرة </a:t>
            </a:r>
          </a:p>
          <a:p>
            <a:pPr>
              <a:buClr>
                <a:schemeClr val="accent3"/>
              </a:buClr>
              <a:buFont typeface="Calibri" pitchFamily="34" charset="0"/>
              <a:buChar char="ᴥ"/>
            </a:pPr>
            <a:r>
              <a:rPr lang="ar-SA" sz="2000" b="1" dirty="0" smtClean="0">
                <a:solidFill>
                  <a:schemeClr val="accent1"/>
                </a:solidFill>
              </a:rPr>
              <a:t>فقد وضع جيلفورد قائمه بهذه السلاسل من الأرقام الفردية (صفحه 246),ولقد لوحظ بصفة عامة انه كلما كانت قائمة الأرقام في الصف الواحد طويلة ازدادت نسبة الخطأ ,كما يعتبر مدى الذاكرة بالنسبة للحروف والكلمات أقل إلى حد ما من الأرقام ,كما يختلف مدى الذاكرة وفقا لمتغير العمر.</a:t>
            </a:r>
          </a:p>
          <a:p>
            <a:pPr>
              <a:buClr>
                <a:schemeClr val="accent3"/>
              </a:buClr>
              <a:buFont typeface="Calibri" pitchFamily="34" charset="0"/>
              <a:buChar char="ᴥ"/>
            </a:pPr>
            <a:endParaRPr lang="ar-SA" sz="2000" b="1" dirty="0" smtClean="0">
              <a:solidFill>
                <a:schemeClr val="accent1"/>
              </a:solidFill>
            </a:endParaRPr>
          </a:p>
          <a:p>
            <a:pPr marL="457200" indent="-457200">
              <a:buAutoNum type="arabicPeriod" startAt="2"/>
            </a:pPr>
            <a:r>
              <a:rPr lang="ar-SA" sz="2000" dirty="0" smtClean="0">
                <a:solidFill>
                  <a:schemeClr val="accent3"/>
                </a:solidFill>
              </a:rPr>
              <a:t>نوع مادة التذكر:</a:t>
            </a:r>
          </a:p>
          <a:p>
            <a:pPr marL="0" indent="0">
              <a:buNone/>
            </a:pPr>
            <a:endParaRPr lang="ar-SA" sz="2000" dirty="0">
              <a:solidFill>
                <a:schemeClr val="accent3"/>
              </a:solidFill>
            </a:endParaRPr>
          </a:p>
          <a:p>
            <a:pPr>
              <a:buClr>
                <a:schemeClr val="accent3"/>
              </a:buClr>
              <a:buFont typeface="Calibri" pitchFamily="34" charset="0"/>
              <a:buChar char="ᴥ"/>
            </a:pPr>
            <a:r>
              <a:rPr lang="ar-SA" sz="2000" b="1" dirty="0" smtClean="0">
                <a:solidFill>
                  <a:schemeClr val="accent1"/>
                </a:solidFill>
              </a:rPr>
              <a:t>نخبر صعوبة في تذكر بعض المواد أكثر من غيرها,وتوضح بعض الدراسات جيلفورد أن الشعر أسهل في تذكره بصفة عامة من النثر , والنثر أسهل من قوائم الكلمات غير المترابطة , وان هذه الأخيرة أسهل في تذكرها من المادة عديمة المعنى .</a:t>
            </a:r>
          </a:p>
          <a:p>
            <a:pPr>
              <a:buFontTx/>
              <a:buChar char="-"/>
            </a:pPr>
            <a:endParaRPr lang="ar-SA" sz="2000" dirty="0" smtClean="0"/>
          </a:p>
          <a:p>
            <a:pPr>
              <a:buFontTx/>
              <a:buChar char="-"/>
            </a:pPr>
            <a:endParaRPr lang="ar-SA" sz="2000" dirty="0" smtClean="0"/>
          </a:p>
          <a:p>
            <a:pPr>
              <a:buNone/>
            </a:pPr>
            <a:endParaRPr lang="ar-SA" sz="2000" dirty="0"/>
          </a:p>
        </p:txBody>
      </p:sp>
    </p:spTree>
    <p:extLst>
      <p:ext uri="{BB962C8B-B14F-4D97-AF65-F5344CB8AC3E}">
        <p14:creationId xmlns="" xmlns:p14="http://schemas.microsoft.com/office/powerpoint/2010/main" val="3386908855"/>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slide(fromBottom)">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slide(fromBottom)">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slide(fromBottom)">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slide(fromBottom)">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slide(fromBottom)">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404664"/>
            <a:ext cx="8507288" cy="6312764"/>
          </a:xfrm>
        </p:spPr>
        <p:txBody>
          <a:bodyPr>
            <a:normAutofit fontScale="92500" lnSpcReduction="10000"/>
          </a:bodyPr>
          <a:lstStyle/>
          <a:p>
            <a:pPr>
              <a:buNone/>
            </a:pPr>
            <a:r>
              <a:rPr lang="ar-SA" sz="2000" b="1" dirty="0" smtClean="0">
                <a:solidFill>
                  <a:schemeClr val="accent1"/>
                </a:solidFill>
              </a:rPr>
              <a:t>وقد كان متوسط عدد المحاولات لحفظ هذه المواد الأربع وتذكرها على النحو التالي :</a:t>
            </a:r>
          </a:p>
          <a:p>
            <a:pPr>
              <a:buNone/>
            </a:pPr>
            <a:endParaRPr lang="ar-SA" sz="2000" dirty="0" smtClean="0"/>
          </a:p>
          <a:p>
            <a:pPr>
              <a:buNone/>
            </a:pPr>
            <a:endParaRPr lang="ar-SA" sz="2000" dirty="0"/>
          </a:p>
          <a:p>
            <a:pPr>
              <a:buNone/>
            </a:pPr>
            <a:endParaRPr lang="ar-SA" sz="2000" dirty="0" smtClean="0"/>
          </a:p>
          <a:p>
            <a:pPr>
              <a:buNone/>
            </a:pPr>
            <a:endParaRPr lang="ar-SA" sz="2000" dirty="0"/>
          </a:p>
          <a:p>
            <a:pPr>
              <a:buNone/>
            </a:pPr>
            <a:endParaRPr lang="ar-SA" sz="2000" dirty="0" smtClean="0"/>
          </a:p>
          <a:p>
            <a:pPr>
              <a:buNone/>
            </a:pPr>
            <a:endParaRPr lang="ar-SA" sz="2000" dirty="0"/>
          </a:p>
          <a:p>
            <a:pPr>
              <a:buNone/>
            </a:pPr>
            <a:endParaRPr lang="ar-SA" sz="2000" dirty="0" smtClean="0"/>
          </a:p>
          <a:p>
            <a:pPr>
              <a:buNone/>
            </a:pPr>
            <a:endParaRPr lang="ar-SA" sz="2000" dirty="0"/>
          </a:p>
          <a:p>
            <a:pPr>
              <a:buClr>
                <a:schemeClr val="accent3"/>
              </a:buClr>
              <a:buFont typeface="Calibri" pitchFamily="34" charset="0"/>
              <a:buChar char="ᴥ"/>
            </a:pPr>
            <a:endParaRPr lang="ar-SA" sz="2000" b="1" dirty="0" smtClean="0">
              <a:solidFill>
                <a:schemeClr val="accent1"/>
              </a:solidFill>
            </a:endParaRPr>
          </a:p>
          <a:p>
            <a:pPr>
              <a:buClr>
                <a:schemeClr val="accent3"/>
              </a:buClr>
              <a:buFont typeface="Calibri" pitchFamily="34" charset="0"/>
              <a:buChar char="ᴥ"/>
            </a:pPr>
            <a:endParaRPr lang="ar-SA" sz="2000" b="1" dirty="0">
              <a:solidFill>
                <a:schemeClr val="accent1"/>
              </a:solidFill>
            </a:endParaRPr>
          </a:p>
          <a:p>
            <a:pPr>
              <a:buClr>
                <a:schemeClr val="accent3"/>
              </a:buClr>
              <a:buFont typeface="Calibri" pitchFamily="34" charset="0"/>
              <a:buChar char="ᴥ"/>
            </a:pPr>
            <a:r>
              <a:rPr lang="ar-SA" sz="2000" b="1" dirty="0" smtClean="0">
                <a:solidFill>
                  <a:schemeClr val="accent1"/>
                </a:solidFill>
              </a:rPr>
              <a:t>توضح هذي النتائج أننا نميل إلى تذكر المادة ذات المعنى بسهولة بينما يصعب علينا تذكر المادة </a:t>
            </a:r>
          </a:p>
          <a:p>
            <a:pPr marL="0" indent="0">
              <a:buClr>
                <a:schemeClr val="accent3"/>
              </a:buClr>
              <a:buNone/>
            </a:pPr>
            <a:r>
              <a:rPr lang="ar-SA" sz="2000" b="1" dirty="0" smtClean="0">
                <a:solidFill>
                  <a:schemeClr val="accent1"/>
                </a:solidFill>
              </a:rPr>
              <a:t>      الفقيرة للمعنى أو الغير مترابطة .أي إن التعلم المنطقي والغني يكون أكثر فعالية في تذكر نواتجه.</a:t>
            </a:r>
          </a:p>
          <a:p>
            <a:pPr>
              <a:buClr>
                <a:schemeClr val="accent3"/>
              </a:buClr>
              <a:buFont typeface="Calibri" pitchFamily="34" charset="0"/>
              <a:buChar char="ᴥ"/>
            </a:pPr>
            <a:endParaRPr lang="ar-SA" sz="2000" b="1" dirty="0">
              <a:solidFill>
                <a:schemeClr val="accent1"/>
              </a:solidFill>
            </a:endParaRPr>
          </a:p>
          <a:p>
            <a:pPr marL="0" indent="0">
              <a:buClr>
                <a:schemeClr val="accent3"/>
              </a:buClr>
              <a:buNone/>
            </a:pPr>
            <a:r>
              <a:rPr lang="ar-SA" sz="2000" b="1" dirty="0" smtClean="0">
                <a:solidFill>
                  <a:schemeClr val="accent1"/>
                </a:solidFill>
              </a:rPr>
              <a:t>3. </a:t>
            </a:r>
            <a:r>
              <a:rPr lang="ar-SA" sz="2000" b="1" dirty="0" smtClean="0">
                <a:solidFill>
                  <a:schemeClr val="accent3"/>
                </a:solidFill>
              </a:rPr>
              <a:t>  طرق تعلم مادة التأثر:</a:t>
            </a:r>
          </a:p>
          <a:p>
            <a:pPr marL="0" indent="0">
              <a:buClr>
                <a:schemeClr val="accent3"/>
              </a:buClr>
              <a:buNone/>
            </a:pPr>
            <a:endParaRPr lang="ar-SA" sz="2000" b="1" dirty="0" smtClean="0">
              <a:solidFill>
                <a:schemeClr val="accent1"/>
              </a:solidFill>
            </a:endParaRPr>
          </a:p>
          <a:p>
            <a:pPr>
              <a:buClr>
                <a:schemeClr val="accent3"/>
              </a:buClr>
              <a:buFont typeface="Calibri" pitchFamily="34" charset="0"/>
              <a:buChar char="ᴥ"/>
            </a:pPr>
            <a:r>
              <a:rPr lang="ar-SA" sz="2000" b="1" dirty="0" smtClean="0">
                <a:solidFill>
                  <a:schemeClr val="accent1"/>
                </a:solidFill>
              </a:rPr>
              <a:t>تتحقق فاعلية العمليات العقلية المكونة لنشاط الذاكرة استنادا إلى مبادئ وقوانين التعليم الإنساني، فبقدر ما تعتمد هذه العمليات على طرق فعالة في التعليم .</a:t>
            </a:r>
          </a:p>
          <a:p>
            <a:pPr>
              <a:buNone/>
            </a:pPr>
            <a:r>
              <a:rPr lang="ar-SA" sz="2000" b="1" dirty="0" smtClean="0">
                <a:solidFill>
                  <a:schemeClr val="accent1"/>
                </a:solidFill>
              </a:rPr>
              <a:t> </a:t>
            </a:r>
            <a:endParaRPr lang="ar-SA" sz="2000" b="1" dirty="0">
              <a:solidFill>
                <a:schemeClr val="accent1"/>
              </a:solidFill>
            </a:endParaRPr>
          </a:p>
        </p:txBody>
      </p:sp>
      <p:graphicFrame>
        <p:nvGraphicFramePr>
          <p:cNvPr id="4" name="جدول 3"/>
          <p:cNvGraphicFramePr>
            <a:graphicFrameLocks noGrp="1"/>
          </p:cNvGraphicFramePr>
          <p:nvPr>
            <p:extLst>
              <p:ext uri="{D42A27DB-BD31-4B8C-83A1-F6EECF244321}">
                <p14:modId xmlns="" xmlns:p14="http://schemas.microsoft.com/office/powerpoint/2010/main" val="3706090295"/>
              </p:ext>
            </p:extLst>
          </p:nvPr>
        </p:nvGraphicFramePr>
        <p:xfrm>
          <a:off x="1619672" y="1397000"/>
          <a:ext cx="6096000" cy="1854200"/>
        </p:xfrm>
        <a:graphic>
          <a:graphicData uri="http://schemas.openxmlformats.org/drawingml/2006/table">
            <a:tbl>
              <a:tblPr rtl="1" firstRow="1" bandRow="1">
                <a:tableStyleId>{74C1A8A3-306A-4EB7-A6B1-4F7E0EB9C5D6}</a:tableStyleId>
              </a:tblPr>
              <a:tblGrid>
                <a:gridCol w="3048000"/>
                <a:gridCol w="3048000"/>
              </a:tblGrid>
              <a:tr h="370840">
                <a:tc>
                  <a:txBody>
                    <a:bodyPr/>
                    <a:lstStyle/>
                    <a:p>
                      <a:pPr rtl="1"/>
                      <a:r>
                        <a:rPr lang="ar-SA" dirty="0" smtClean="0"/>
                        <a:t>نوع المادة</a:t>
                      </a:r>
                    </a:p>
                  </a:txBody>
                  <a:tcPr/>
                </a:tc>
                <a:tc>
                  <a:txBody>
                    <a:bodyPr/>
                    <a:lstStyle/>
                    <a:p>
                      <a:pPr rtl="1"/>
                      <a:r>
                        <a:rPr lang="ar-SA" dirty="0" smtClean="0"/>
                        <a:t>متوسط عدد</a:t>
                      </a:r>
                      <a:r>
                        <a:rPr lang="ar-SA" baseline="0" dirty="0" smtClean="0"/>
                        <a:t> المحاولات الأزمة للتذكر </a:t>
                      </a:r>
                      <a:endParaRPr lang="ar-SA" dirty="0"/>
                    </a:p>
                  </a:txBody>
                  <a:tcPr/>
                </a:tc>
              </a:tr>
              <a:tr h="370840">
                <a:tc>
                  <a:txBody>
                    <a:bodyPr/>
                    <a:lstStyle/>
                    <a:p>
                      <a:pPr rtl="1"/>
                      <a:r>
                        <a:rPr lang="ar-SA" dirty="0" smtClean="0"/>
                        <a:t>المقاطع عديمة المعنى </a:t>
                      </a:r>
                    </a:p>
                  </a:txBody>
                  <a:tcPr/>
                </a:tc>
                <a:tc>
                  <a:txBody>
                    <a:bodyPr/>
                    <a:lstStyle/>
                    <a:p>
                      <a:pPr rtl="1"/>
                      <a:r>
                        <a:rPr lang="ar-SA" dirty="0" smtClean="0"/>
                        <a:t>9.3</a:t>
                      </a:r>
                      <a:endParaRPr lang="ar-SA" dirty="0"/>
                    </a:p>
                  </a:txBody>
                  <a:tcPr/>
                </a:tc>
              </a:tr>
              <a:tr h="370840">
                <a:tc>
                  <a:txBody>
                    <a:bodyPr/>
                    <a:lstStyle/>
                    <a:p>
                      <a:pPr rtl="1"/>
                      <a:r>
                        <a:rPr lang="ar-SA" dirty="0" smtClean="0"/>
                        <a:t>الكلمات المترابطة</a:t>
                      </a:r>
                      <a:endParaRPr lang="ar-SA" dirty="0"/>
                    </a:p>
                  </a:txBody>
                  <a:tcPr/>
                </a:tc>
                <a:tc>
                  <a:txBody>
                    <a:bodyPr/>
                    <a:lstStyle/>
                    <a:p>
                      <a:pPr rtl="1"/>
                      <a:r>
                        <a:rPr lang="ar-SA" dirty="0" smtClean="0"/>
                        <a:t>5.7</a:t>
                      </a:r>
                      <a:endParaRPr lang="ar-SA" dirty="0"/>
                    </a:p>
                  </a:txBody>
                  <a:tcPr/>
                </a:tc>
              </a:tr>
              <a:tr h="370840">
                <a:tc>
                  <a:txBody>
                    <a:bodyPr/>
                    <a:lstStyle/>
                    <a:p>
                      <a:pPr rtl="1"/>
                      <a:r>
                        <a:rPr lang="ar-SA" dirty="0" smtClean="0"/>
                        <a:t>الكلمات المترابطة</a:t>
                      </a:r>
                      <a:endParaRPr lang="ar-SA" dirty="0"/>
                    </a:p>
                  </a:txBody>
                  <a:tcPr/>
                </a:tc>
                <a:tc>
                  <a:txBody>
                    <a:bodyPr/>
                    <a:lstStyle/>
                    <a:p>
                      <a:pPr rtl="1"/>
                      <a:r>
                        <a:rPr lang="ar-SA" dirty="0" smtClean="0"/>
                        <a:t>3.9</a:t>
                      </a:r>
                      <a:endParaRPr lang="ar-SA" dirty="0"/>
                    </a:p>
                  </a:txBody>
                  <a:tcPr/>
                </a:tc>
              </a:tr>
              <a:tr h="370840">
                <a:tc>
                  <a:txBody>
                    <a:bodyPr/>
                    <a:lstStyle/>
                    <a:p>
                      <a:pPr rtl="1"/>
                      <a:r>
                        <a:rPr lang="ar-SA" dirty="0" smtClean="0"/>
                        <a:t>الكلمات في جمل </a:t>
                      </a:r>
                      <a:endParaRPr lang="ar-SA" dirty="0"/>
                    </a:p>
                  </a:txBody>
                  <a:tcPr/>
                </a:tc>
                <a:tc>
                  <a:txBody>
                    <a:bodyPr/>
                    <a:lstStyle/>
                    <a:p>
                      <a:pPr rtl="1"/>
                      <a:r>
                        <a:rPr lang="ar-SA" dirty="0" smtClean="0"/>
                        <a:t>1.6</a:t>
                      </a:r>
                      <a:endParaRPr lang="ar-SA" dirty="0"/>
                    </a:p>
                  </a:txBody>
                  <a:tcPr/>
                </a:tc>
              </a:tr>
            </a:tbl>
          </a:graphicData>
        </a:graphic>
      </p:graphicFrame>
    </p:spTree>
    <p:extLst>
      <p:ext uri="{BB962C8B-B14F-4D97-AF65-F5344CB8AC3E}">
        <p14:creationId xmlns="" xmlns:p14="http://schemas.microsoft.com/office/powerpoint/2010/main" val="63968297"/>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1" end="11"/>
                                            </p:txEl>
                                          </p:spTgt>
                                        </p:tgtEl>
                                        <p:attrNameLst>
                                          <p:attrName>style.visibility</p:attrName>
                                        </p:attrNameLst>
                                      </p:cBhvr>
                                      <p:to>
                                        <p:strVal val="visible"/>
                                      </p:to>
                                    </p:set>
                                    <p:animEffect transition="in" filter="slide(fromBottom)">
                                      <p:cBhvr>
                                        <p:cTn id="12" dur="500"/>
                                        <p:tgtEl>
                                          <p:spTgt spid="3">
                                            <p:txEl>
                                              <p:pRg st="11" end="1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animEffect transition="in" filter="slide(fromBottom)">
                                      <p:cBhvr>
                                        <p:cTn id="17" dur="500"/>
                                        <p:tgtEl>
                                          <p:spTgt spid="3">
                                            <p:txEl>
                                              <p:pRg st="12" end="1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14" end="14"/>
                                            </p:txEl>
                                          </p:spTgt>
                                        </p:tgtEl>
                                        <p:attrNameLst>
                                          <p:attrName>style.visibility</p:attrName>
                                        </p:attrNameLst>
                                      </p:cBhvr>
                                      <p:to>
                                        <p:strVal val="visible"/>
                                      </p:to>
                                    </p:set>
                                    <p:animEffect transition="in" filter="slide(fromBottom)">
                                      <p:cBhvr>
                                        <p:cTn id="22" dur="500"/>
                                        <p:tgtEl>
                                          <p:spTgt spid="3">
                                            <p:txEl>
                                              <p:pRg st="14" end="1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16" end="16"/>
                                            </p:txEl>
                                          </p:spTgt>
                                        </p:tgtEl>
                                        <p:attrNameLst>
                                          <p:attrName>style.visibility</p:attrName>
                                        </p:attrNameLst>
                                      </p:cBhvr>
                                      <p:to>
                                        <p:strVal val="visible"/>
                                      </p:to>
                                    </p:set>
                                    <p:animEffect transition="in" filter="slide(fromBottom)">
                                      <p:cBhvr>
                                        <p:cTn id="27" dur="500"/>
                                        <p:tgtEl>
                                          <p:spTgt spid="3">
                                            <p:txEl>
                                              <p:pRg st="16" end="1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17" end="17"/>
                                            </p:txEl>
                                          </p:spTgt>
                                        </p:tgtEl>
                                        <p:attrNameLst>
                                          <p:attrName>style.visibility</p:attrName>
                                        </p:attrNameLst>
                                      </p:cBhvr>
                                      <p:to>
                                        <p:strVal val="visible"/>
                                      </p:to>
                                    </p:set>
                                    <p:animEffect transition="in" filter="slide(fromBottom)">
                                      <p:cBhvr>
                                        <p:cTn id="32" dur="500"/>
                                        <p:tgtEl>
                                          <p:spTgt spid="3">
                                            <p:txEl>
                                              <p:pRg st="17" end="1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lide(fromBottom)">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solidFill>
                  <a:schemeClr val="accent3"/>
                </a:solidFill>
              </a:rPr>
              <a:t>طرق تعلم مادة التذكر</a:t>
            </a:r>
            <a:endParaRPr lang="ar-SA" b="1" dirty="0">
              <a:solidFill>
                <a:schemeClr val="accent3"/>
              </a:solidFill>
            </a:endParaRPr>
          </a:p>
        </p:txBody>
      </p:sp>
      <p:graphicFrame>
        <p:nvGraphicFramePr>
          <p:cNvPr id="4" name="رسم تخطيطي 3"/>
          <p:cNvGraphicFramePr/>
          <p:nvPr>
            <p:extLst>
              <p:ext uri="{D42A27DB-BD31-4B8C-83A1-F6EECF244321}">
                <p14:modId xmlns="" xmlns:p14="http://schemas.microsoft.com/office/powerpoint/2010/main" val="1316505585"/>
              </p:ext>
            </p:extLst>
          </p:nvPr>
        </p:nvGraphicFramePr>
        <p:xfrm>
          <a:off x="1547664" y="198884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002678149"/>
      </p:ext>
    </p:extLst>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1"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Graphic spid="4" grpId="1">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188640"/>
            <a:ext cx="8643998" cy="6572272"/>
          </a:xfrm>
        </p:spPr>
        <p:txBody>
          <a:bodyPr>
            <a:normAutofit fontScale="55000" lnSpcReduction="20000"/>
          </a:bodyPr>
          <a:lstStyle/>
          <a:p>
            <a:pPr>
              <a:buNone/>
            </a:pPr>
            <a:endParaRPr lang="ar-SA" dirty="0" smtClean="0"/>
          </a:p>
          <a:p>
            <a:pPr>
              <a:buNone/>
            </a:pPr>
            <a:endParaRPr lang="ar-SA" dirty="0" smtClean="0"/>
          </a:p>
          <a:p>
            <a:pPr>
              <a:buNone/>
            </a:pPr>
            <a:endParaRPr lang="ar-SA" dirty="0" smtClean="0"/>
          </a:p>
          <a:p>
            <a:pPr marL="0" indent="0">
              <a:buClr>
                <a:schemeClr val="accent3"/>
              </a:buClr>
              <a:buNone/>
            </a:pPr>
            <a:r>
              <a:rPr lang="ar-SA" sz="4400" b="1" u="sng" dirty="0" smtClean="0">
                <a:solidFill>
                  <a:schemeClr val="accent3"/>
                </a:solidFill>
              </a:rPr>
              <a:t>1. الطريقة الكلية والجزئية:</a:t>
            </a:r>
          </a:p>
          <a:p>
            <a:pPr marL="0" indent="0">
              <a:buClr>
                <a:schemeClr val="accent3"/>
              </a:buClr>
              <a:buNone/>
            </a:pPr>
            <a:endParaRPr lang="ar-SA" sz="4400" b="1" u="sng" dirty="0" smtClean="0">
              <a:solidFill>
                <a:schemeClr val="accent1"/>
              </a:solidFill>
            </a:endParaRPr>
          </a:p>
          <a:p>
            <a:pPr>
              <a:buClr>
                <a:schemeClr val="accent3"/>
              </a:buClr>
              <a:buFont typeface="Calibri" pitchFamily="34" charset="0"/>
              <a:buChar char="ᴥ"/>
            </a:pPr>
            <a:r>
              <a:rPr lang="ar-SA" sz="3600" dirty="0" smtClean="0">
                <a:solidFill>
                  <a:schemeClr val="accent1"/>
                </a:solidFill>
              </a:rPr>
              <a:t>في علم النفس هناك طريقتين لتعلم المادة أما على الطريقة الكلية أو الجزئية فبعض الأشخاص يميلون </a:t>
            </a:r>
          </a:p>
          <a:p>
            <a:pPr marL="0" indent="0">
              <a:buClr>
                <a:schemeClr val="accent3"/>
              </a:buClr>
              <a:buNone/>
            </a:pPr>
            <a:r>
              <a:rPr lang="ar-SA" sz="3600" dirty="0">
                <a:solidFill>
                  <a:schemeClr val="accent1"/>
                </a:solidFill>
              </a:rPr>
              <a:t>إ</a:t>
            </a:r>
            <a:r>
              <a:rPr lang="ar-SA" sz="3600" dirty="0" smtClean="0">
                <a:solidFill>
                  <a:schemeClr val="accent1"/>
                </a:solidFill>
              </a:rPr>
              <a:t>لى الطريقة الجزئية وبعضهم للكلية ولكن يتوقف ذلك على حسب مقدر المادة ,والشخص المتعلم نفسه وغير ذلك من العوامل ولكل طريقه مزايا وعيوب .</a:t>
            </a:r>
          </a:p>
          <a:p>
            <a:pPr>
              <a:lnSpc>
                <a:spcPct val="120000"/>
              </a:lnSpc>
              <a:buClr>
                <a:schemeClr val="accent3"/>
              </a:buClr>
              <a:buFont typeface="Calibri" pitchFamily="34" charset="0"/>
              <a:buChar char="ᴥ"/>
            </a:pPr>
            <a:endParaRPr lang="ar-SA" sz="3600" dirty="0" smtClean="0">
              <a:solidFill>
                <a:schemeClr val="accent1"/>
              </a:solidFill>
            </a:endParaRPr>
          </a:p>
          <a:p>
            <a:pPr>
              <a:lnSpc>
                <a:spcPct val="120000"/>
              </a:lnSpc>
              <a:buClr>
                <a:schemeClr val="accent3"/>
              </a:buClr>
              <a:buFont typeface="Calibri" pitchFamily="34" charset="0"/>
              <a:buChar char="ᴥ"/>
            </a:pPr>
            <a:r>
              <a:rPr lang="ar-SA" sz="3600" dirty="0" smtClean="0">
                <a:solidFill>
                  <a:schemeClr val="accent1"/>
                </a:solidFill>
              </a:rPr>
              <a:t> الطريقة الكلية لا تكون مجدية عندما تكون المادة طويلة للغاية وتتصف بوحدة طبيعية أو تتابع منطقي يعملان كإطار يمكن في سياقه تناول الأجزاء .</a:t>
            </a:r>
          </a:p>
          <a:p>
            <a:pPr>
              <a:lnSpc>
                <a:spcPct val="120000"/>
              </a:lnSpc>
              <a:buClr>
                <a:schemeClr val="accent3"/>
              </a:buClr>
              <a:buFont typeface="Calibri" pitchFamily="34" charset="0"/>
              <a:buChar char="ᴥ"/>
            </a:pPr>
            <a:r>
              <a:rPr lang="ar-SA" sz="3600" dirty="0" smtClean="0">
                <a:solidFill>
                  <a:schemeClr val="accent1"/>
                </a:solidFill>
              </a:rPr>
              <a:t>أ ما الطريقة الجزئية تكون مجدية أكثر حينما تكون المادة طويلة أو صعبة .</a:t>
            </a:r>
          </a:p>
          <a:p>
            <a:pPr>
              <a:lnSpc>
                <a:spcPct val="120000"/>
              </a:lnSpc>
              <a:buClr>
                <a:schemeClr val="accent3"/>
              </a:buClr>
              <a:buFont typeface="Calibri" pitchFamily="34" charset="0"/>
              <a:buChar char="ᴥ"/>
            </a:pPr>
            <a:r>
              <a:rPr lang="ar-SA" sz="3600" dirty="0" smtClean="0">
                <a:solidFill>
                  <a:schemeClr val="accent1"/>
                </a:solidFill>
              </a:rPr>
              <a:t>ومع هذا فان كلا الطريقتين يرتبطان ببعضهما ويكون الأسلوب الأمثل في تعلم  المادة المراد تذكرها بفعالية هو الجمع هو الجمع بين الطريقتين (الكل-الجزء- الكل ),لأن الطريقة الكلية وحدها وان كانت تساعد على تكوين المعنى عام أو في إطار  مرجعي عام للمادة المتعلمة المراد تذكرها ,لا تساعد كثيرا على التعميق في إغواء المادة ولأحاطه بالمادة وعناصرها </a:t>
            </a:r>
            <a:r>
              <a:rPr lang="ar-SA" sz="3600" dirty="0" err="1" smtClean="0">
                <a:solidFill>
                  <a:schemeClr val="accent1"/>
                </a:solidFill>
              </a:rPr>
              <a:t>المكونةإما</a:t>
            </a:r>
            <a:r>
              <a:rPr lang="ar-SA" sz="3600" dirty="0" smtClean="0">
                <a:solidFill>
                  <a:schemeClr val="accent1"/>
                </a:solidFill>
              </a:rPr>
              <a:t> الطريقة الجزئية تجعل الفرد يتشتت بالتفاصيل ويجد صعوبة في الربط بين الأجزاء لذا كان الجمع هو الأفضل في تعلم مادة التذكر .</a:t>
            </a:r>
          </a:p>
          <a:p>
            <a:pPr>
              <a:lnSpc>
                <a:spcPct val="120000"/>
              </a:lnSpc>
              <a:buClr>
                <a:schemeClr val="accent3"/>
              </a:buClr>
              <a:buFont typeface="Calibri" pitchFamily="34" charset="0"/>
              <a:buChar char="ᴥ"/>
            </a:pPr>
            <a:endParaRPr lang="ar-SA" sz="2000" dirty="0" smtClean="0"/>
          </a:p>
          <a:p>
            <a:pPr>
              <a:lnSpc>
                <a:spcPct val="120000"/>
              </a:lnSpc>
              <a:buClr>
                <a:schemeClr val="accent3"/>
              </a:buClr>
              <a:buFont typeface="Calibri" pitchFamily="34" charset="0"/>
              <a:buChar char="ᴥ"/>
            </a:pPr>
            <a:endParaRPr lang="ar-SA" sz="2000" dirty="0" smtClean="0"/>
          </a:p>
          <a:p>
            <a:pPr>
              <a:lnSpc>
                <a:spcPct val="120000"/>
              </a:lnSpc>
              <a:buNone/>
            </a:pPr>
            <a:endParaRPr lang="ar-SA" sz="2400" dirty="0" smtClean="0"/>
          </a:p>
          <a:p>
            <a:pPr>
              <a:lnSpc>
                <a:spcPct val="120000"/>
              </a:lnSpc>
              <a:buNone/>
            </a:pPr>
            <a:endParaRPr lang="ar-SA" sz="2400" dirty="0"/>
          </a:p>
        </p:txBody>
      </p:sp>
      <p:pic>
        <p:nvPicPr>
          <p:cNvPr id="13314" name="Picture 2"/>
          <p:cNvPicPr>
            <a:picLocks noChangeAspect="1" noChangeArrowheads="1"/>
          </p:cNvPicPr>
          <p:nvPr/>
        </p:nvPicPr>
        <p:blipFill>
          <a:blip r:embed="rId2"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0" y="-1"/>
            <a:ext cx="1331640" cy="17020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15349000"/>
      </p:ext>
    </p:extLst>
  </p:cSld>
  <p:clrMapOvr>
    <a:masterClrMapping/>
  </p:clrMapOvr>
  <p:transition spd="med">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slide(fromBottom)">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slide(fromBottom)">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slide(fromBottom)">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slide(fromBottom)">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slide(fromBottom)">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slide(fromBottom)">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4" name="عنوان 3"/>
          <p:cNvSpPr>
            <a:spLocks noGrp="1"/>
          </p:cNvSpPr>
          <p:nvPr>
            <p:ph type="title"/>
          </p:nvPr>
        </p:nvSpPr>
        <p:spPr>
          <a:xfrm>
            <a:off x="539552" y="5013176"/>
            <a:ext cx="8229600" cy="1143000"/>
          </a:xfrm>
        </p:spPr>
        <p:txBody>
          <a:bodyPr>
            <a:noAutofit/>
          </a:bodyPr>
          <a:lstStyle/>
          <a:p>
            <a:r>
              <a:rPr lang="ar-SA" sz="7200" dirty="0" smtClean="0">
                <a:solidFill>
                  <a:srgbClr val="92D050"/>
                </a:solidFill>
                <a:latin typeface="Andalus" pitchFamily="18" charset="-78"/>
                <a:cs typeface="Andalus" pitchFamily="18" charset="-78"/>
              </a:rPr>
              <a:t>دراسة ال</a:t>
            </a:r>
            <a:r>
              <a:rPr lang="ar-SA" sz="7200" dirty="0">
                <a:solidFill>
                  <a:srgbClr val="92D050"/>
                </a:solidFill>
                <a:latin typeface="Andalus" pitchFamily="18" charset="-78"/>
                <a:cs typeface="Andalus" pitchFamily="18" charset="-78"/>
              </a:rPr>
              <a:t>ذا</a:t>
            </a:r>
            <a:r>
              <a:rPr lang="ar-SA" sz="7200" dirty="0" smtClean="0">
                <a:solidFill>
                  <a:srgbClr val="92D050"/>
                </a:solidFill>
                <a:latin typeface="Andalus" pitchFamily="18" charset="-78"/>
                <a:cs typeface="Andalus" pitchFamily="18" charset="-78"/>
              </a:rPr>
              <a:t>كرة</a:t>
            </a:r>
            <a:endParaRPr lang="ar-SA" sz="7200" dirty="0">
              <a:solidFill>
                <a:srgbClr val="92D050"/>
              </a:solidFill>
              <a:latin typeface="Andalus" pitchFamily="18" charset="-78"/>
              <a:cs typeface="Andalus" pitchFamily="18" charset="-78"/>
            </a:endParaRPr>
          </a:p>
        </p:txBody>
      </p:sp>
    </p:spTree>
    <p:extLst>
      <p:ext uri="{BB962C8B-B14F-4D97-AF65-F5344CB8AC3E}">
        <p14:creationId xmlns="" xmlns:p14="http://schemas.microsoft.com/office/powerpoint/2010/main" val="2333011946"/>
      </p:ext>
    </p:extLst>
  </p:cSld>
  <p:clrMapOvr>
    <a:masterClrMapping/>
  </p:clrMapOvr>
  <p:transition spd="med">
    <p:newsfla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260648"/>
            <a:ext cx="8445624" cy="6357982"/>
          </a:xfrm>
        </p:spPr>
        <p:txBody>
          <a:bodyPr>
            <a:normAutofit/>
          </a:bodyPr>
          <a:lstStyle/>
          <a:p>
            <a:pPr>
              <a:buNone/>
            </a:pPr>
            <a:endParaRPr lang="ar-SA" sz="2400" b="1" u="sng" dirty="0" smtClean="0"/>
          </a:p>
          <a:p>
            <a:pPr>
              <a:buNone/>
            </a:pPr>
            <a:r>
              <a:rPr lang="ar-SA" sz="2400" b="1" u="sng" dirty="0" smtClean="0">
                <a:solidFill>
                  <a:schemeClr val="accent3"/>
                </a:solidFill>
              </a:rPr>
              <a:t>2. طريقة التسميع :</a:t>
            </a:r>
          </a:p>
          <a:p>
            <a:pPr>
              <a:buNone/>
            </a:pPr>
            <a:endParaRPr lang="ar-SA" sz="2400" b="1" u="sng" dirty="0" smtClean="0">
              <a:solidFill>
                <a:schemeClr val="accent1"/>
              </a:solidFill>
            </a:endParaRPr>
          </a:p>
          <a:p>
            <a:pPr>
              <a:buNone/>
            </a:pPr>
            <a:r>
              <a:rPr lang="ar-SA" sz="2000" b="1" dirty="0" smtClean="0">
                <a:solidFill>
                  <a:schemeClr val="accent1"/>
                </a:solidFill>
              </a:rPr>
              <a:t>هل من الأفضل ,بعد قراءة المادة لمرة أو مرتين ,أن نقرأها مرة أخرى أو نحاول استرجاع المادة مع التركيز على النقاط الضعيفة ؟ لا شك إن الطريقة الأخيرة (التسميع) هي الطريقة الأفضل .</a:t>
            </a:r>
          </a:p>
          <a:p>
            <a:pPr>
              <a:buNone/>
            </a:pPr>
            <a:r>
              <a:rPr lang="ar-SA" sz="2000" b="1" dirty="0" smtClean="0">
                <a:solidFill>
                  <a:schemeClr val="accent1"/>
                </a:solidFill>
              </a:rPr>
              <a:t> و قد قام (آرثر حيتس ) بوضع جدول يوضح هذه الدراسة.</a:t>
            </a:r>
          </a:p>
          <a:p>
            <a:pPr>
              <a:buNone/>
            </a:pPr>
            <a:r>
              <a:rPr lang="ar-SA" sz="2000" b="1" dirty="0" smtClean="0">
                <a:solidFill>
                  <a:schemeClr val="accent1"/>
                </a:solidFill>
              </a:rPr>
              <a:t>فقد اتضح من دراسته أن زيادة الوقت المخصص للتسميع بالنسبة للمقاطع عديمة المعنى إلى ما يقرب من 80% من فترة التعلم قد أدى إلى زيادة تعلمها , والقصص القصيرة لم تتطلب أكثر من 40% لفترة التعليم لعملية التسميع ,وقد كان التسميع الفوري أفضل من التسميع المرجأ .</a:t>
            </a:r>
          </a:p>
          <a:p>
            <a:pPr>
              <a:buNone/>
            </a:pPr>
            <a:endParaRPr lang="ar-SA" sz="2000" b="1" dirty="0" smtClean="0">
              <a:solidFill>
                <a:schemeClr val="accent1"/>
              </a:solidFill>
            </a:endParaRPr>
          </a:p>
          <a:p>
            <a:pPr>
              <a:buNone/>
            </a:pPr>
            <a:r>
              <a:rPr lang="ar-SA" sz="2800" b="1" dirty="0" smtClean="0">
                <a:solidFill>
                  <a:schemeClr val="accent3"/>
                </a:solidFill>
              </a:rPr>
              <a:t> تتضح فاعلية طريقة التسميع من القوانين النفسية التي تنطوي عليها :</a:t>
            </a:r>
          </a:p>
          <a:p>
            <a:pPr>
              <a:buNone/>
            </a:pPr>
            <a:endParaRPr lang="ar-SA" sz="1100" b="1" dirty="0" smtClean="0">
              <a:solidFill>
                <a:schemeClr val="accent1"/>
              </a:solidFill>
            </a:endParaRPr>
          </a:p>
          <a:p>
            <a:pPr>
              <a:buNone/>
            </a:pPr>
            <a:r>
              <a:rPr lang="ar-SA" sz="2000" b="1" dirty="0" smtClean="0">
                <a:solidFill>
                  <a:schemeClr val="accent1"/>
                </a:solidFill>
              </a:rPr>
              <a:t>1- فهي تتضمن فاعلية أكثر من جانب المتعلم ,حيث لا يقتصر عمل العقل على مجرد القراءة, بل </a:t>
            </a:r>
          </a:p>
          <a:p>
            <a:pPr>
              <a:buNone/>
            </a:pPr>
            <a:r>
              <a:rPr lang="ar-SA" sz="2000" b="1" dirty="0" smtClean="0">
                <a:solidFill>
                  <a:schemeClr val="accent1"/>
                </a:solidFill>
              </a:rPr>
              <a:t>يعتمد الفرد على نشاطه وإحساسه وتفكيره وعلى شحذ قواه العقلية .</a:t>
            </a:r>
          </a:p>
          <a:p>
            <a:pPr>
              <a:buNone/>
            </a:pPr>
            <a:r>
              <a:rPr lang="ar-SA" sz="2000" b="1" dirty="0" smtClean="0">
                <a:solidFill>
                  <a:schemeClr val="accent1"/>
                </a:solidFill>
              </a:rPr>
              <a:t>2-وهي ضمن استمرار الحالة الدفاعية وتقويتها ,حيث يدرك الفرد النقاط التي تحتاج إلى مزيد من التدريب ويقف على ما يحققه من تقدم.</a:t>
            </a:r>
            <a:endParaRPr lang="ar-SA" sz="2000" b="1" dirty="0">
              <a:solidFill>
                <a:schemeClr val="accent1"/>
              </a:solidFill>
            </a:endParaRPr>
          </a:p>
        </p:txBody>
      </p:sp>
      <p:pic>
        <p:nvPicPr>
          <p:cNvPr id="14338" name="Picture 2"/>
          <p:cNvPicPr>
            <a:picLocks noChangeAspect="1" noChangeArrowheads="1"/>
          </p:cNvPicPr>
          <p:nvPr/>
        </p:nvPicPr>
        <p:blipFill>
          <a:blip r:embed="rId2"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flipH="1">
            <a:off x="-1" y="-15720"/>
            <a:ext cx="1935399" cy="15725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65613312"/>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slide(fromBottom)">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slide(fromBottom)">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slide(fromBottom)">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slide(fromBottom)">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slide(fromBottom)">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55576" y="1052736"/>
            <a:ext cx="8229600" cy="5445224"/>
          </a:xfrm>
        </p:spPr>
        <p:txBody>
          <a:bodyPr>
            <a:normAutofit fontScale="85000" lnSpcReduction="20000"/>
          </a:bodyPr>
          <a:lstStyle/>
          <a:p>
            <a:pPr>
              <a:buNone/>
            </a:pPr>
            <a:endParaRPr lang="ar-SA" dirty="0"/>
          </a:p>
          <a:p>
            <a:pPr>
              <a:buNone/>
            </a:pPr>
            <a:r>
              <a:rPr lang="ar-SA" sz="3600" b="1" u="sng" dirty="0" smtClean="0">
                <a:solidFill>
                  <a:schemeClr val="accent3"/>
                </a:solidFill>
              </a:rPr>
              <a:t>3. طريقة </a:t>
            </a:r>
            <a:r>
              <a:rPr lang="ar-SA" sz="3600" b="1" u="sng" dirty="0">
                <a:solidFill>
                  <a:schemeClr val="accent3"/>
                </a:solidFill>
              </a:rPr>
              <a:t>التعلم الموزع على فترات </a:t>
            </a:r>
            <a:r>
              <a:rPr lang="ar-SA" sz="3600" b="1" u="sng" dirty="0" smtClean="0">
                <a:solidFill>
                  <a:schemeClr val="accent3"/>
                </a:solidFill>
              </a:rPr>
              <a:t>:</a:t>
            </a:r>
          </a:p>
          <a:p>
            <a:pPr>
              <a:buNone/>
            </a:pPr>
            <a:endParaRPr lang="ar-SA" sz="3600" b="1" u="sng" dirty="0"/>
          </a:p>
          <a:p>
            <a:pPr>
              <a:buFont typeface="Calibri" pitchFamily="34" charset="0"/>
              <a:buChar char="ᴥ"/>
            </a:pPr>
            <a:r>
              <a:rPr lang="ar-SA" dirty="0">
                <a:solidFill>
                  <a:schemeClr val="accent1"/>
                </a:solidFill>
              </a:rPr>
              <a:t>تؤكد بعض الدراسات مثل (دراسة </a:t>
            </a:r>
            <a:r>
              <a:rPr lang="ar-SA" dirty="0" err="1">
                <a:solidFill>
                  <a:schemeClr val="accent1"/>
                </a:solidFill>
              </a:rPr>
              <a:t>ستارش</a:t>
            </a:r>
            <a:r>
              <a:rPr lang="ar-SA" dirty="0">
                <a:solidFill>
                  <a:schemeClr val="accent1"/>
                </a:solidFill>
              </a:rPr>
              <a:t> 1927) أن التعلم والتدريب الموزع على فترات أفضل من </a:t>
            </a:r>
            <a:r>
              <a:rPr lang="ar-SA" dirty="0" smtClean="0">
                <a:solidFill>
                  <a:schemeClr val="accent1"/>
                </a:solidFill>
              </a:rPr>
              <a:t>التعلم </a:t>
            </a:r>
            <a:r>
              <a:rPr lang="ar-SA" dirty="0">
                <a:solidFill>
                  <a:schemeClr val="accent1"/>
                </a:solidFill>
              </a:rPr>
              <a:t>المركز الذي يتكدس دفعه واحدة ,وذلك لكونه أكثر فاعلية لأنه يرتبط بعوامل التعب </a:t>
            </a:r>
            <a:r>
              <a:rPr lang="ar-SA" dirty="0" smtClean="0">
                <a:solidFill>
                  <a:schemeClr val="accent1"/>
                </a:solidFill>
              </a:rPr>
              <a:t>والتشتت </a:t>
            </a:r>
            <a:r>
              <a:rPr lang="ar-SA" dirty="0">
                <a:solidFill>
                  <a:schemeClr val="accent1"/>
                </a:solidFill>
              </a:rPr>
              <a:t>,في حين أن التعلم الموزع ينطوي على تجدد النشاط وعلى تمثل تدريجي للمادة المتعلمة بدلا </a:t>
            </a:r>
            <a:r>
              <a:rPr lang="ar-SA" dirty="0" smtClean="0">
                <a:solidFill>
                  <a:schemeClr val="accent1"/>
                </a:solidFill>
              </a:rPr>
              <a:t>من </a:t>
            </a:r>
            <a:r>
              <a:rPr lang="ar-SA" dirty="0">
                <a:solidFill>
                  <a:schemeClr val="accent1"/>
                </a:solidFill>
              </a:rPr>
              <a:t>تناولها دفعة واحدة </a:t>
            </a:r>
            <a:r>
              <a:rPr lang="ar-SA" dirty="0" smtClean="0">
                <a:solidFill>
                  <a:schemeClr val="accent1"/>
                </a:solidFill>
              </a:rPr>
              <a:t>.</a:t>
            </a:r>
          </a:p>
          <a:p>
            <a:pPr>
              <a:buFont typeface="Calibri" pitchFamily="34" charset="0"/>
              <a:buChar char="ᴥ"/>
            </a:pPr>
            <a:r>
              <a:rPr lang="ar-SA" dirty="0" smtClean="0">
                <a:solidFill>
                  <a:schemeClr val="accent1"/>
                </a:solidFill>
              </a:rPr>
              <a:t>ومع ذلك </a:t>
            </a:r>
            <a:r>
              <a:rPr lang="ar-SA" dirty="0">
                <a:solidFill>
                  <a:schemeClr val="accent1"/>
                </a:solidFill>
              </a:rPr>
              <a:t>ليس التعلم الموزع هو الطريقة الأمثل في كل مواقف التعلم ,ففي التعلم القائم على حل المشكلات عادة </a:t>
            </a:r>
            <a:r>
              <a:rPr lang="ar-SA" dirty="0" smtClean="0">
                <a:solidFill>
                  <a:schemeClr val="accent1"/>
                </a:solidFill>
              </a:rPr>
              <a:t>ما </a:t>
            </a:r>
            <a:r>
              <a:rPr lang="ar-SA" dirty="0">
                <a:solidFill>
                  <a:schemeClr val="accent1"/>
                </a:solidFill>
              </a:rPr>
              <a:t>يكون التدريب المركز هو الطريقة الأفضل ,لأنه يقوم في هذه الحالة على البصيرة وتكوين </a:t>
            </a:r>
            <a:r>
              <a:rPr lang="ar-SA" dirty="0" smtClean="0">
                <a:solidFill>
                  <a:schemeClr val="accent1"/>
                </a:solidFill>
              </a:rPr>
              <a:t>صورة </a:t>
            </a:r>
            <a:r>
              <a:rPr lang="ar-SA" dirty="0">
                <a:solidFill>
                  <a:schemeClr val="accent1"/>
                </a:solidFill>
              </a:rPr>
              <a:t>كلية متكاملة قد يصعب تكوينها بالتعلم الموزع على فترات </a:t>
            </a:r>
            <a:r>
              <a:rPr lang="ar-SA" dirty="0" smtClean="0">
                <a:solidFill>
                  <a:schemeClr val="accent1"/>
                </a:solidFill>
              </a:rPr>
              <a:t>.</a:t>
            </a:r>
          </a:p>
          <a:p>
            <a:pPr>
              <a:buFont typeface="Calibri" pitchFamily="34" charset="0"/>
              <a:buChar char="ᴥ"/>
            </a:pPr>
            <a:r>
              <a:rPr lang="ar-SA" dirty="0" smtClean="0">
                <a:solidFill>
                  <a:schemeClr val="accent1"/>
                </a:solidFill>
              </a:rPr>
              <a:t>وبذلك يكون التدريب الموزع أفضل إلى حد ما بالنسبة لأنماط التعلم الآلي.</a:t>
            </a:r>
            <a:endParaRPr lang="ar-SA" dirty="0">
              <a:solidFill>
                <a:schemeClr val="accent1"/>
              </a:solidFill>
            </a:endParaRPr>
          </a:p>
          <a:p>
            <a:pPr marL="0" indent="0">
              <a:buNone/>
            </a:pPr>
            <a:endParaRPr lang="ar-SA" dirty="0">
              <a:solidFill>
                <a:schemeClr val="accent1"/>
              </a:solidFill>
            </a:endParaRPr>
          </a:p>
          <a:p>
            <a:endParaRPr lang="ar-SA" dirty="0"/>
          </a:p>
        </p:txBody>
      </p:sp>
      <p:pic>
        <p:nvPicPr>
          <p:cNvPr id="15362" name="Picture 2"/>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 xmlns:a14="http://schemas.microsoft.com/office/drawing/2010/main" val="0"/>
              </a:ext>
            </a:extLst>
          </a:blip>
          <a:srcRect/>
          <a:stretch>
            <a:fillRect/>
          </a:stretch>
        </p:blipFill>
        <p:spPr bwMode="auto">
          <a:xfrm flipH="1">
            <a:off x="323528" y="332656"/>
            <a:ext cx="2019965" cy="1944216"/>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80467241"/>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slide(fromBottom)">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214290"/>
            <a:ext cx="8435280" cy="6527078"/>
          </a:xfrm>
        </p:spPr>
        <p:txBody>
          <a:bodyPr>
            <a:normAutofit lnSpcReduction="10000"/>
          </a:bodyPr>
          <a:lstStyle/>
          <a:p>
            <a:pPr>
              <a:buNone/>
            </a:pPr>
            <a:endParaRPr lang="ar-SA" sz="2400" b="1" u="sng" dirty="0" smtClean="0">
              <a:solidFill>
                <a:schemeClr val="accent3"/>
              </a:solidFill>
            </a:endParaRPr>
          </a:p>
          <a:p>
            <a:pPr>
              <a:buNone/>
            </a:pPr>
            <a:r>
              <a:rPr lang="ar-SA" sz="2400" b="1" u="sng" dirty="0" smtClean="0">
                <a:solidFill>
                  <a:schemeClr val="accent3"/>
                </a:solidFill>
              </a:rPr>
              <a:t>4. المستوى العمري :</a:t>
            </a:r>
          </a:p>
          <a:p>
            <a:pPr>
              <a:buNone/>
            </a:pPr>
            <a:endParaRPr lang="ar-SA" sz="1400" b="1" u="sng" dirty="0" smtClean="0">
              <a:solidFill>
                <a:schemeClr val="accent1"/>
              </a:solidFill>
            </a:endParaRPr>
          </a:p>
          <a:p>
            <a:pPr>
              <a:buFont typeface="Calibri" pitchFamily="34" charset="0"/>
              <a:buChar char="ᴥ"/>
            </a:pPr>
            <a:r>
              <a:rPr lang="ar-SA" sz="2000" b="1" dirty="0" smtClean="0">
                <a:solidFill>
                  <a:schemeClr val="accent1"/>
                </a:solidFill>
              </a:rPr>
              <a:t>تتأثر فعالية عمليات التذكير بعمر الفرد ارتباطا بقدرته على التعلم وهذا يمكن أن نتساءل : عند أي مستوى تصل القدرة على التعلم إلى  أقصى مستواها ,وفي أي سن تبدأ في التدهور ؟</a:t>
            </a:r>
          </a:p>
          <a:p>
            <a:pPr marL="0" indent="0">
              <a:buNone/>
            </a:pPr>
            <a:r>
              <a:rPr lang="ar-SA" sz="2000" b="1" dirty="0" smtClean="0">
                <a:solidFill>
                  <a:schemeClr val="accent1"/>
                </a:solidFill>
              </a:rPr>
              <a:t>     ولكن الإجابة على هذا السؤال ليس واحدة ,لأن الناس تختلف عن بعضها الأخر في معدل نموهم وتدهورهم. </a:t>
            </a:r>
          </a:p>
          <a:p>
            <a:pPr>
              <a:buFont typeface="Calibri" pitchFamily="34" charset="0"/>
              <a:buChar char="ᴥ"/>
            </a:pPr>
            <a:r>
              <a:rPr lang="ar-SA" sz="2000" b="1" dirty="0" smtClean="0">
                <a:solidFill>
                  <a:schemeClr val="accent1"/>
                </a:solidFill>
              </a:rPr>
              <a:t>وهناك علاقة توضح بين القدرة على تذكر أحداث لوحظت بصريا (صورة متحركة )وعمر الفرد .</a:t>
            </a:r>
          </a:p>
          <a:p>
            <a:pPr>
              <a:buNone/>
            </a:pPr>
            <a:endParaRPr lang="ar-SA" sz="2000" b="1" dirty="0" smtClean="0">
              <a:solidFill>
                <a:schemeClr val="accent1"/>
              </a:solidFill>
            </a:endParaRPr>
          </a:p>
          <a:p>
            <a:pPr>
              <a:buNone/>
            </a:pPr>
            <a:r>
              <a:rPr lang="ar-SA" sz="2400" b="1" u="sng" dirty="0" smtClean="0">
                <a:solidFill>
                  <a:schemeClr val="accent3"/>
                </a:solidFill>
              </a:rPr>
              <a:t>5. المستوى العقلي :</a:t>
            </a:r>
          </a:p>
          <a:p>
            <a:pPr>
              <a:buNone/>
            </a:pPr>
            <a:endParaRPr lang="ar-SA" sz="1400" b="1" u="sng" dirty="0" smtClean="0">
              <a:solidFill>
                <a:schemeClr val="accent1"/>
              </a:solidFill>
            </a:endParaRPr>
          </a:p>
          <a:p>
            <a:pPr>
              <a:buFont typeface="Calibri" pitchFamily="34" charset="0"/>
              <a:buChar char="ᴥ"/>
            </a:pPr>
            <a:r>
              <a:rPr lang="ar-SA" sz="2000" b="1" dirty="0" smtClean="0">
                <a:solidFill>
                  <a:schemeClr val="accent1"/>
                </a:solidFill>
              </a:rPr>
              <a:t>يتأثر التذكر بمستوى ذكاء الفرد , فالقدرة على التعلم والتذكر لدى الأطفال ضعاف العقول تكون </a:t>
            </a:r>
          </a:p>
          <a:p>
            <a:pPr>
              <a:buNone/>
            </a:pPr>
            <a:r>
              <a:rPr lang="ar-SA" sz="2000" b="1" dirty="0" smtClean="0">
                <a:solidFill>
                  <a:schemeClr val="accent1"/>
                </a:solidFill>
              </a:rPr>
              <a:t>ضعيفة ,ويتضح ذلك في كل العمليات العقلية المكونة لنشاط الذاكرة ,وعلى العكس من ذلك ,غالبا ما يتصف الأطفال الأذكياء بذاكرة قوية .</a:t>
            </a:r>
          </a:p>
          <a:p>
            <a:pPr>
              <a:buNone/>
            </a:pPr>
            <a:endParaRPr lang="ar-SA" sz="2000" b="1" dirty="0" smtClean="0">
              <a:solidFill>
                <a:schemeClr val="accent1"/>
              </a:solidFill>
            </a:endParaRPr>
          </a:p>
          <a:p>
            <a:pPr>
              <a:buNone/>
            </a:pPr>
            <a:r>
              <a:rPr lang="ar-SA" sz="2400" b="1" u="sng" dirty="0" smtClean="0">
                <a:solidFill>
                  <a:schemeClr val="accent3"/>
                </a:solidFill>
              </a:rPr>
              <a:t>6. الجنس :</a:t>
            </a:r>
          </a:p>
          <a:p>
            <a:pPr>
              <a:buNone/>
            </a:pPr>
            <a:endParaRPr lang="ar-SA" sz="1400" b="1" u="sng" dirty="0" smtClean="0">
              <a:solidFill>
                <a:schemeClr val="accent1"/>
              </a:solidFill>
            </a:endParaRPr>
          </a:p>
          <a:p>
            <a:pPr>
              <a:buFont typeface="Calibri" pitchFamily="34" charset="0"/>
              <a:buChar char="ᴥ"/>
            </a:pPr>
            <a:r>
              <a:rPr lang="ar-SA" sz="2000" b="1" dirty="0" smtClean="0">
                <a:solidFill>
                  <a:schemeClr val="accent1"/>
                </a:solidFill>
              </a:rPr>
              <a:t>يبدى البنات غالبا تفوقا على البنين من نفس مستواهم العمري في اختبارات الذاكرة وفي التعلم المدرسي , ولكن نتائج البحوث في هذا الصدد متضاربة وغير مطلقة .</a:t>
            </a:r>
          </a:p>
          <a:p>
            <a:pPr>
              <a:buNone/>
            </a:pPr>
            <a:endParaRPr lang="ar-SA" sz="2000" dirty="0" smtClean="0"/>
          </a:p>
          <a:p>
            <a:pPr>
              <a:buNone/>
            </a:pPr>
            <a:endParaRPr lang="ar-SA" sz="2400" dirty="0" smtClean="0"/>
          </a:p>
          <a:p>
            <a:pPr>
              <a:buNone/>
            </a:pPr>
            <a:endParaRPr lang="ar-SA" sz="2000" dirty="0" smtClean="0"/>
          </a:p>
          <a:p>
            <a:pPr>
              <a:buNone/>
            </a:pPr>
            <a:endParaRPr lang="ar-SA" sz="2000" dirty="0"/>
          </a:p>
        </p:txBody>
      </p:sp>
      <p:pic>
        <p:nvPicPr>
          <p:cNvPr id="16386" name="Picture 2"/>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251520" y="2739627"/>
            <a:ext cx="1039616" cy="1080120"/>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 xmlns:a14="http://schemas.microsoft.com/office/drawing/2010/main" val="0"/>
              </a:ext>
            </a:extLst>
          </a:blip>
          <a:srcRect/>
          <a:stretch>
            <a:fillRect/>
          </a:stretch>
        </p:blipFill>
        <p:spPr bwMode="auto">
          <a:xfrm>
            <a:off x="971600" y="4610049"/>
            <a:ext cx="1059323" cy="10262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1916895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slide(fromBottom)">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slide(fromBottom)">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slide(fromBottom)">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slide(fromBottom)">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slide(fromBottom)">
                                      <p:cBhvr>
                                        <p:cTn id="42" dur="500"/>
                                        <p:tgtEl>
                                          <p:spTgt spid="3">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animEffect transition="in" filter="slide(fromBottom)">
                                      <p:cBhvr>
                                        <p:cTn id="4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57166"/>
            <a:ext cx="8229600" cy="5768997"/>
          </a:xfrm>
        </p:spPr>
        <p:txBody>
          <a:bodyPr>
            <a:normAutofit lnSpcReduction="10000"/>
          </a:bodyPr>
          <a:lstStyle/>
          <a:p>
            <a:pPr>
              <a:buNone/>
            </a:pPr>
            <a:r>
              <a:rPr lang="ar-SA" sz="2800" b="1" u="sng" dirty="0" smtClean="0">
                <a:solidFill>
                  <a:schemeClr val="accent3"/>
                </a:solidFill>
              </a:rPr>
              <a:t>7. مستوى الدافعية:</a:t>
            </a:r>
          </a:p>
          <a:p>
            <a:pPr>
              <a:buNone/>
            </a:pPr>
            <a:endParaRPr lang="ar-SA" sz="1800" b="1" u="sng" dirty="0" smtClean="0">
              <a:solidFill>
                <a:schemeClr val="accent3"/>
              </a:solidFill>
            </a:endParaRPr>
          </a:p>
          <a:p>
            <a:pPr>
              <a:buClr>
                <a:schemeClr val="accent3"/>
              </a:buClr>
              <a:buFont typeface="Calibri" pitchFamily="34" charset="0"/>
              <a:buChar char="ᴥ"/>
            </a:pPr>
            <a:r>
              <a:rPr lang="ar-SA" sz="2000" b="1" dirty="0" smtClean="0">
                <a:solidFill>
                  <a:schemeClr val="accent1"/>
                </a:solidFill>
              </a:rPr>
              <a:t>تلعب الدافعية والانفعالية دورا حاسما في التعلم والتذكر, فبقدر ما تزداد الدافعية بقدر ما يقوي نشاط العقل والتذكر .</a:t>
            </a:r>
          </a:p>
          <a:p>
            <a:pPr>
              <a:buClr>
                <a:schemeClr val="accent3"/>
              </a:buClr>
              <a:buFont typeface="Calibri" pitchFamily="34" charset="0"/>
              <a:buChar char="ᴥ"/>
            </a:pPr>
            <a:endParaRPr lang="ar-SA" sz="2000" b="1" dirty="0">
              <a:solidFill>
                <a:schemeClr val="accent1"/>
              </a:solidFill>
            </a:endParaRPr>
          </a:p>
          <a:p>
            <a:pPr>
              <a:buClr>
                <a:schemeClr val="accent3"/>
              </a:buClr>
              <a:buFont typeface="Calibri" pitchFamily="34" charset="0"/>
              <a:buChar char="ᴥ"/>
            </a:pPr>
            <a:r>
              <a:rPr lang="ar-SA" sz="2000" b="1" dirty="0" smtClean="0">
                <a:solidFill>
                  <a:schemeClr val="accent1"/>
                </a:solidFill>
              </a:rPr>
              <a:t>وكون مادة التعلم تستثير اهتمامات الشخص وارتباطها بخبرته السابقة و بأهدافه ومراميه. فذلك يزيد من تثبتها في الذاكرة وتكون أميل إلى الاستدعاء بسرعة ودقة في المواقف الاحقه.</a:t>
            </a:r>
          </a:p>
          <a:p>
            <a:pPr>
              <a:buClr>
                <a:schemeClr val="accent3"/>
              </a:buClr>
              <a:buFont typeface="Calibri" pitchFamily="34" charset="0"/>
              <a:buChar char="ᴥ"/>
            </a:pPr>
            <a:endParaRPr lang="ar-SA" sz="2000" b="1" dirty="0" smtClean="0">
              <a:solidFill>
                <a:schemeClr val="accent1"/>
              </a:solidFill>
            </a:endParaRPr>
          </a:p>
          <a:p>
            <a:pPr>
              <a:buClr>
                <a:schemeClr val="accent3"/>
              </a:buClr>
              <a:buFont typeface="Calibri" pitchFamily="34" charset="0"/>
              <a:buChar char="ᴥ"/>
            </a:pPr>
            <a:r>
              <a:rPr lang="ar-SA" sz="2000" b="1" dirty="0" smtClean="0">
                <a:solidFill>
                  <a:schemeClr val="accent1"/>
                </a:solidFill>
              </a:rPr>
              <a:t>ومما يستثير حالة الدافعية لدى الفرد إلى التعلم معرفته لتقدمه ولنجاحه الذي يحققه في سياق عمليه التعلم , فبقدر ما يعرف الفرد تقدمه, بقدر ما يتعلم بسرعة أكبر. </a:t>
            </a:r>
          </a:p>
          <a:p>
            <a:pPr>
              <a:buClr>
                <a:schemeClr val="accent3"/>
              </a:buClr>
              <a:buFont typeface="Calibri" pitchFamily="34" charset="0"/>
              <a:buChar char="ᴥ"/>
            </a:pPr>
            <a:endParaRPr lang="ar-SA" sz="2000" b="1" dirty="0" smtClean="0">
              <a:solidFill>
                <a:schemeClr val="accent1"/>
              </a:solidFill>
            </a:endParaRPr>
          </a:p>
          <a:p>
            <a:pPr>
              <a:buClr>
                <a:schemeClr val="accent3"/>
              </a:buClr>
              <a:buFont typeface="Calibri" pitchFamily="34" charset="0"/>
              <a:buChar char="ᴥ"/>
            </a:pPr>
            <a:r>
              <a:rPr lang="ar-SA" sz="2000" b="1" dirty="0" smtClean="0">
                <a:solidFill>
                  <a:schemeClr val="accent1"/>
                </a:solidFill>
              </a:rPr>
              <a:t>وتتضح هذه الحقيقة من بعض الدراسات التي أجريت على مجموعتين من الطلاب بإحدى الكليات ،  خضعوا لفترات  من التدريب وفي كل فترة تحسب درجاتهم وقسم يتم إخباره بالدراجات بينما القسم الآخر لا ، ثم تم عكس العملية.</a:t>
            </a:r>
          </a:p>
          <a:p>
            <a:pPr marL="0" indent="0">
              <a:buClr>
                <a:schemeClr val="accent3"/>
              </a:buClr>
              <a:buNone/>
            </a:pPr>
            <a:endParaRPr lang="ar-SA" sz="2000" b="1" dirty="0" smtClean="0">
              <a:solidFill>
                <a:schemeClr val="accent1"/>
              </a:solidFill>
            </a:endParaRPr>
          </a:p>
          <a:p>
            <a:pPr>
              <a:buClr>
                <a:schemeClr val="accent3"/>
              </a:buClr>
              <a:buFont typeface="Calibri" pitchFamily="34" charset="0"/>
              <a:buChar char="ᴥ"/>
            </a:pPr>
            <a:r>
              <a:rPr lang="ar-SA" sz="2000" b="1" dirty="0" smtClean="0">
                <a:solidFill>
                  <a:schemeClr val="accent1"/>
                </a:solidFill>
              </a:rPr>
              <a:t>فكانت نتيجة التجربة أن الاحتفاظ بحالة الاستثارة الدافعية يؤدي إلى فاعلية أكبر في التعلم والتذكر.</a:t>
            </a:r>
            <a:endParaRPr lang="ar-SA" sz="2000" b="1" dirty="0">
              <a:solidFill>
                <a:schemeClr val="accent1"/>
              </a:solidFill>
            </a:endParaRPr>
          </a:p>
        </p:txBody>
      </p:sp>
    </p:spTree>
    <p:extLst>
      <p:ext uri="{BB962C8B-B14F-4D97-AF65-F5344CB8AC3E}">
        <p14:creationId xmlns="" xmlns:p14="http://schemas.microsoft.com/office/powerpoint/2010/main" val="1053798434"/>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slide(fromBottom)">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slide(fromBottom)">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slide(fromBottom)">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جمة مكونة من 7 نقاط 2"/>
          <p:cNvSpPr/>
          <p:nvPr/>
        </p:nvSpPr>
        <p:spPr>
          <a:xfrm rot="20462130">
            <a:off x="-237215" y="16481"/>
            <a:ext cx="4000528" cy="2286016"/>
          </a:xfrm>
          <a:prstGeom prst="star7">
            <a:avLst/>
          </a:prstGeom>
          <a:ln/>
        </p:spPr>
        <p:style>
          <a:lnRef idx="1">
            <a:schemeClr val="accent3"/>
          </a:lnRef>
          <a:fillRef idx="2">
            <a:schemeClr val="accent3"/>
          </a:fillRef>
          <a:effectRef idx="1">
            <a:schemeClr val="accent3"/>
          </a:effectRef>
          <a:fontRef idx="minor">
            <a:schemeClr val="dk1"/>
          </a:fontRef>
        </p:style>
        <p:txBody>
          <a:bodyPr rtlCol="1" anchor="ctr">
            <a:prstTxWarp prst="textChevron">
              <a:avLst/>
            </a:prstTxWarp>
          </a:bodyPr>
          <a:lstStyle/>
          <a:p>
            <a:pPr algn="ctr"/>
            <a:r>
              <a:rPr lang="ar-SA" sz="4000" dirty="0" smtClean="0">
                <a:solidFill>
                  <a:schemeClr val="accent1"/>
                </a:solidFill>
              </a:rPr>
              <a:t>قياس الذاكرة</a:t>
            </a:r>
            <a:endParaRPr lang="ar-SA" sz="4000" dirty="0">
              <a:solidFill>
                <a:schemeClr val="accent1"/>
              </a:solidFill>
            </a:endParaRPr>
          </a:p>
        </p:txBody>
      </p:sp>
      <p:sp>
        <p:nvSpPr>
          <p:cNvPr id="4" name="مستطيل 3"/>
          <p:cNvSpPr/>
          <p:nvPr/>
        </p:nvSpPr>
        <p:spPr>
          <a:xfrm>
            <a:off x="214282" y="2643182"/>
            <a:ext cx="8730274" cy="3170099"/>
          </a:xfrm>
          <a:prstGeom prst="rect">
            <a:avLst/>
          </a:prstGeom>
          <a:noFill/>
        </p:spPr>
        <p:txBody>
          <a:bodyPr wrap="none" lIns="91440" tIns="45720" rIns="91440" bIns="45720">
            <a:spAutoFit/>
          </a:bodyPr>
          <a:lstStyle/>
          <a:p>
            <a:pPr algn="ctr"/>
            <a:r>
              <a:rPr lang="ar-SA" sz="2000" b="1" cap="all" dirty="0" smtClean="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rPr>
              <a:t>لقد أهتم الفلاسفة القدماء بالذاكرة البشرية وأبرزهم فلاسفة اليونان منهم أرسطو وأفلاطون</a:t>
            </a:r>
          </a:p>
          <a:p>
            <a:pPr algn="ctr"/>
            <a:r>
              <a:rPr lang="ar-SA" sz="2000" b="1" cap="all" dirty="0" smtClean="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rPr>
              <a:t>وقد رأى أرسطو أن الإنسان يولد وعقله صفحة بيضاء وتتكون الذاكرة من خلال علاقات الفرد وارتباطاته</a:t>
            </a:r>
          </a:p>
          <a:p>
            <a:pPr algn="ctr"/>
            <a:r>
              <a:rPr lang="ar-SA" sz="2000" b="1" cap="all" dirty="0" smtClean="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rPr>
              <a:t>وأنها تتشكل ضمن 3 مبادئ وهي:</a:t>
            </a:r>
            <a:r>
              <a:rPr lang="ar-SA" sz="2000" b="1" cap="all" dirty="0" smtClean="0">
                <a:ln w="9000" cmpd="sng">
                  <a:solidFill>
                    <a:schemeClr val="accent4">
                      <a:shade val="50000"/>
                      <a:satMod val="120000"/>
                    </a:schemeClr>
                  </a:solidFill>
                  <a:prstDash val="solid"/>
                </a:ln>
                <a:solidFill>
                  <a:schemeClr val="accent3"/>
                </a:solidFill>
                <a:effectLst>
                  <a:reflection blurRad="12700" stA="28000" endPos="45000" dist="1000" dir="5400000" sy="-100000" algn="bl" rotWithShape="0"/>
                </a:effectLst>
              </a:rPr>
              <a:t>التجاور والتشابه والتنافر</a:t>
            </a:r>
          </a:p>
          <a:p>
            <a:pPr algn="ctr"/>
            <a:r>
              <a:rPr lang="ar-SA" sz="2000" b="1" cap="all" dirty="0" smtClean="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rPr>
              <a:t>فالذاكرة ”هي مجموعه من الأفكار التي تحكم سلوك الفرد وأنها بسيطة لكن تتجمع وتصبح معقده</a:t>
            </a:r>
          </a:p>
          <a:p>
            <a:pPr algn="ctr"/>
            <a:r>
              <a:rPr lang="ar-SA" sz="2000" b="1" cap="all" dirty="0" smtClean="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rPr>
              <a:t>وأن تذكره ما هو الا استدعاء لارتباطات </a:t>
            </a:r>
            <a:r>
              <a:rPr lang="ar-SA" sz="2000" b="1" cap="all" dirty="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rPr>
              <a:t>أ</a:t>
            </a:r>
            <a:r>
              <a:rPr lang="ar-SA" sz="2000" b="1" cap="all" dirty="0" smtClean="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rPr>
              <a:t>فكاره </a:t>
            </a:r>
          </a:p>
          <a:p>
            <a:pPr algn="ctr"/>
            <a:endParaRPr lang="ar-SA" sz="2000" b="1" cap="all" dirty="0" smtClean="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endParaRPr>
          </a:p>
          <a:p>
            <a:pPr algn="ctr"/>
            <a:endParaRPr lang="ar-SA" sz="2000" b="1" cap="all" dirty="0" smtClean="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endParaRPr>
          </a:p>
          <a:p>
            <a:pPr algn="ctr"/>
            <a:endParaRPr lang="ar-SA" sz="2000" b="1" cap="all" dirty="0" smtClean="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endParaRPr>
          </a:p>
          <a:p>
            <a:pPr algn="ctr"/>
            <a:r>
              <a:rPr lang="ar-SA" sz="2000" b="1" cap="all" dirty="0" smtClean="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rPr>
              <a:t>أما أفلاطون فيرى </a:t>
            </a:r>
            <a:r>
              <a:rPr lang="ar-SA" sz="2000" b="1" cap="all" dirty="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rPr>
              <a:t>أ</a:t>
            </a:r>
            <a:r>
              <a:rPr lang="ar-SA" sz="2000" b="1" cap="all" dirty="0" smtClean="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rPr>
              <a:t>ن مكونات الذاكرة تولد مه الانسان </a:t>
            </a:r>
          </a:p>
          <a:p>
            <a:pPr algn="ctr"/>
            <a:r>
              <a:rPr lang="ar-SA" sz="2000" b="1" cap="all" dirty="0" smtClean="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rPr>
              <a:t>ويستعيد الانسان ذاكرته من عوامل البيئة المؤثرة حوله</a:t>
            </a:r>
            <a:endParaRPr lang="ar-SA" sz="2000" b="1" cap="all" dirty="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endParaRPr>
          </a:p>
        </p:txBody>
      </p:sp>
    </p:spTree>
    <p:extLst>
      <p:ext uri="{BB962C8B-B14F-4D97-AF65-F5344CB8AC3E}">
        <p14:creationId xmlns="" xmlns:p14="http://schemas.microsoft.com/office/powerpoint/2010/main" val="3147015228"/>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rot="20559232">
            <a:off x="507518" y="1851888"/>
            <a:ext cx="8521885" cy="2554545"/>
          </a:xfrm>
          <a:prstGeom prst="rect">
            <a:avLst/>
          </a:prstGeom>
          <a:noFill/>
        </p:spPr>
        <p:txBody>
          <a:bodyPr wrap="square" lIns="91440" tIns="45720" rIns="91440" bIns="45720">
            <a:spAutoFit/>
          </a:bodyPr>
          <a:lstStyle/>
          <a:p>
            <a:pPr algn="ctr"/>
            <a:r>
              <a:rPr lang="ar-SA" sz="4000" b="1" cap="all" dirty="0" smtClean="0">
                <a:ln w="9000" cmpd="sng">
                  <a:solidFill>
                    <a:schemeClr val="accent4">
                      <a:shade val="50000"/>
                      <a:satMod val="120000"/>
                    </a:schemeClr>
                  </a:solidFill>
                  <a:prstDash val="solid"/>
                </a:ln>
                <a:solidFill>
                  <a:schemeClr val="accent3"/>
                </a:solidFill>
                <a:effectLst>
                  <a:reflection blurRad="12700" stA="28000" endPos="45000" dist="1000" dir="5400000" sy="-100000" algn="bl" rotWithShape="0"/>
                </a:effectLst>
              </a:rPr>
              <a:t>وحديثا تنوعت الدراسات حول الذاكره فمنها ما ركزت </a:t>
            </a:r>
            <a:r>
              <a:rPr lang="ar-SA" sz="4000" b="1" cap="all" dirty="0" smtClean="0">
                <a:ln w="9000" cmpd="sng">
                  <a:solidFill>
                    <a:schemeClr val="accent4">
                      <a:shade val="50000"/>
                      <a:satMod val="120000"/>
                    </a:schemeClr>
                  </a:solidFill>
                  <a:prstDash val="solid"/>
                </a:ln>
                <a:solidFill>
                  <a:schemeClr val="accent3"/>
                </a:solidFill>
                <a:effectLst>
                  <a:reflection blurRad="12700" stA="28000" endPos="45000" dist="1000" dir="5400000" sy="-100000" algn="bl" rotWithShape="0"/>
                </a:effectLst>
              </a:rPr>
              <a:t>على </a:t>
            </a:r>
            <a:r>
              <a:rPr lang="ar-SA" sz="4000" b="1" cap="all" dirty="0" smtClean="0">
                <a:ln w="9000" cmpd="sng">
                  <a:solidFill>
                    <a:schemeClr val="accent4">
                      <a:shade val="50000"/>
                      <a:satMod val="120000"/>
                    </a:schemeClr>
                  </a:solidFill>
                  <a:prstDash val="solid"/>
                </a:ln>
                <a:solidFill>
                  <a:schemeClr val="accent3"/>
                </a:solidFill>
                <a:effectLst>
                  <a:reflection blurRad="12700" stA="28000" endPos="45000" dist="1000" dir="5400000" sy="-100000" algn="bl" rotWithShape="0"/>
                </a:effectLst>
              </a:rPr>
              <a:t>بنيتها</a:t>
            </a:r>
          </a:p>
          <a:p>
            <a:pPr algn="ctr"/>
            <a:r>
              <a:rPr lang="ar-SA" sz="4000" b="1" cap="all" spc="0" dirty="0" smtClean="0">
                <a:ln w="9000" cmpd="sng">
                  <a:solidFill>
                    <a:schemeClr val="accent4">
                      <a:shade val="50000"/>
                      <a:satMod val="120000"/>
                    </a:schemeClr>
                  </a:solidFill>
                  <a:prstDash val="solid"/>
                </a:ln>
                <a:solidFill>
                  <a:schemeClr val="accent3"/>
                </a:solidFill>
                <a:effectLst>
                  <a:reflection blurRad="12700" stA="28000" endPos="45000" dist="1000" dir="5400000" sy="-100000" algn="bl" rotWithShape="0"/>
                </a:effectLst>
              </a:rPr>
              <a:t>ومنها </a:t>
            </a:r>
            <a:r>
              <a:rPr lang="ar-SA" sz="4000" b="1" cap="all" spc="0" dirty="0" err="1" smtClean="0">
                <a:ln w="9000" cmpd="sng">
                  <a:solidFill>
                    <a:schemeClr val="accent4">
                      <a:shade val="50000"/>
                      <a:satMod val="120000"/>
                    </a:schemeClr>
                  </a:solidFill>
                  <a:prstDash val="solid"/>
                </a:ln>
                <a:solidFill>
                  <a:schemeClr val="accent3"/>
                </a:solidFill>
                <a:effectLst>
                  <a:reflection blurRad="12700" stA="28000" endPos="45000" dist="1000" dir="5400000" sy="-100000" algn="bl" rotWithShape="0"/>
                </a:effectLst>
              </a:rPr>
              <a:t>ماركزت</a:t>
            </a:r>
            <a:r>
              <a:rPr lang="ar-SA" sz="4000" b="1" cap="all" spc="0" dirty="0" smtClean="0">
                <a:ln w="9000" cmpd="sng">
                  <a:solidFill>
                    <a:schemeClr val="accent4">
                      <a:shade val="50000"/>
                      <a:satMod val="120000"/>
                    </a:schemeClr>
                  </a:solidFill>
                  <a:prstDash val="solid"/>
                </a:ln>
                <a:solidFill>
                  <a:schemeClr val="accent3"/>
                </a:solidFill>
                <a:effectLst>
                  <a:reflection blurRad="12700" stA="28000" endPos="45000" dist="1000" dir="5400000" sy="-100000" algn="bl" rotWithShape="0"/>
                </a:effectLst>
              </a:rPr>
              <a:t> </a:t>
            </a:r>
            <a:r>
              <a:rPr lang="ar-SA" sz="4000" b="1" cap="all" spc="0" dirty="0" smtClean="0">
                <a:ln w="9000" cmpd="sng">
                  <a:solidFill>
                    <a:schemeClr val="accent4">
                      <a:shade val="50000"/>
                      <a:satMod val="120000"/>
                    </a:schemeClr>
                  </a:solidFill>
                  <a:prstDash val="solid"/>
                </a:ln>
                <a:solidFill>
                  <a:schemeClr val="accent3"/>
                </a:solidFill>
                <a:effectLst>
                  <a:reflection blurRad="12700" stA="28000" endPos="45000" dist="1000" dir="5400000" sy="-100000" algn="bl" rotWithShape="0"/>
                </a:effectLst>
              </a:rPr>
              <a:t>على </a:t>
            </a:r>
            <a:r>
              <a:rPr lang="ar-SA" sz="4000" b="1" cap="all" spc="0" dirty="0" smtClean="0">
                <a:ln w="9000" cmpd="sng">
                  <a:solidFill>
                    <a:schemeClr val="accent4">
                      <a:shade val="50000"/>
                      <a:satMod val="120000"/>
                    </a:schemeClr>
                  </a:solidFill>
                  <a:prstDash val="solid"/>
                </a:ln>
                <a:solidFill>
                  <a:schemeClr val="accent3"/>
                </a:solidFill>
                <a:effectLst>
                  <a:reflection blurRad="12700" stA="28000" endPos="45000" dist="1000" dir="5400000" sy="-100000" algn="bl" rotWithShape="0"/>
                </a:effectLst>
              </a:rPr>
              <a:t>تقويتها </a:t>
            </a:r>
            <a:r>
              <a:rPr lang="ar-SA" sz="4000" b="1" cap="all" spc="0" dirty="0" smtClean="0">
                <a:ln w="9000" cmpd="sng">
                  <a:solidFill>
                    <a:schemeClr val="accent4">
                      <a:shade val="50000"/>
                      <a:satMod val="120000"/>
                    </a:schemeClr>
                  </a:solidFill>
                  <a:prstDash val="solid"/>
                </a:ln>
                <a:solidFill>
                  <a:schemeClr val="accent3"/>
                </a:solidFill>
                <a:effectLst>
                  <a:reflection blurRad="12700" stA="28000" endPos="45000" dist="1000" dir="5400000" sy="-100000" algn="bl" rotWithShape="0"/>
                </a:effectLst>
              </a:rPr>
              <a:t>ومنها </a:t>
            </a:r>
            <a:r>
              <a:rPr lang="ar-SA" sz="4000" b="1" cap="all" spc="0" dirty="0" smtClean="0">
                <a:ln w="9000" cmpd="sng">
                  <a:solidFill>
                    <a:schemeClr val="accent4">
                      <a:shade val="50000"/>
                      <a:satMod val="120000"/>
                    </a:schemeClr>
                  </a:solidFill>
                  <a:prstDash val="solid"/>
                </a:ln>
                <a:solidFill>
                  <a:schemeClr val="accent3"/>
                </a:solidFill>
                <a:effectLst>
                  <a:reflection blurRad="12700" stA="28000" endPos="45000" dist="1000" dir="5400000" sy="-100000" algn="bl" rotWithShape="0"/>
                </a:effectLst>
              </a:rPr>
              <a:t>أيضا ما ركزت </a:t>
            </a:r>
            <a:r>
              <a:rPr lang="ar-SA" sz="4000" b="1" cap="all" spc="0" dirty="0" smtClean="0">
                <a:ln w="9000" cmpd="sng">
                  <a:solidFill>
                    <a:schemeClr val="accent4">
                      <a:shade val="50000"/>
                      <a:satMod val="120000"/>
                    </a:schemeClr>
                  </a:solidFill>
                  <a:prstDash val="solid"/>
                </a:ln>
                <a:solidFill>
                  <a:schemeClr val="accent3"/>
                </a:solidFill>
                <a:effectLst>
                  <a:reflection blurRad="12700" stA="28000" endPos="45000" dist="1000" dir="5400000" sy="-100000" algn="bl" rotWithShape="0"/>
                </a:effectLst>
              </a:rPr>
              <a:t>على </a:t>
            </a:r>
            <a:r>
              <a:rPr lang="ar-SA" sz="4000" b="1" cap="all" spc="0" dirty="0" smtClean="0">
                <a:ln w="9000" cmpd="sng">
                  <a:solidFill>
                    <a:schemeClr val="accent4">
                      <a:shade val="50000"/>
                      <a:satMod val="120000"/>
                    </a:schemeClr>
                  </a:solidFill>
                  <a:prstDash val="solid"/>
                </a:ln>
                <a:solidFill>
                  <a:schemeClr val="accent3"/>
                </a:solidFill>
                <a:effectLst>
                  <a:reflection blurRad="12700" stA="28000" endPos="45000" dist="1000" dir="5400000" sy="-100000" algn="bl" rotWithShape="0"/>
                </a:effectLst>
              </a:rPr>
              <a:t>العوامل </a:t>
            </a:r>
            <a:r>
              <a:rPr lang="ar-SA" sz="4000" b="1" cap="all" spc="0" dirty="0" smtClean="0">
                <a:ln w="9000" cmpd="sng">
                  <a:solidFill>
                    <a:schemeClr val="accent4">
                      <a:shade val="50000"/>
                      <a:satMod val="120000"/>
                    </a:schemeClr>
                  </a:solidFill>
                  <a:prstDash val="solid"/>
                </a:ln>
                <a:solidFill>
                  <a:schemeClr val="accent3"/>
                </a:solidFill>
                <a:effectLst>
                  <a:reflection blurRad="12700" stA="28000" endPos="45000" dist="1000" dir="5400000" sy="-100000" algn="bl" rotWithShape="0"/>
                </a:effectLst>
              </a:rPr>
              <a:t>المختلفة </a:t>
            </a:r>
            <a:r>
              <a:rPr lang="ar-SA" sz="4000" b="1" cap="all" spc="0" dirty="0" smtClean="0">
                <a:ln w="9000" cmpd="sng">
                  <a:solidFill>
                    <a:schemeClr val="accent4">
                      <a:shade val="50000"/>
                      <a:satMod val="120000"/>
                    </a:schemeClr>
                  </a:solidFill>
                  <a:prstDash val="solid"/>
                </a:ln>
                <a:solidFill>
                  <a:schemeClr val="accent3"/>
                </a:solidFill>
                <a:effectLst>
                  <a:reflection blurRad="12700" stA="28000" endPos="45000" dist="1000" dir="5400000" sy="-100000" algn="bl" rotWithShape="0"/>
                </a:effectLst>
              </a:rPr>
              <a:t>بالأداء</a:t>
            </a:r>
            <a:endParaRPr lang="ar-SA" sz="4000" b="1" cap="all" spc="0" dirty="0">
              <a:ln w="9000" cmpd="sng">
                <a:solidFill>
                  <a:schemeClr val="accent4">
                    <a:shade val="50000"/>
                    <a:satMod val="120000"/>
                  </a:schemeClr>
                </a:solidFill>
                <a:prstDash val="solid"/>
              </a:ln>
              <a:solidFill>
                <a:schemeClr val="accent3"/>
              </a:solidFill>
              <a:effectLst>
                <a:reflection blurRad="12700" stA="28000" endPos="45000" dist="1000" dir="5400000" sy="-100000" algn="bl" rotWithShape="0"/>
              </a:effectLst>
            </a:endParaRPr>
          </a:p>
        </p:txBody>
      </p:sp>
      <p:pic>
        <p:nvPicPr>
          <p:cNvPr id="17410"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372200" y="4711837"/>
            <a:ext cx="2641432" cy="2146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01935073"/>
      </p:ext>
    </p:extLst>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 xmlns:p14="http://schemas.microsoft.com/office/powerpoint/2010/main" val="3292754448"/>
              </p:ext>
            </p:extLst>
          </p:nvPr>
        </p:nvGraphicFramePr>
        <p:xfrm>
          <a:off x="438433" y="476672"/>
          <a:ext cx="8784976" cy="2242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مستطيل 7"/>
          <p:cNvSpPr/>
          <p:nvPr/>
        </p:nvSpPr>
        <p:spPr>
          <a:xfrm>
            <a:off x="706961" y="3140968"/>
            <a:ext cx="7681976" cy="4093428"/>
          </a:xfrm>
          <a:prstGeom prst="rect">
            <a:avLst/>
          </a:prstGeom>
          <a:noFill/>
        </p:spPr>
        <p:txBody>
          <a:bodyPr wrap="none" lIns="91440" tIns="45720" rIns="91440" bIns="45720">
            <a:spAutoFit/>
          </a:bodyPr>
          <a:lstStyle/>
          <a:p>
            <a:pPr marL="342900" indent="-342900">
              <a:buFont typeface="Wingdings" pitchFamily="2" charset="2"/>
              <a:buChar char="v"/>
            </a:pPr>
            <a:r>
              <a:rPr lang="ar-SA" sz="2000" dirty="0" smtClean="0">
                <a:solidFill>
                  <a:schemeClr val="accent3"/>
                </a:solidFill>
              </a:rPr>
              <a:t>الاستدعاء:</a:t>
            </a:r>
          </a:p>
          <a:p>
            <a:r>
              <a:rPr lang="ar-SA" sz="2000" dirty="0" smtClean="0">
                <a:solidFill>
                  <a:schemeClr val="accent1"/>
                </a:solidFill>
              </a:rPr>
              <a:t>هو استحضار الخبرات والذكريات التي مر بها الفرد سابقا </a:t>
            </a:r>
            <a:r>
              <a:rPr lang="ar-SA" sz="2000" dirty="0" smtClean="0">
                <a:solidFill>
                  <a:schemeClr val="accent1"/>
                </a:solidFill>
              </a:rPr>
              <a:t>على </a:t>
            </a:r>
            <a:r>
              <a:rPr lang="ar-SA" sz="2000" dirty="0" smtClean="0">
                <a:solidFill>
                  <a:schemeClr val="accent1"/>
                </a:solidFill>
              </a:rPr>
              <a:t>هيئه ألفاظ أو معاني أو حركات</a:t>
            </a:r>
          </a:p>
          <a:p>
            <a:r>
              <a:rPr lang="ar-SA" sz="2000" dirty="0" smtClean="0">
                <a:solidFill>
                  <a:schemeClr val="accent1"/>
                </a:solidFill>
              </a:rPr>
              <a:t>أو صور ذهنيه ، وغالبا تكون الاستدعاء استجابة لمؤثر أو منبه معين.</a:t>
            </a:r>
          </a:p>
          <a:p>
            <a:r>
              <a:rPr lang="ar-SA" sz="2000" dirty="0" smtClean="0">
                <a:solidFill>
                  <a:schemeClr val="accent1"/>
                </a:solidFill>
              </a:rPr>
              <a:t>ولقياس قدرة الذاكرة يطلب من الفرد تعلم خبرات ومعلومات ثم بعد مرور زمن </a:t>
            </a:r>
          </a:p>
          <a:p>
            <a:r>
              <a:rPr lang="ar-SA" sz="2000" dirty="0" smtClean="0">
                <a:solidFill>
                  <a:schemeClr val="accent1"/>
                </a:solidFill>
              </a:rPr>
              <a:t>يطلب استرجاعها ويقاس فيها الاسترجاع وتسمى ”تجربة الاسترجاع الحر“.</a:t>
            </a:r>
          </a:p>
          <a:p>
            <a:endParaRPr lang="ar-SA" sz="2000" dirty="0">
              <a:solidFill>
                <a:schemeClr val="accent1"/>
              </a:solidFill>
            </a:endParaRPr>
          </a:p>
          <a:p>
            <a:pPr marL="342900" indent="-342900">
              <a:buFont typeface="Wingdings" pitchFamily="2" charset="2"/>
              <a:buChar char="v"/>
            </a:pPr>
            <a:r>
              <a:rPr lang="ar-SA" sz="2000" dirty="0" smtClean="0">
                <a:solidFill>
                  <a:schemeClr val="accent3"/>
                </a:solidFill>
              </a:rPr>
              <a:t>التعرف:</a:t>
            </a:r>
          </a:p>
          <a:p>
            <a:r>
              <a:rPr lang="ar-SA" sz="2000" dirty="0">
                <a:solidFill>
                  <a:schemeClr val="accent1"/>
                </a:solidFill>
              </a:rPr>
              <a:t>هو قدرة الفرد على التعرف وتمييز المثيرات والخبرات التي سبق له أن خبرها بالسابق</a:t>
            </a:r>
          </a:p>
          <a:p>
            <a:r>
              <a:rPr lang="ar-SA" sz="2000" dirty="0">
                <a:solidFill>
                  <a:schemeClr val="accent1"/>
                </a:solidFill>
              </a:rPr>
              <a:t>ومن الامثلة عليها : تمييز </a:t>
            </a:r>
            <a:r>
              <a:rPr lang="ar-SA" sz="2000" dirty="0" smtClean="0">
                <a:solidFill>
                  <a:schemeClr val="accent1"/>
                </a:solidFill>
              </a:rPr>
              <a:t>الوجوه.</a:t>
            </a:r>
            <a:endParaRPr lang="ar-SA" sz="2000" dirty="0">
              <a:solidFill>
                <a:schemeClr val="accent1"/>
              </a:solidFill>
            </a:endParaRPr>
          </a:p>
          <a:p>
            <a:endParaRPr lang="ar-SA" sz="2000" dirty="0" smtClean="0">
              <a:solidFill>
                <a:schemeClr val="accent1"/>
              </a:solidFill>
            </a:endParaRPr>
          </a:p>
          <a:p>
            <a:endParaRPr lang="ar-SA" sz="2000" dirty="0">
              <a:solidFill>
                <a:schemeClr val="accent1"/>
              </a:solidFill>
            </a:endParaRPr>
          </a:p>
          <a:p>
            <a:endParaRPr lang="ar-SA" sz="2000" dirty="0" smtClean="0">
              <a:solidFill>
                <a:schemeClr val="accent1"/>
              </a:solidFill>
            </a:endParaRPr>
          </a:p>
          <a:p>
            <a:endParaRPr lang="ar-SA" sz="2000" dirty="0">
              <a:solidFill>
                <a:schemeClr val="accent1"/>
              </a:solidFill>
            </a:endParaRPr>
          </a:p>
        </p:txBody>
      </p:sp>
    </p:spTree>
    <p:extLst>
      <p:ext uri="{BB962C8B-B14F-4D97-AF65-F5344CB8AC3E}">
        <p14:creationId xmlns="" xmlns:p14="http://schemas.microsoft.com/office/powerpoint/2010/main" val="3659613107"/>
      </p:ext>
    </p:extLst>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Bottom)">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4797152"/>
            <a:ext cx="8229600" cy="1143000"/>
          </a:xfrm>
        </p:spPr>
        <p:txBody>
          <a:bodyPr>
            <a:normAutofit/>
          </a:bodyPr>
          <a:lstStyle/>
          <a:p>
            <a:r>
              <a:rPr lang="ar-SA" sz="6000" dirty="0">
                <a:solidFill>
                  <a:srgbClr val="92D050"/>
                </a:solidFill>
                <a:latin typeface="Andalus" pitchFamily="18" charset="-78"/>
                <a:cs typeface="Andalus" pitchFamily="18" charset="-78"/>
              </a:rPr>
              <a:t>نظم الذاكرة</a:t>
            </a:r>
          </a:p>
        </p:txBody>
      </p:sp>
    </p:spTree>
    <p:extLst>
      <p:ext uri="{BB962C8B-B14F-4D97-AF65-F5344CB8AC3E}">
        <p14:creationId xmlns="" xmlns:p14="http://schemas.microsoft.com/office/powerpoint/2010/main" val="2577951543"/>
      </p:ext>
    </p:extLst>
  </p:cSld>
  <p:clrMapOvr>
    <a:masterClrMapping/>
  </p:clrMapOvr>
  <p:transition spd="med">
    <p:newsfla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83568" y="764704"/>
            <a:ext cx="8136904" cy="5332004"/>
          </a:xfrm>
        </p:spPr>
        <p:txBody>
          <a:bodyPr>
            <a:normAutofit fontScale="92500" lnSpcReduction="20000"/>
          </a:bodyPr>
          <a:lstStyle/>
          <a:p>
            <a:pPr>
              <a:buFont typeface="Wingdings" pitchFamily="2" charset="2"/>
              <a:buChar char="v"/>
            </a:pPr>
            <a:r>
              <a:rPr lang="ar-SA" dirty="0" smtClean="0">
                <a:solidFill>
                  <a:schemeClr val="accent3"/>
                </a:solidFill>
              </a:rPr>
              <a:t>نظم الذاكرة:</a:t>
            </a:r>
          </a:p>
          <a:p>
            <a:pPr>
              <a:buClr>
                <a:schemeClr val="accent3"/>
              </a:buClr>
              <a:buFont typeface="Calibri" pitchFamily="34" charset="0"/>
              <a:buChar char="ᴥ"/>
            </a:pPr>
            <a:r>
              <a:rPr lang="ar-SA" dirty="0" smtClean="0">
                <a:solidFill>
                  <a:schemeClr val="tx2">
                    <a:lumMod val="60000"/>
                    <a:lumOff val="40000"/>
                  </a:schemeClr>
                </a:solidFill>
              </a:rPr>
              <a:t>نتيجة لتطور الحاسوب الالكتروني في مطلع الستينيات من القرن الماضي ظهرت اتجاهات معرفية حديثة في مجال علم النفس ركزت على دراسات عملية عقلية مثل : الادراك والتفكير والتنظيم والتذكر والنسيان وغيرها وكان من ابرزها نموذج معالجة المعلومات ومن ابرز رواد هذا الاتجاه هما : </a:t>
            </a:r>
            <a:r>
              <a:rPr lang="ar-SA" dirty="0" smtClean="0">
                <a:solidFill>
                  <a:schemeClr val="accent2"/>
                </a:solidFill>
              </a:rPr>
              <a:t>اتكنسون </a:t>
            </a:r>
            <a:r>
              <a:rPr lang="ar-SA" dirty="0">
                <a:solidFill>
                  <a:schemeClr val="tx2">
                    <a:lumMod val="60000"/>
                    <a:lumOff val="40000"/>
                  </a:schemeClr>
                </a:solidFill>
              </a:rPr>
              <a:t>و</a:t>
            </a:r>
            <a:r>
              <a:rPr lang="ar-SA" dirty="0" smtClean="0">
                <a:solidFill>
                  <a:schemeClr val="accent2"/>
                </a:solidFill>
              </a:rPr>
              <a:t> </a:t>
            </a:r>
            <a:r>
              <a:rPr lang="ar-SA" dirty="0" err="1" smtClean="0">
                <a:solidFill>
                  <a:schemeClr val="accent2"/>
                </a:solidFill>
              </a:rPr>
              <a:t>شيفرن</a:t>
            </a:r>
            <a:r>
              <a:rPr lang="en-US" dirty="0" smtClean="0">
                <a:solidFill>
                  <a:schemeClr val="accent2"/>
                </a:solidFill>
              </a:rPr>
              <a:t>…</a:t>
            </a:r>
            <a:endParaRPr lang="ar-SA" dirty="0" smtClean="0">
              <a:solidFill>
                <a:schemeClr val="accent2"/>
              </a:solidFill>
            </a:endParaRPr>
          </a:p>
          <a:p>
            <a:pPr marL="0" indent="0">
              <a:buClr>
                <a:schemeClr val="accent3"/>
              </a:buClr>
              <a:buNone/>
            </a:pPr>
            <a:endParaRPr lang="ar-SA" dirty="0" smtClean="0">
              <a:solidFill>
                <a:schemeClr val="accent2"/>
              </a:solidFill>
            </a:endParaRPr>
          </a:p>
          <a:p>
            <a:pPr>
              <a:buClr>
                <a:schemeClr val="accent3"/>
              </a:buClr>
              <a:buFont typeface="Calibri" pitchFamily="34" charset="0"/>
              <a:buChar char="ᴥ"/>
            </a:pPr>
            <a:r>
              <a:rPr lang="ar-SA" dirty="0">
                <a:solidFill>
                  <a:schemeClr val="accent1"/>
                </a:solidFill>
              </a:rPr>
              <a:t>يعد كل من </a:t>
            </a:r>
            <a:r>
              <a:rPr lang="ar-SA" dirty="0" err="1">
                <a:solidFill>
                  <a:schemeClr val="accent2"/>
                </a:solidFill>
              </a:rPr>
              <a:t>اتكنسون</a:t>
            </a:r>
            <a:r>
              <a:rPr lang="ar-SA" dirty="0">
                <a:solidFill>
                  <a:schemeClr val="accent2"/>
                </a:solidFill>
              </a:rPr>
              <a:t> </a:t>
            </a:r>
            <a:r>
              <a:rPr lang="ar-SA" dirty="0" err="1">
                <a:solidFill>
                  <a:schemeClr val="accent2"/>
                </a:solidFill>
              </a:rPr>
              <a:t>وشيفرن</a:t>
            </a:r>
            <a:r>
              <a:rPr lang="ar-SA" dirty="0">
                <a:solidFill>
                  <a:schemeClr val="accent2"/>
                </a:solidFill>
              </a:rPr>
              <a:t> </a:t>
            </a:r>
            <a:r>
              <a:rPr lang="ar-SA" dirty="0">
                <a:solidFill>
                  <a:schemeClr val="accent1"/>
                </a:solidFill>
              </a:rPr>
              <a:t>من أوائل علماء النفس الذين أسهموا في صقل وصياغة نموذج معالجة المعلومات وقد قاما بوضع نموذج لمكونات نموذج المعلومات من خلال اقتراح نموذج ثلاثي الأبعاد للذاكرة البشرية مبرزين فيه مراحل تناول المعلومات ومعالجتها. </a:t>
            </a:r>
          </a:p>
          <a:p>
            <a:pPr>
              <a:buClr>
                <a:schemeClr val="accent3"/>
              </a:buClr>
              <a:buFont typeface="Calibri" pitchFamily="34" charset="0"/>
              <a:buChar char="ᴥ"/>
            </a:pPr>
            <a:endParaRPr lang="en-US" dirty="0" smtClean="0">
              <a:solidFill>
                <a:schemeClr val="accent2"/>
              </a:solidFill>
            </a:endParaRPr>
          </a:p>
          <a:p>
            <a:pPr>
              <a:buClr>
                <a:schemeClr val="accent3"/>
              </a:buClr>
              <a:buFont typeface="Calibri" pitchFamily="34" charset="0"/>
              <a:buChar char="ᴥ"/>
            </a:pPr>
            <a:endParaRPr lang="ar-SA" dirty="0">
              <a:solidFill>
                <a:schemeClr val="accent2"/>
              </a:solidFill>
            </a:endParaRPr>
          </a:p>
        </p:txBody>
      </p:sp>
      <p:pic>
        <p:nvPicPr>
          <p:cNvPr id="4" name="صورة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0278" y="188640"/>
            <a:ext cx="1661402" cy="1305313"/>
          </a:xfrm>
          <a:prstGeom prst="rect">
            <a:avLst/>
          </a:prstGeom>
          <a:ln>
            <a:noFill/>
          </a:ln>
          <a:effectLst>
            <a:softEdge rad="112500"/>
          </a:effectLst>
        </p:spPr>
      </p:pic>
      <p:pic>
        <p:nvPicPr>
          <p:cNvPr id="7" name="صورة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0278" y="5513629"/>
            <a:ext cx="1301362" cy="1301362"/>
          </a:xfrm>
          <a:prstGeom prst="rect">
            <a:avLst/>
          </a:prstGeom>
          <a:ln>
            <a:noFill/>
          </a:ln>
          <a:effectLst>
            <a:softEdge rad="112500"/>
          </a:effectLst>
        </p:spPr>
      </p:pic>
    </p:spTree>
    <p:extLst>
      <p:ext uri="{BB962C8B-B14F-4D97-AF65-F5344CB8AC3E}">
        <p14:creationId xmlns="" xmlns:p14="http://schemas.microsoft.com/office/powerpoint/2010/main" val="81573989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33737" y="402958"/>
            <a:ext cx="6916485" cy="3603812"/>
          </a:xfrm>
        </p:spPr>
        <p:txBody>
          <a:bodyPr/>
          <a:lstStyle/>
          <a:p>
            <a:pPr marL="0" indent="0">
              <a:buNone/>
            </a:pPr>
            <a:r>
              <a:rPr lang="ar-SA" dirty="0">
                <a:solidFill>
                  <a:schemeClr val="tx2">
                    <a:lumMod val="60000"/>
                    <a:lumOff val="40000"/>
                  </a:schemeClr>
                </a:solidFill>
              </a:rPr>
              <a:t>يتألف نظام معالجة المعلومات لدى الإنسان من ثلاثة مكونات (أنظمة) رئيسية تتمثل </a:t>
            </a:r>
            <a:r>
              <a:rPr lang="ar-SA" dirty="0" smtClean="0">
                <a:solidFill>
                  <a:schemeClr val="tx2">
                    <a:lumMod val="60000"/>
                    <a:lumOff val="40000"/>
                  </a:schemeClr>
                </a:solidFill>
              </a:rPr>
              <a:t>في :</a:t>
            </a:r>
            <a:endParaRPr lang="ar-SA" dirty="0">
              <a:solidFill>
                <a:schemeClr val="tx2">
                  <a:lumMod val="60000"/>
                  <a:lumOff val="40000"/>
                </a:schemeClr>
              </a:solidFill>
            </a:endParaRPr>
          </a:p>
        </p:txBody>
      </p:sp>
      <p:sp>
        <p:nvSpPr>
          <p:cNvPr id="4" name="مستطيل 3"/>
          <p:cNvSpPr/>
          <p:nvPr/>
        </p:nvSpPr>
        <p:spPr>
          <a:xfrm>
            <a:off x="2555776" y="2060848"/>
            <a:ext cx="3816424" cy="936104"/>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5" name="مربع نص 4"/>
          <p:cNvSpPr txBox="1"/>
          <p:nvPr/>
        </p:nvSpPr>
        <p:spPr>
          <a:xfrm>
            <a:off x="2843808" y="2204864"/>
            <a:ext cx="3240360" cy="584775"/>
          </a:xfrm>
          <a:prstGeom prst="rect">
            <a:avLst/>
          </a:prstGeom>
          <a:noFill/>
        </p:spPr>
        <p:txBody>
          <a:bodyPr wrap="square" rtlCol="1">
            <a:spAutoFit/>
          </a:bodyPr>
          <a:lstStyle/>
          <a:p>
            <a:pPr algn="ctr"/>
            <a:r>
              <a:rPr lang="ar-SA" sz="3200" b="1" dirty="0" smtClean="0">
                <a:solidFill>
                  <a:schemeClr val="accent6"/>
                </a:solidFill>
                <a:cs typeface="Bold Italic Art" pitchFamily="2" charset="-78"/>
              </a:rPr>
              <a:t>أقسام الذاكرة :</a:t>
            </a:r>
            <a:endParaRPr lang="ar-SA" sz="3200" b="1" dirty="0">
              <a:solidFill>
                <a:schemeClr val="accent6"/>
              </a:solidFill>
              <a:cs typeface="Bold Italic Art" pitchFamily="2" charset="-78"/>
            </a:endParaRPr>
          </a:p>
        </p:txBody>
      </p:sp>
      <p:cxnSp>
        <p:nvCxnSpPr>
          <p:cNvPr id="7" name="رابط مستقيم 6"/>
          <p:cNvCxnSpPr>
            <a:stCxn id="4" idx="2"/>
          </p:cNvCxnSpPr>
          <p:nvPr/>
        </p:nvCxnSpPr>
        <p:spPr>
          <a:xfrm>
            <a:off x="4463988" y="2996952"/>
            <a:ext cx="0" cy="1728192"/>
          </a:xfrm>
          <a:prstGeom prst="line">
            <a:avLst/>
          </a:prstGeom>
          <a:ln>
            <a:solidFill>
              <a:schemeClr val="tx2"/>
            </a:solidFill>
            <a:prstDash val="lgDashDot"/>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a:off x="4463988" y="3861048"/>
            <a:ext cx="2844316" cy="0"/>
          </a:xfrm>
          <a:prstGeom prst="line">
            <a:avLst/>
          </a:prstGeom>
          <a:ln>
            <a:solidFill>
              <a:schemeClr val="tx2"/>
            </a:solidFill>
            <a:prstDash val="lgDashDot"/>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a:off x="1619672" y="3861048"/>
            <a:ext cx="2844316" cy="0"/>
          </a:xfrm>
          <a:prstGeom prst="line">
            <a:avLst/>
          </a:prstGeom>
          <a:ln>
            <a:solidFill>
              <a:schemeClr val="tx2"/>
            </a:solidFill>
            <a:prstDash val="lgDashDot"/>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a:off x="7308304" y="3861048"/>
            <a:ext cx="0" cy="1152128"/>
          </a:xfrm>
          <a:prstGeom prst="line">
            <a:avLst/>
          </a:prstGeom>
          <a:ln>
            <a:solidFill>
              <a:schemeClr val="tx2"/>
            </a:solidFill>
            <a:prstDash val="lgDashDot"/>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a:off x="1619672" y="3861048"/>
            <a:ext cx="0" cy="1152128"/>
          </a:xfrm>
          <a:prstGeom prst="line">
            <a:avLst/>
          </a:prstGeom>
          <a:ln>
            <a:solidFill>
              <a:schemeClr val="tx2"/>
            </a:solidFill>
            <a:prstDash val="lgDashDot"/>
          </a:ln>
        </p:spPr>
        <p:style>
          <a:lnRef idx="1">
            <a:schemeClr val="accent1"/>
          </a:lnRef>
          <a:fillRef idx="0">
            <a:schemeClr val="accent1"/>
          </a:fillRef>
          <a:effectRef idx="0">
            <a:schemeClr val="accent1"/>
          </a:effectRef>
          <a:fontRef idx="minor">
            <a:schemeClr val="tx1"/>
          </a:fontRef>
        </p:style>
      </p:cxnSp>
      <p:sp>
        <p:nvSpPr>
          <p:cNvPr id="17" name="شكل بيضاوي 16"/>
          <p:cNvSpPr/>
          <p:nvPr/>
        </p:nvSpPr>
        <p:spPr>
          <a:xfrm>
            <a:off x="6372200" y="5013176"/>
            <a:ext cx="1800200" cy="100811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8" name="شكل بيضاوي 17"/>
          <p:cNvSpPr/>
          <p:nvPr/>
        </p:nvSpPr>
        <p:spPr>
          <a:xfrm>
            <a:off x="3491880" y="4685074"/>
            <a:ext cx="1944216" cy="976174"/>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9" name="شكل بيضاوي 18"/>
          <p:cNvSpPr/>
          <p:nvPr/>
        </p:nvSpPr>
        <p:spPr>
          <a:xfrm>
            <a:off x="827584" y="5013176"/>
            <a:ext cx="1944216" cy="864096"/>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0" name="مربع نص 19"/>
          <p:cNvSpPr txBox="1"/>
          <p:nvPr/>
        </p:nvSpPr>
        <p:spPr>
          <a:xfrm>
            <a:off x="6444208" y="5333146"/>
            <a:ext cx="1512168" cy="400110"/>
          </a:xfrm>
          <a:prstGeom prst="rect">
            <a:avLst/>
          </a:prstGeom>
          <a:noFill/>
        </p:spPr>
        <p:txBody>
          <a:bodyPr wrap="square" rtlCol="1">
            <a:spAutoFit/>
          </a:bodyPr>
          <a:lstStyle/>
          <a:p>
            <a:r>
              <a:rPr lang="ar-SA" sz="2000" b="1" dirty="0" smtClean="0">
                <a:solidFill>
                  <a:schemeClr val="accent1"/>
                </a:solidFill>
              </a:rPr>
              <a:t>الذاكرة الحسية </a:t>
            </a:r>
            <a:endParaRPr lang="ar-SA" sz="2000" b="1" dirty="0">
              <a:solidFill>
                <a:schemeClr val="accent1"/>
              </a:solidFill>
            </a:endParaRPr>
          </a:p>
        </p:txBody>
      </p:sp>
      <p:sp>
        <p:nvSpPr>
          <p:cNvPr id="21" name="مربع نص 20"/>
          <p:cNvSpPr txBox="1"/>
          <p:nvPr/>
        </p:nvSpPr>
        <p:spPr>
          <a:xfrm>
            <a:off x="3419872" y="4941168"/>
            <a:ext cx="1944216" cy="400110"/>
          </a:xfrm>
          <a:prstGeom prst="rect">
            <a:avLst/>
          </a:prstGeom>
          <a:noFill/>
        </p:spPr>
        <p:txBody>
          <a:bodyPr wrap="square" rtlCol="1">
            <a:spAutoFit/>
          </a:bodyPr>
          <a:lstStyle/>
          <a:p>
            <a:r>
              <a:rPr lang="ar-SA" sz="2000" b="1" dirty="0" smtClean="0">
                <a:solidFill>
                  <a:schemeClr val="accent2"/>
                </a:solidFill>
              </a:rPr>
              <a:t>الذاكرة قصيرة المدى</a:t>
            </a:r>
            <a:endParaRPr lang="ar-SA" sz="2000" b="1" dirty="0">
              <a:solidFill>
                <a:schemeClr val="accent2"/>
              </a:solidFill>
            </a:endParaRPr>
          </a:p>
        </p:txBody>
      </p:sp>
      <p:sp>
        <p:nvSpPr>
          <p:cNvPr id="22" name="مربع نص 21"/>
          <p:cNvSpPr txBox="1"/>
          <p:nvPr/>
        </p:nvSpPr>
        <p:spPr>
          <a:xfrm>
            <a:off x="755576" y="5229200"/>
            <a:ext cx="1944216" cy="400110"/>
          </a:xfrm>
          <a:prstGeom prst="rect">
            <a:avLst/>
          </a:prstGeom>
          <a:noFill/>
        </p:spPr>
        <p:txBody>
          <a:bodyPr wrap="square" rtlCol="1">
            <a:spAutoFit/>
          </a:bodyPr>
          <a:lstStyle/>
          <a:p>
            <a:r>
              <a:rPr lang="ar-SA" sz="2000" b="1" dirty="0" smtClean="0">
                <a:solidFill>
                  <a:schemeClr val="accent5"/>
                </a:solidFill>
              </a:rPr>
              <a:t>الذاكرة طويلة المدى</a:t>
            </a:r>
            <a:endParaRPr lang="ar-SA" sz="2000" b="1" dirty="0">
              <a:solidFill>
                <a:schemeClr val="accent5"/>
              </a:solidFill>
            </a:endParaRPr>
          </a:p>
        </p:txBody>
      </p:sp>
    </p:spTree>
    <p:extLst>
      <p:ext uri="{BB962C8B-B14F-4D97-AF65-F5344CB8AC3E}">
        <p14:creationId xmlns="" xmlns:p14="http://schemas.microsoft.com/office/powerpoint/2010/main" val="313983905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1000" fill="hold"/>
                                        <p:tgtEl>
                                          <p:spTgt spid="20"/>
                                        </p:tgtEl>
                                        <p:attrNameLst>
                                          <p:attrName>ppt_w</p:attrName>
                                        </p:attrNameLst>
                                      </p:cBhvr>
                                      <p:tavLst>
                                        <p:tav tm="0">
                                          <p:val>
                                            <p:fltVal val="0"/>
                                          </p:val>
                                        </p:tav>
                                        <p:tav tm="100000">
                                          <p:val>
                                            <p:strVal val="#ppt_w"/>
                                          </p:val>
                                        </p:tav>
                                      </p:tavLst>
                                    </p:anim>
                                    <p:anim calcmode="lin" valueType="num">
                                      <p:cBhvr>
                                        <p:cTn id="24" dur="1000" fill="hold"/>
                                        <p:tgtEl>
                                          <p:spTgt spid="20"/>
                                        </p:tgtEl>
                                        <p:attrNameLst>
                                          <p:attrName>ppt_h</p:attrName>
                                        </p:attrNameLst>
                                      </p:cBhvr>
                                      <p:tavLst>
                                        <p:tav tm="0">
                                          <p:val>
                                            <p:fltVal val="0"/>
                                          </p:val>
                                        </p:tav>
                                        <p:tav tm="100000">
                                          <p:val>
                                            <p:strVal val="#ppt_h"/>
                                          </p:val>
                                        </p:tav>
                                      </p:tavLst>
                                    </p:anim>
                                    <p:anim calcmode="lin" valueType="num">
                                      <p:cBhvr>
                                        <p:cTn id="25" dur="1000" fill="hold"/>
                                        <p:tgtEl>
                                          <p:spTgt spid="20"/>
                                        </p:tgtEl>
                                        <p:attrNameLst>
                                          <p:attrName>style.rotation</p:attrName>
                                        </p:attrNameLst>
                                      </p:cBhvr>
                                      <p:tavLst>
                                        <p:tav tm="0">
                                          <p:val>
                                            <p:fltVal val="90"/>
                                          </p:val>
                                        </p:tav>
                                        <p:tav tm="100000">
                                          <p:val>
                                            <p:fltVal val="0"/>
                                          </p:val>
                                        </p:tav>
                                      </p:tavLst>
                                    </p:anim>
                                    <p:animEffect transition="in" filter="fade">
                                      <p:cBhvr>
                                        <p:cTn id="26" dur="10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1000" fill="hold"/>
                                        <p:tgtEl>
                                          <p:spTgt spid="21"/>
                                        </p:tgtEl>
                                        <p:attrNameLst>
                                          <p:attrName>ppt_w</p:attrName>
                                        </p:attrNameLst>
                                      </p:cBhvr>
                                      <p:tavLst>
                                        <p:tav tm="0">
                                          <p:val>
                                            <p:fltVal val="0"/>
                                          </p:val>
                                        </p:tav>
                                        <p:tav tm="100000">
                                          <p:val>
                                            <p:strVal val="#ppt_w"/>
                                          </p:val>
                                        </p:tav>
                                      </p:tavLst>
                                    </p:anim>
                                    <p:anim calcmode="lin" valueType="num">
                                      <p:cBhvr>
                                        <p:cTn id="32" dur="1000" fill="hold"/>
                                        <p:tgtEl>
                                          <p:spTgt spid="21"/>
                                        </p:tgtEl>
                                        <p:attrNameLst>
                                          <p:attrName>ppt_h</p:attrName>
                                        </p:attrNameLst>
                                      </p:cBhvr>
                                      <p:tavLst>
                                        <p:tav tm="0">
                                          <p:val>
                                            <p:fltVal val="0"/>
                                          </p:val>
                                        </p:tav>
                                        <p:tav tm="100000">
                                          <p:val>
                                            <p:strVal val="#ppt_h"/>
                                          </p:val>
                                        </p:tav>
                                      </p:tavLst>
                                    </p:anim>
                                    <p:anim calcmode="lin" valueType="num">
                                      <p:cBhvr>
                                        <p:cTn id="33" dur="1000" fill="hold"/>
                                        <p:tgtEl>
                                          <p:spTgt spid="21"/>
                                        </p:tgtEl>
                                        <p:attrNameLst>
                                          <p:attrName>style.rotation</p:attrName>
                                        </p:attrNameLst>
                                      </p:cBhvr>
                                      <p:tavLst>
                                        <p:tav tm="0">
                                          <p:val>
                                            <p:fltVal val="90"/>
                                          </p:val>
                                        </p:tav>
                                        <p:tav tm="100000">
                                          <p:val>
                                            <p:fltVal val="0"/>
                                          </p:val>
                                        </p:tav>
                                      </p:tavLst>
                                    </p:anim>
                                    <p:animEffect transition="in" filter="fade">
                                      <p:cBhvr>
                                        <p:cTn id="34" dur="10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1000" fill="hold"/>
                                        <p:tgtEl>
                                          <p:spTgt spid="22"/>
                                        </p:tgtEl>
                                        <p:attrNameLst>
                                          <p:attrName>ppt_w</p:attrName>
                                        </p:attrNameLst>
                                      </p:cBhvr>
                                      <p:tavLst>
                                        <p:tav tm="0">
                                          <p:val>
                                            <p:fltVal val="0"/>
                                          </p:val>
                                        </p:tav>
                                        <p:tav tm="100000">
                                          <p:val>
                                            <p:strVal val="#ppt_w"/>
                                          </p:val>
                                        </p:tav>
                                      </p:tavLst>
                                    </p:anim>
                                    <p:anim calcmode="lin" valueType="num">
                                      <p:cBhvr>
                                        <p:cTn id="40" dur="1000" fill="hold"/>
                                        <p:tgtEl>
                                          <p:spTgt spid="22"/>
                                        </p:tgtEl>
                                        <p:attrNameLst>
                                          <p:attrName>ppt_h</p:attrName>
                                        </p:attrNameLst>
                                      </p:cBhvr>
                                      <p:tavLst>
                                        <p:tav tm="0">
                                          <p:val>
                                            <p:fltVal val="0"/>
                                          </p:val>
                                        </p:tav>
                                        <p:tav tm="100000">
                                          <p:val>
                                            <p:strVal val="#ppt_h"/>
                                          </p:val>
                                        </p:tav>
                                      </p:tavLst>
                                    </p:anim>
                                    <p:anim calcmode="lin" valueType="num">
                                      <p:cBhvr>
                                        <p:cTn id="41" dur="1000" fill="hold"/>
                                        <p:tgtEl>
                                          <p:spTgt spid="22"/>
                                        </p:tgtEl>
                                        <p:attrNameLst>
                                          <p:attrName>style.rotation</p:attrName>
                                        </p:attrNameLst>
                                      </p:cBhvr>
                                      <p:tavLst>
                                        <p:tav tm="0">
                                          <p:val>
                                            <p:fltVal val="90"/>
                                          </p:val>
                                        </p:tav>
                                        <p:tav tm="100000">
                                          <p:val>
                                            <p:fltVal val="0"/>
                                          </p:val>
                                        </p:tav>
                                      </p:tavLst>
                                    </p:anim>
                                    <p:animEffect transition="in" filter="fade">
                                      <p:cBhvr>
                                        <p:cTn id="4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20"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0608" y="1141165"/>
            <a:ext cx="9145016" cy="446276"/>
          </a:xfrm>
          <a:prstGeom prst="rect">
            <a:avLst/>
          </a:prstGeom>
          <a:noFill/>
        </p:spPr>
        <p:txBody>
          <a:bodyPr wrap="square" rtlCol="1">
            <a:spAutoFit/>
          </a:bodyPr>
          <a:lstStyle/>
          <a:p>
            <a:r>
              <a:rPr lang="ar-SA" b="1" dirty="0">
                <a:solidFill>
                  <a:schemeClr val="accent1"/>
                </a:solidFill>
              </a:rPr>
              <a:t>تعد</a:t>
            </a:r>
            <a:r>
              <a:rPr lang="ar-SA" sz="2300" b="1" dirty="0" smtClean="0">
                <a:ln w="1905">
                  <a:solidFill>
                    <a:schemeClr val="tx2">
                      <a:lumMod val="60000"/>
                      <a:lumOff val="40000"/>
                    </a:schemeClr>
                  </a:solidFill>
                </a:ln>
                <a:solidFill>
                  <a:schemeClr val="accent1"/>
                </a:solidFill>
                <a:effectLst>
                  <a:innerShdw blurRad="69850" dist="43180" dir="5400000">
                    <a:srgbClr val="000000">
                      <a:alpha val="65000"/>
                    </a:srgbClr>
                  </a:innerShdw>
                </a:effectLst>
              </a:rPr>
              <a:t> </a:t>
            </a:r>
            <a:r>
              <a:rPr lang="ar-SA" b="1" dirty="0">
                <a:solidFill>
                  <a:schemeClr val="accent1"/>
                </a:solidFill>
              </a:rPr>
              <a:t>ابحاث ابنجهاوس من أشهر المحاولات الأولى التي اهتمت بدراسة الذاكرة على النحو العلمي </a:t>
            </a:r>
          </a:p>
        </p:txBody>
      </p:sp>
      <p:sp>
        <p:nvSpPr>
          <p:cNvPr id="4" name="TextBox 3"/>
          <p:cNvSpPr txBox="1"/>
          <p:nvPr/>
        </p:nvSpPr>
        <p:spPr>
          <a:xfrm>
            <a:off x="-324544" y="4206217"/>
            <a:ext cx="8745896" cy="923330"/>
          </a:xfrm>
          <a:prstGeom prst="rect">
            <a:avLst/>
          </a:prstGeom>
          <a:noFill/>
        </p:spPr>
        <p:txBody>
          <a:bodyPr wrap="square" rtlCol="1">
            <a:spAutoFit/>
          </a:bodyPr>
          <a:lstStyle/>
          <a:p>
            <a:r>
              <a:rPr lang="ar-SA" b="1" dirty="0">
                <a:solidFill>
                  <a:schemeClr val="accent1"/>
                </a:solidFill>
              </a:rPr>
              <a:t>تمثلت الأساليب بتعريض المفحوصين إلى مجموعة من القوائم التي تحتوي كلمات معينة بحيث يطلب منهم </a:t>
            </a:r>
            <a:endParaRPr lang="ar-SA" b="1" dirty="0" smtClean="0">
              <a:solidFill>
                <a:schemeClr val="accent1"/>
              </a:solidFill>
            </a:endParaRPr>
          </a:p>
          <a:p>
            <a:r>
              <a:rPr lang="ar-SA" b="1" dirty="0" smtClean="0">
                <a:solidFill>
                  <a:schemeClr val="accent1"/>
                </a:solidFill>
              </a:rPr>
              <a:t>حفظها </a:t>
            </a:r>
            <a:r>
              <a:rPr lang="ar-SA" b="1" dirty="0">
                <a:solidFill>
                  <a:schemeClr val="accent1"/>
                </a:solidFill>
              </a:rPr>
              <a:t>ثم اسدعائها بنفس التسلسل .</a:t>
            </a:r>
          </a:p>
          <a:p>
            <a:r>
              <a:rPr lang="ar-SA" b="1" dirty="0">
                <a:solidFill>
                  <a:schemeClr val="accent1"/>
                </a:solidFill>
              </a:rPr>
              <a:t>والهدف من هذا : قياس السرعة التي يستطيعون فيها اكتساب هذه المفردات والزمن اللازم لاستدعائها </a:t>
            </a:r>
            <a:r>
              <a:rPr lang="ar-SA" b="1" dirty="0" smtClean="0">
                <a:solidFill>
                  <a:schemeClr val="accent1"/>
                </a:solidFill>
              </a:rPr>
              <a:t>.</a:t>
            </a:r>
            <a:endParaRPr lang="ar-SA" b="1" dirty="0">
              <a:solidFill>
                <a:schemeClr val="accent1"/>
              </a:solidFill>
            </a:endParaRPr>
          </a:p>
        </p:txBody>
      </p:sp>
      <p:sp>
        <p:nvSpPr>
          <p:cNvPr id="6" name="TextBox 5"/>
          <p:cNvSpPr txBox="1"/>
          <p:nvPr/>
        </p:nvSpPr>
        <p:spPr>
          <a:xfrm>
            <a:off x="6546485" y="5347792"/>
            <a:ext cx="2234907" cy="369332"/>
          </a:xfrm>
          <a:prstGeom prst="rect">
            <a:avLst/>
          </a:prstGeom>
          <a:noFill/>
        </p:spPr>
        <p:txBody>
          <a:bodyPr wrap="none" rtlCol="1">
            <a:spAutoFit/>
          </a:bodyPr>
          <a:lstStyle/>
          <a:p>
            <a:pPr marL="285750" indent="-285750">
              <a:buBlip>
                <a:blip r:embed="rId2"/>
              </a:buBlip>
            </a:pPr>
            <a:r>
              <a:rPr lang="ar-SA" b="1" dirty="0">
                <a:solidFill>
                  <a:schemeClr val="accent3"/>
                </a:solidFill>
              </a:rPr>
              <a:t>المقاطع عديمة </a:t>
            </a:r>
            <a:r>
              <a:rPr lang="ar-SA" b="1" dirty="0" smtClean="0">
                <a:solidFill>
                  <a:schemeClr val="accent3"/>
                </a:solidFill>
              </a:rPr>
              <a:t>المعنى: </a:t>
            </a:r>
            <a:endParaRPr lang="ar-SA" b="1" dirty="0">
              <a:solidFill>
                <a:schemeClr val="accent3"/>
              </a:solidFill>
            </a:endParaRPr>
          </a:p>
        </p:txBody>
      </p:sp>
      <p:sp>
        <p:nvSpPr>
          <p:cNvPr id="7" name="TextBox 6"/>
          <p:cNvSpPr txBox="1"/>
          <p:nvPr/>
        </p:nvSpPr>
        <p:spPr>
          <a:xfrm>
            <a:off x="-324544" y="5733256"/>
            <a:ext cx="8661599" cy="923330"/>
          </a:xfrm>
          <a:prstGeom prst="rect">
            <a:avLst/>
          </a:prstGeom>
          <a:noFill/>
        </p:spPr>
        <p:txBody>
          <a:bodyPr wrap="square" rtlCol="1">
            <a:spAutoFit/>
          </a:bodyPr>
          <a:lstStyle/>
          <a:p>
            <a:r>
              <a:rPr lang="ar-SA" b="1" dirty="0">
                <a:solidFill>
                  <a:schemeClr val="accent1"/>
                </a:solidFill>
              </a:rPr>
              <a:t>حيث كانت تعرض على المفحوصين مجموعات من المقاطع تتألف كل منها من (16) مقطعاً </a:t>
            </a:r>
            <a:r>
              <a:rPr lang="ar-SA" b="1" dirty="0" smtClean="0">
                <a:solidFill>
                  <a:schemeClr val="accent1"/>
                </a:solidFill>
              </a:rPr>
              <a:t>.</a:t>
            </a:r>
          </a:p>
          <a:p>
            <a:r>
              <a:rPr lang="ar-SA" b="1" dirty="0" smtClean="0">
                <a:solidFill>
                  <a:schemeClr val="accent1"/>
                </a:solidFill>
              </a:rPr>
              <a:t> </a:t>
            </a:r>
            <a:r>
              <a:rPr lang="ar-SA" b="1" dirty="0">
                <a:solidFill>
                  <a:schemeClr val="accent1"/>
                </a:solidFill>
              </a:rPr>
              <a:t>ويتألف المقطع الواحد منها على (3) أحرف تشكل كلمة غير مألوفة للمفحوص وذلك لتجنب انتقال أثر </a:t>
            </a:r>
            <a:endParaRPr lang="ar-SA" b="1" dirty="0" smtClean="0">
              <a:solidFill>
                <a:schemeClr val="accent1"/>
              </a:solidFill>
            </a:endParaRPr>
          </a:p>
          <a:p>
            <a:r>
              <a:rPr lang="ar-SA" b="1" dirty="0" smtClean="0">
                <a:solidFill>
                  <a:schemeClr val="accent1"/>
                </a:solidFill>
              </a:rPr>
              <a:t>التعلم </a:t>
            </a:r>
            <a:r>
              <a:rPr lang="ar-SA" b="1" dirty="0">
                <a:solidFill>
                  <a:schemeClr val="accent1"/>
                </a:solidFill>
              </a:rPr>
              <a:t>السابق على الأداء في اكتساب والاستدعاء.</a:t>
            </a:r>
          </a:p>
        </p:txBody>
      </p:sp>
      <p:sp>
        <p:nvSpPr>
          <p:cNvPr id="8" name="TextBox 7"/>
          <p:cNvSpPr txBox="1"/>
          <p:nvPr/>
        </p:nvSpPr>
        <p:spPr>
          <a:xfrm>
            <a:off x="5896400" y="1988840"/>
            <a:ext cx="2852064" cy="369332"/>
          </a:xfrm>
          <a:prstGeom prst="rect">
            <a:avLst/>
          </a:prstGeom>
          <a:noFill/>
        </p:spPr>
        <p:txBody>
          <a:bodyPr wrap="none" rtlCol="1">
            <a:spAutoFit/>
          </a:bodyPr>
          <a:lstStyle/>
          <a:p>
            <a:pPr marL="285750" indent="-285750">
              <a:buBlip>
                <a:blip r:embed="rId2"/>
              </a:buBlip>
            </a:pPr>
            <a:r>
              <a:rPr lang="ar-SA" b="1" dirty="0">
                <a:solidFill>
                  <a:schemeClr val="accent3"/>
                </a:solidFill>
              </a:rPr>
              <a:t>استخدم ابنجهاوس ما يعرف بـ :</a:t>
            </a:r>
          </a:p>
        </p:txBody>
      </p:sp>
      <p:sp>
        <p:nvSpPr>
          <p:cNvPr id="9" name="TextBox 8"/>
          <p:cNvSpPr txBox="1"/>
          <p:nvPr/>
        </p:nvSpPr>
        <p:spPr>
          <a:xfrm>
            <a:off x="4513119" y="2492896"/>
            <a:ext cx="2332691" cy="646331"/>
          </a:xfrm>
          <a:prstGeom prst="rect">
            <a:avLst/>
          </a:prstGeom>
          <a:noFill/>
        </p:spPr>
        <p:txBody>
          <a:bodyPr wrap="none" rtlCol="1">
            <a:spAutoFit/>
          </a:bodyPr>
          <a:lstStyle/>
          <a:p>
            <a:r>
              <a:rPr lang="ar-SA" dirty="0">
                <a:solidFill>
                  <a:schemeClr val="accent1"/>
                </a:solidFill>
              </a:rPr>
              <a:t>1</a:t>
            </a:r>
            <a:r>
              <a:rPr lang="ar-SA" b="1" dirty="0">
                <a:solidFill>
                  <a:schemeClr val="accent1"/>
                </a:solidFill>
              </a:rPr>
              <a:t>-  القوائم المتسلسلة </a:t>
            </a:r>
            <a:r>
              <a:rPr lang="ar-SA" b="1" dirty="0" smtClean="0">
                <a:solidFill>
                  <a:schemeClr val="accent1"/>
                </a:solidFill>
              </a:rPr>
              <a:t>.</a:t>
            </a:r>
            <a:endParaRPr lang="ar-SA" b="1" dirty="0">
              <a:solidFill>
                <a:schemeClr val="accent1"/>
              </a:solidFill>
            </a:endParaRPr>
          </a:p>
          <a:p>
            <a:r>
              <a:rPr lang="ar-SA" b="1" dirty="0">
                <a:solidFill>
                  <a:schemeClr val="accent1"/>
                </a:solidFill>
              </a:rPr>
              <a:t>2-   المقاطع عديمة </a:t>
            </a:r>
            <a:r>
              <a:rPr lang="ar-SA" b="1" dirty="0" smtClean="0">
                <a:solidFill>
                  <a:schemeClr val="accent1"/>
                </a:solidFill>
              </a:rPr>
              <a:t>المعنى. </a:t>
            </a:r>
            <a:endParaRPr lang="ar-SA" b="1" dirty="0">
              <a:solidFill>
                <a:schemeClr val="accent1"/>
              </a:solidFill>
            </a:endParaRPr>
          </a:p>
        </p:txBody>
      </p:sp>
      <p:sp>
        <p:nvSpPr>
          <p:cNvPr id="11" name="TextBox 10"/>
          <p:cNvSpPr txBox="1"/>
          <p:nvPr/>
        </p:nvSpPr>
        <p:spPr>
          <a:xfrm>
            <a:off x="3792526" y="3645024"/>
            <a:ext cx="4988866" cy="369332"/>
          </a:xfrm>
          <a:prstGeom prst="rect">
            <a:avLst/>
          </a:prstGeom>
          <a:noFill/>
        </p:spPr>
        <p:txBody>
          <a:bodyPr wrap="none" rtlCol="1">
            <a:spAutoFit/>
          </a:bodyPr>
          <a:lstStyle/>
          <a:p>
            <a:pPr marL="285750" indent="-285750">
              <a:buBlip>
                <a:blip r:embed="rId2"/>
              </a:buBlip>
            </a:pPr>
            <a:r>
              <a:rPr lang="ar-SA" b="1" dirty="0">
                <a:solidFill>
                  <a:schemeClr val="accent3"/>
                </a:solidFill>
              </a:rPr>
              <a:t>القوائم المتسلسلة لقياس أداء الأفراد على الإكتساب والتذكر </a:t>
            </a:r>
            <a:r>
              <a:rPr lang="ar-SA" b="1" dirty="0" smtClean="0">
                <a:solidFill>
                  <a:schemeClr val="accent3"/>
                </a:solidFill>
              </a:rPr>
              <a:t>:</a:t>
            </a:r>
            <a:endParaRPr lang="ar-SA" b="1" dirty="0">
              <a:solidFill>
                <a:schemeClr val="accent3"/>
              </a:solidFill>
            </a:endParaRPr>
          </a:p>
        </p:txBody>
      </p:sp>
      <p:pic>
        <p:nvPicPr>
          <p:cNvPr id="2051" name="Picture 3"/>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1549479" y="1756118"/>
            <a:ext cx="1566664" cy="2410252"/>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25915819"/>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Bottom)">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lide(fromBottom)">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slide(fromBottom)">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slide(fromBottom)">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slide(fromBottom)">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slide(fromBottom)">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273131" y="544781"/>
            <a:ext cx="7776864" cy="6044316"/>
          </a:xfrm>
        </p:spPr>
        <p:txBody>
          <a:bodyPr>
            <a:normAutofit fontScale="85000" lnSpcReduction="20000"/>
          </a:bodyPr>
          <a:lstStyle/>
          <a:p>
            <a:pPr marL="0" indent="0">
              <a:buNone/>
            </a:pPr>
            <a:r>
              <a:rPr lang="ar-SA" dirty="0" smtClean="0">
                <a:solidFill>
                  <a:schemeClr val="accent2">
                    <a:lumMod val="60000"/>
                    <a:lumOff val="40000"/>
                  </a:schemeClr>
                </a:solidFill>
              </a:rPr>
              <a:t>1. </a:t>
            </a:r>
            <a:r>
              <a:rPr lang="ar-SA" dirty="0" smtClean="0">
                <a:solidFill>
                  <a:schemeClr val="accent4">
                    <a:lumMod val="60000"/>
                    <a:lumOff val="40000"/>
                  </a:schemeClr>
                </a:solidFill>
              </a:rPr>
              <a:t>الذاكرة الحسية:</a:t>
            </a:r>
          </a:p>
          <a:p>
            <a:pPr>
              <a:buFont typeface="Calibri" pitchFamily="34" charset="0"/>
              <a:buChar char="ᴥ"/>
            </a:pPr>
            <a:r>
              <a:rPr lang="ar-SA" dirty="0" smtClean="0">
                <a:solidFill>
                  <a:schemeClr val="accent2">
                    <a:lumMod val="60000"/>
                    <a:lumOff val="40000"/>
                  </a:schemeClr>
                </a:solidFill>
              </a:rPr>
              <a:t>تعرف هذه الذاكرة باسم المسجلات الحسية وهي التي تستقبل المعلومات البيئية بصورتها </a:t>
            </a:r>
            <a:r>
              <a:rPr lang="ar-SA" dirty="0">
                <a:solidFill>
                  <a:schemeClr val="accent2">
                    <a:lumMod val="60000"/>
                    <a:lumOff val="40000"/>
                  </a:schemeClr>
                </a:solidFill>
              </a:rPr>
              <a:t>الأولية وذلك عبر المستقبلات الحسية المختلفة (</a:t>
            </a:r>
            <a:r>
              <a:rPr lang="ar-SA" dirty="0">
                <a:solidFill>
                  <a:schemeClr val="accent4">
                    <a:lumMod val="60000"/>
                    <a:lumOff val="40000"/>
                  </a:schemeClr>
                </a:solidFill>
              </a:rPr>
              <a:t>البصرية, والسمعية, واللمسية, والشمية, التذوقية</a:t>
            </a:r>
            <a:r>
              <a:rPr lang="ar-SA" dirty="0">
                <a:solidFill>
                  <a:schemeClr val="accent2">
                    <a:lumMod val="60000"/>
                    <a:lumOff val="40000"/>
                  </a:schemeClr>
                </a:solidFill>
              </a:rPr>
              <a:t>), </a:t>
            </a:r>
            <a:r>
              <a:rPr lang="ar-SA" dirty="0" smtClean="0">
                <a:solidFill>
                  <a:schemeClr val="accent2">
                    <a:lumMod val="60000"/>
                    <a:lumOff val="40000"/>
                  </a:schemeClr>
                </a:solidFill>
              </a:rPr>
              <a:t>وتحتفظ بها لفترة قصيرة من الزمن تتراوح بين </a:t>
            </a:r>
            <a:r>
              <a:rPr lang="ar-SA" dirty="0" smtClean="0">
                <a:solidFill>
                  <a:schemeClr val="accent4">
                    <a:lumMod val="60000"/>
                    <a:lumOff val="40000"/>
                  </a:schemeClr>
                </a:solidFill>
              </a:rPr>
              <a:t>ثانية إلى ثلاث ثواني </a:t>
            </a:r>
            <a:r>
              <a:rPr lang="ar-SA" dirty="0" smtClean="0">
                <a:solidFill>
                  <a:schemeClr val="accent2">
                    <a:lumMod val="60000"/>
                    <a:lumOff val="40000"/>
                  </a:schemeClr>
                </a:solidFill>
              </a:rPr>
              <a:t>ومثل هذه المعلومات ربما تزول أو تنتقل إلى الذاكرة قصيرة المدى اعتماداً على درجة الانتباه التي يوليها الأفراد لمثل هذه المعلومات ومدى أهميتها لهم.</a:t>
            </a:r>
          </a:p>
          <a:p>
            <a:pPr>
              <a:buFont typeface="Calibri" pitchFamily="34" charset="0"/>
              <a:buChar char="ᴥ"/>
            </a:pPr>
            <a:endParaRPr lang="ar-SA" dirty="0">
              <a:solidFill>
                <a:schemeClr val="accent2">
                  <a:lumMod val="60000"/>
                  <a:lumOff val="40000"/>
                </a:schemeClr>
              </a:solidFill>
            </a:endParaRPr>
          </a:p>
          <a:p>
            <a:pPr>
              <a:buFont typeface="Calibri" pitchFamily="34" charset="0"/>
              <a:buChar char="ᴥ"/>
            </a:pPr>
            <a:r>
              <a:rPr lang="ar-SA" dirty="0">
                <a:solidFill>
                  <a:schemeClr val="accent2">
                    <a:lumMod val="60000"/>
                    <a:lumOff val="40000"/>
                  </a:schemeClr>
                </a:solidFill>
              </a:rPr>
              <a:t>فالمعلومات التي يتم تركيز الانتباه عليها هي وحدها التي تنتقل إلى الذاكرة قصيرة المدى وتختلف مدة الاحتفاظ بالمعلومات الحسية في هذه الذاكرة تبعاً لاختلاف المصدر الذي جاءت من خلاله وتشير الدلائل العلمية إلى أن الذاكرة الحسية تتألف من مجموعة مستقبلات كل منها يختص باستقبال نوع خاص من المعلومات. ومن الجدير ذكره أن المسجلات الحسية تستقبل كماً هائلاً من المعلومات إلا أن الكثير منها سرعان ما تتلاشى ولا يتم الاحتفاظ إلا بجزء قليل منها </a:t>
            </a:r>
            <a:r>
              <a:rPr lang="en-US" dirty="0">
                <a:solidFill>
                  <a:schemeClr val="accent2">
                    <a:lumMod val="60000"/>
                    <a:lumOff val="40000"/>
                  </a:schemeClr>
                </a:solidFill>
              </a:rPr>
              <a:t>…</a:t>
            </a:r>
            <a:r>
              <a:rPr lang="ar-SA" dirty="0">
                <a:solidFill>
                  <a:schemeClr val="accent2">
                    <a:lumMod val="60000"/>
                    <a:lumOff val="40000"/>
                  </a:schemeClr>
                </a:solidFill>
              </a:rPr>
              <a:t> </a:t>
            </a:r>
          </a:p>
          <a:p>
            <a:pPr>
              <a:buFont typeface="Calibri" pitchFamily="34" charset="0"/>
              <a:buChar char="ᴥ"/>
            </a:pPr>
            <a:endParaRPr lang="ar-SA" dirty="0" smtClean="0">
              <a:solidFill>
                <a:schemeClr val="accent2">
                  <a:lumMod val="60000"/>
                  <a:lumOff val="40000"/>
                </a:schemeClr>
              </a:solidFill>
            </a:endParaRPr>
          </a:p>
          <a:p>
            <a:pPr>
              <a:buFont typeface="Calibri" pitchFamily="34" charset="0"/>
              <a:buChar char="ᴥ"/>
            </a:pPr>
            <a:endParaRPr lang="ar-SA" dirty="0">
              <a:solidFill>
                <a:schemeClr val="accent2">
                  <a:lumMod val="60000"/>
                  <a:lumOff val="40000"/>
                </a:schemeClr>
              </a:solidFill>
            </a:endParaRPr>
          </a:p>
        </p:txBody>
      </p:sp>
      <p:pic>
        <p:nvPicPr>
          <p:cNvPr id="2" name="صورة 1"/>
          <p:cNvPicPr>
            <a:picLocks noChangeAspect="1"/>
          </p:cNvPicPr>
          <p:nvPr/>
        </p:nvPicPr>
        <p:blipFill>
          <a:blip r:embed="rId2" cstate="print">
            <a:clrChange>
              <a:clrFrom>
                <a:srgbClr val="FEFFFD"/>
              </a:clrFrom>
              <a:clrTo>
                <a:srgbClr val="FEFFFD">
                  <a:alpha val="0"/>
                </a:srgbClr>
              </a:clrTo>
            </a:clrChange>
            <a:extLst>
              <a:ext uri="{28A0092B-C50C-407E-A947-70E740481C1C}">
                <a14:useLocalDpi xmlns="" xmlns:a14="http://schemas.microsoft.com/office/drawing/2010/main" val="0"/>
              </a:ext>
            </a:extLst>
          </a:blip>
          <a:stretch>
            <a:fillRect/>
          </a:stretch>
        </p:blipFill>
        <p:spPr>
          <a:xfrm>
            <a:off x="111309" y="188640"/>
            <a:ext cx="1454155" cy="1454155"/>
          </a:xfrm>
          <a:prstGeom prst="rect">
            <a:avLst/>
          </a:prstGeom>
          <a:ln>
            <a:noFill/>
          </a:ln>
          <a:effectLst>
            <a:softEdge rad="112500"/>
          </a:effectLst>
        </p:spPr>
      </p:pic>
      <p:pic>
        <p:nvPicPr>
          <p:cNvPr id="7" name="صورة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96520" y="5430098"/>
            <a:ext cx="1158999" cy="1158999"/>
          </a:xfrm>
          <a:prstGeom prst="rect">
            <a:avLst/>
          </a:prstGeom>
          <a:ln>
            <a:noFill/>
          </a:ln>
          <a:effectLst>
            <a:softEdge rad="112500"/>
          </a:effectLst>
        </p:spPr>
      </p:pic>
      <p:pic>
        <p:nvPicPr>
          <p:cNvPr id="8" name="صورة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1647" y="3414084"/>
            <a:ext cx="1251484" cy="1212726"/>
          </a:xfrm>
          <a:prstGeom prst="rect">
            <a:avLst/>
          </a:prstGeom>
          <a:ln>
            <a:noFill/>
          </a:ln>
          <a:effectLst>
            <a:softEdge rad="112500"/>
          </a:effectLst>
        </p:spPr>
      </p:pic>
    </p:spTree>
    <p:extLst>
      <p:ext uri="{BB962C8B-B14F-4D97-AF65-F5344CB8AC3E}">
        <p14:creationId xmlns="" xmlns:p14="http://schemas.microsoft.com/office/powerpoint/2010/main" val="346098776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43608" y="188640"/>
            <a:ext cx="7920880" cy="6768752"/>
          </a:xfrm>
        </p:spPr>
        <p:txBody>
          <a:bodyPr>
            <a:normAutofit fontScale="55000" lnSpcReduction="20000"/>
          </a:bodyPr>
          <a:lstStyle/>
          <a:p>
            <a:endParaRPr lang="ar-SA" dirty="0" smtClean="0">
              <a:solidFill>
                <a:schemeClr val="tx2">
                  <a:lumMod val="40000"/>
                  <a:lumOff val="60000"/>
                </a:schemeClr>
              </a:solidFill>
            </a:endParaRPr>
          </a:p>
          <a:p>
            <a:pPr marL="0" indent="0">
              <a:buNone/>
            </a:pPr>
            <a:r>
              <a:rPr lang="ar-SA" sz="4500" dirty="0" smtClean="0">
                <a:solidFill>
                  <a:schemeClr val="tx2">
                    <a:lumMod val="40000"/>
                    <a:lumOff val="60000"/>
                  </a:schemeClr>
                </a:solidFill>
              </a:rPr>
              <a:t>2. الذاكرة القصيرة المدى:</a:t>
            </a:r>
          </a:p>
          <a:p>
            <a:endParaRPr lang="ar-SA" dirty="0" smtClean="0">
              <a:solidFill>
                <a:schemeClr val="tx2">
                  <a:lumMod val="40000"/>
                  <a:lumOff val="60000"/>
                </a:schemeClr>
              </a:solidFill>
            </a:endParaRPr>
          </a:p>
          <a:p>
            <a:r>
              <a:rPr lang="ar-SA" dirty="0" smtClean="0">
                <a:solidFill>
                  <a:schemeClr val="tx2"/>
                </a:solidFill>
              </a:rPr>
              <a:t>تسمى هذه الذاكرة بالذاكرة العاملة كونها تستقبل المعلومات من الذاكرة الحسية وتقوم بترميزها ومعالجتها على  نحو أولي  وتعمل على اتخاذ القرارات المناسبة بشأنها من حيث استخدامها أو التخلي عنها أو إرسالها إلى الذاكرة طويلة المدى للاحتفاظ بها، كما أنها تعمل على استقبال المعلومات المراد تذكرها من الذاكرة طويلة المدى وتجري عليها بعض العمليات العقلية ، ويتوقف استمرار المعلومات وبقاءها في هذه الذاكرة على درجة الانتباه ومستوى تنشيط هذه المعلومة واسلوب معالجتها  .</a:t>
            </a:r>
          </a:p>
          <a:p>
            <a:endParaRPr lang="ar-SA" sz="2200" dirty="0" smtClean="0">
              <a:solidFill>
                <a:schemeClr val="tx2"/>
              </a:solidFill>
            </a:endParaRPr>
          </a:p>
          <a:p>
            <a:r>
              <a:rPr lang="ar-SA" dirty="0">
                <a:solidFill>
                  <a:schemeClr val="accent5"/>
                </a:solidFill>
              </a:rPr>
              <a:t>مميزاتها </a:t>
            </a:r>
            <a:r>
              <a:rPr lang="ar-SA" dirty="0" smtClean="0">
                <a:solidFill>
                  <a:schemeClr val="accent5"/>
                </a:solidFill>
              </a:rPr>
              <a:t>:</a:t>
            </a:r>
          </a:p>
          <a:p>
            <a:endParaRPr lang="ar-SA" dirty="0">
              <a:solidFill>
                <a:schemeClr val="accent5"/>
              </a:solidFill>
            </a:endParaRPr>
          </a:p>
          <a:p>
            <a:pPr marL="0" indent="0">
              <a:buNone/>
            </a:pPr>
            <a:r>
              <a:rPr lang="ar-SA" dirty="0">
                <a:solidFill>
                  <a:schemeClr val="tx2"/>
                </a:solidFill>
              </a:rPr>
              <a:t>أن قدرة الذاكرة على الاستيعاب محدودة حيث تتراوح بين 5-9وحدات من المعرفة ويستمر بقاءها لفترة زمنية لا تتجاوز </a:t>
            </a:r>
            <a:r>
              <a:rPr lang="ar-SA" dirty="0" smtClean="0">
                <a:solidFill>
                  <a:schemeClr val="tx2"/>
                </a:solidFill>
              </a:rPr>
              <a:t>30ثانية.</a:t>
            </a:r>
          </a:p>
          <a:p>
            <a:pPr marL="0" indent="0">
              <a:buNone/>
            </a:pPr>
            <a:endParaRPr lang="ar-SA" sz="2200" dirty="0">
              <a:solidFill>
                <a:schemeClr val="tx2"/>
              </a:solidFill>
            </a:endParaRPr>
          </a:p>
          <a:p>
            <a:r>
              <a:rPr lang="ar-SA" dirty="0">
                <a:solidFill>
                  <a:schemeClr val="accent5"/>
                </a:solidFill>
              </a:rPr>
              <a:t>النسيان في الذاكرة قصيرة المدى </a:t>
            </a:r>
            <a:r>
              <a:rPr lang="ar-SA" dirty="0" smtClean="0">
                <a:solidFill>
                  <a:schemeClr val="accent5"/>
                </a:solidFill>
              </a:rPr>
              <a:t>:</a:t>
            </a:r>
          </a:p>
          <a:p>
            <a:pPr marL="0" indent="0">
              <a:buNone/>
            </a:pPr>
            <a:endParaRPr lang="ar-SA" sz="2200" dirty="0">
              <a:solidFill>
                <a:schemeClr val="accent5"/>
              </a:solidFill>
            </a:endParaRPr>
          </a:p>
          <a:p>
            <a:pPr marL="0" indent="0">
              <a:buNone/>
            </a:pPr>
            <a:r>
              <a:rPr lang="ar-SA" dirty="0">
                <a:solidFill>
                  <a:schemeClr val="tx2"/>
                </a:solidFill>
              </a:rPr>
              <a:t>أن معدل النسيان في هذه الذاكرة كبير جداً نظراً لسعتها المحدودة على التخزين من جهة ونظراً لقصر الزمن الذي تستطيع فيه الاحتفاظ بالمعلومات من جهة أخرى فالمعلومات التي لا يتم تسميعها أو ممارستها سرعان ما تتلاشى من هذه </a:t>
            </a:r>
            <a:r>
              <a:rPr lang="ar-SA" dirty="0" smtClean="0">
                <a:solidFill>
                  <a:schemeClr val="tx2"/>
                </a:solidFill>
              </a:rPr>
              <a:t>الذاكرة.</a:t>
            </a:r>
          </a:p>
          <a:p>
            <a:pPr marL="0" indent="0">
              <a:buNone/>
            </a:pPr>
            <a:endParaRPr lang="ar-SA" sz="2200" dirty="0">
              <a:solidFill>
                <a:schemeClr val="tx2"/>
              </a:solidFill>
            </a:endParaRPr>
          </a:p>
          <a:p>
            <a:r>
              <a:rPr lang="ar-SA" dirty="0">
                <a:solidFill>
                  <a:schemeClr val="accent5"/>
                </a:solidFill>
              </a:rPr>
              <a:t>كيف نعزز الاحتفاظ بالمعلومات في الذاكرة قصيرة المدى </a:t>
            </a:r>
            <a:r>
              <a:rPr lang="ar-SA" dirty="0" smtClean="0">
                <a:solidFill>
                  <a:schemeClr val="accent5"/>
                </a:solidFill>
              </a:rPr>
              <a:t>:</a:t>
            </a:r>
          </a:p>
          <a:p>
            <a:endParaRPr lang="ar-SA" sz="2200" dirty="0">
              <a:solidFill>
                <a:schemeClr val="accent5"/>
              </a:solidFill>
            </a:endParaRPr>
          </a:p>
          <a:p>
            <a:pPr marL="0" indent="0">
              <a:buNone/>
            </a:pPr>
            <a:r>
              <a:rPr lang="ar-SA" dirty="0">
                <a:solidFill>
                  <a:schemeClr val="tx2"/>
                </a:solidFill>
              </a:rPr>
              <a:t>من خلال عملية التسميع للمعلومات المراد الاحتفاظ بها وتذكرها على نحو علني أو صامت يوجد نوعين من التسميع هما: تسميع الاحتفاظ أو الصيانة وتسميع المكثف أو المفصل</a:t>
            </a:r>
            <a:r>
              <a:rPr lang="ar-SA" sz="3300" dirty="0">
                <a:solidFill>
                  <a:schemeClr val="tx2"/>
                </a:solidFill>
              </a:rPr>
              <a:t>، يتم اللجوء عادة إلى النوع الأول عندما يكون الهدف هو الاستخدام الفوري أو الآني للمعلومات, حيث يعمل الفرد على تسميعها كي يبقى نشطة حتى يتسنى له استخدامها ومن الأمثلة على هذا النوع حفظ رقم تلفون أو بعض المعلومات مثل </a:t>
            </a:r>
            <a:r>
              <a:rPr lang="ar-SA" sz="3300" dirty="0" smtClean="0">
                <a:solidFill>
                  <a:schemeClr val="tx2"/>
                </a:solidFill>
              </a:rPr>
              <a:t>الأسماء.</a:t>
            </a:r>
            <a:endParaRPr lang="ar-SA" sz="3300" dirty="0">
              <a:solidFill>
                <a:schemeClr val="tx2"/>
              </a:solidFill>
            </a:endParaRPr>
          </a:p>
          <a:p>
            <a:endParaRPr lang="ar-SA" dirty="0">
              <a:solidFill>
                <a:schemeClr val="tx2"/>
              </a:solidFill>
            </a:endParaRPr>
          </a:p>
        </p:txBody>
      </p:sp>
      <p:pic>
        <p:nvPicPr>
          <p:cNvPr id="2" name="صورة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9512" y="297054"/>
            <a:ext cx="1100137" cy="1023937"/>
          </a:xfrm>
          <a:prstGeom prst="rect">
            <a:avLst/>
          </a:prstGeom>
          <a:ln>
            <a:noFill/>
          </a:ln>
          <a:effectLst>
            <a:softEdge rad="112500"/>
          </a:effectLst>
        </p:spPr>
      </p:pic>
      <p:pic>
        <p:nvPicPr>
          <p:cNvPr id="6" name="صورة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12144" y="3068960"/>
            <a:ext cx="1080120" cy="1080120"/>
          </a:xfrm>
          <a:prstGeom prst="rect">
            <a:avLst/>
          </a:prstGeom>
          <a:ln>
            <a:noFill/>
          </a:ln>
          <a:effectLst>
            <a:softEdge rad="112500"/>
          </a:effectLst>
        </p:spPr>
      </p:pic>
      <p:pic>
        <p:nvPicPr>
          <p:cNvPr id="7" name="صورة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79513" y="5013176"/>
            <a:ext cx="1033820" cy="1595944"/>
          </a:xfrm>
          <a:prstGeom prst="rect">
            <a:avLst/>
          </a:prstGeom>
          <a:ln>
            <a:noFill/>
          </a:ln>
          <a:effectLst>
            <a:softEdge rad="112500"/>
          </a:effectLst>
        </p:spPr>
      </p:pic>
    </p:spTree>
    <p:extLst>
      <p:ext uri="{BB962C8B-B14F-4D97-AF65-F5344CB8AC3E}">
        <p14:creationId xmlns="" xmlns:p14="http://schemas.microsoft.com/office/powerpoint/2010/main" val="353151994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p:cTn id="2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p:cTn id="31"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p:cTn id="39"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p:cTn id="47" dur="1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11" end="11"/>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11" end="1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 calcmode="lin" valueType="num">
                                      <p:cBhvr>
                                        <p:cTn id="55" dur="10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13" end="13"/>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13" end="13"/>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13" end="1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anim calcmode="lin" valueType="num">
                                      <p:cBhvr>
                                        <p:cTn id="63" dur="1000" fill="hold"/>
                                        <p:tgtEl>
                                          <p:spTgt spid="3">
                                            <p:txEl>
                                              <p:pRg st="15" end="15"/>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15" end="15"/>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15" end="15"/>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331640" y="620688"/>
            <a:ext cx="7128791" cy="3600400"/>
          </a:xfrm>
        </p:spPr>
        <p:txBody>
          <a:bodyPr>
            <a:normAutofit fontScale="62500" lnSpcReduction="20000"/>
          </a:bodyPr>
          <a:lstStyle/>
          <a:p>
            <a:pPr>
              <a:buFont typeface="Calibri" pitchFamily="34" charset="0"/>
              <a:buChar char="ᴥ"/>
            </a:pPr>
            <a:r>
              <a:rPr lang="ar-SA" dirty="0" smtClean="0">
                <a:solidFill>
                  <a:schemeClr val="tx2"/>
                </a:solidFill>
              </a:rPr>
              <a:t>أما النوع الثاني من التسميع فيلجأ اليه الفرد عندما يكون الهدف من الاحتفاظ بالمعلومات لمدة طويلة فيحاول ربطها ببعض الاشياء المألوفة التي تساعده على تذكرها لاحقاً .</a:t>
            </a:r>
          </a:p>
          <a:p>
            <a:pPr>
              <a:buFont typeface="Calibri" pitchFamily="34" charset="0"/>
              <a:buChar char="ᴥ"/>
            </a:pPr>
            <a:endParaRPr lang="ar-SA" dirty="0" smtClean="0">
              <a:solidFill>
                <a:schemeClr val="tx2"/>
              </a:solidFill>
            </a:endParaRPr>
          </a:p>
          <a:p>
            <a:pPr>
              <a:lnSpc>
                <a:spcPct val="120000"/>
              </a:lnSpc>
              <a:buFont typeface="Calibri" pitchFamily="34" charset="0"/>
              <a:buChar char="ᴥ"/>
            </a:pPr>
            <a:r>
              <a:rPr lang="ar-SA" dirty="0" smtClean="0">
                <a:solidFill>
                  <a:schemeClr val="tx2"/>
                </a:solidFill>
              </a:rPr>
              <a:t>وهناك اسلوب آخر لتعزيز سعة الذاكرة وهو اسلوب</a:t>
            </a:r>
            <a:r>
              <a:rPr lang="ar-SA" dirty="0" smtClean="0">
                <a:solidFill>
                  <a:schemeClr val="tx2">
                    <a:lumMod val="40000"/>
                    <a:lumOff val="60000"/>
                  </a:schemeClr>
                </a:solidFill>
              </a:rPr>
              <a:t> التحزيم </a:t>
            </a:r>
            <a:r>
              <a:rPr lang="ar-SA" dirty="0" smtClean="0">
                <a:solidFill>
                  <a:schemeClr val="tx2"/>
                </a:solidFill>
              </a:rPr>
              <a:t>أو </a:t>
            </a:r>
            <a:r>
              <a:rPr lang="ar-SA" dirty="0" smtClean="0">
                <a:solidFill>
                  <a:schemeClr val="tx2">
                    <a:lumMod val="40000"/>
                    <a:lumOff val="60000"/>
                  </a:schemeClr>
                </a:solidFill>
              </a:rPr>
              <a:t>التجميع </a:t>
            </a:r>
            <a:r>
              <a:rPr lang="ar-SA" dirty="0" smtClean="0">
                <a:solidFill>
                  <a:schemeClr val="tx2"/>
                </a:solidFill>
              </a:rPr>
              <a:t>ففي هذه الطريقة يتم تجميع أجزاء من المعلومات المنفصلة وحزمها في وحدات لتشكل كل مجموعة منها وحدة واحدة ويصلح إستخدامها في حفظ الاعداد والارقام للهواتف أو للموظفين والكلمات فعلى سبيل المثال : الرقم التالي (</a:t>
            </a:r>
            <a:r>
              <a:rPr lang="en-US" dirty="0" smtClean="0">
                <a:solidFill>
                  <a:schemeClr val="accent5"/>
                </a:solidFill>
              </a:rPr>
              <a:t>7982536</a:t>
            </a:r>
            <a:r>
              <a:rPr lang="ar-SA" dirty="0" smtClean="0">
                <a:solidFill>
                  <a:schemeClr val="tx2"/>
                </a:solidFill>
              </a:rPr>
              <a:t>) يتألف من 7 وحدات منفصلة ولتسهيل عملية حفظها بتقسيمها الى مجموعتين (</a:t>
            </a:r>
            <a:r>
              <a:rPr lang="en-US" dirty="0">
                <a:solidFill>
                  <a:schemeClr val="accent5"/>
                </a:solidFill>
              </a:rPr>
              <a:t>798</a:t>
            </a:r>
            <a:r>
              <a:rPr lang="ar-SA" dirty="0" smtClean="0">
                <a:solidFill>
                  <a:schemeClr val="tx2"/>
                </a:solidFill>
              </a:rPr>
              <a:t>)، (</a:t>
            </a:r>
            <a:r>
              <a:rPr lang="en-US" dirty="0">
                <a:solidFill>
                  <a:schemeClr val="accent5"/>
                </a:solidFill>
              </a:rPr>
              <a:t>2536</a:t>
            </a:r>
            <a:r>
              <a:rPr lang="ar-SA" dirty="0" smtClean="0">
                <a:solidFill>
                  <a:schemeClr val="tx2"/>
                </a:solidFill>
              </a:rPr>
              <a:t>) وبهذا النحو  تم  اختصاره الى وحدتين بدلاً من 7 وحدات </a:t>
            </a:r>
            <a:r>
              <a:rPr lang="en-US" dirty="0" smtClean="0">
                <a:solidFill>
                  <a:schemeClr val="tx2"/>
                </a:solidFill>
              </a:rPr>
              <a:t>….</a:t>
            </a:r>
            <a:r>
              <a:rPr lang="ar-SA" dirty="0" smtClean="0">
                <a:solidFill>
                  <a:schemeClr val="tx2"/>
                </a:solidFill>
              </a:rPr>
              <a:t>وكما يمكن التعامل مع حفظ حروف لغات مختلفة </a:t>
            </a:r>
            <a:r>
              <a:rPr lang="en-US" dirty="0" smtClean="0">
                <a:solidFill>
                  <a:schemeClr val="tx2"/>
                </a:solidFill>
              </a:rPr>
              <a:t>….</a:t>
            </a:r>
            <a:endParaRPr lang="ar-SA" dirty="0">
              <a:solidFill>
                <a:schemeClr val="tx2"/>
              </a:solidFill>
            </a:endParaRPr>
          </a:p>
        </p:txBody>
      </p:sp>
      <p:sp>
        <p:nvSpPr>
          <p:cNvPr id="4" name="مستطيل 3"/>
          <p:cNvSpPr/>
          <p:nvPr/>
        </p:nvSpPr>
        <p:spPr>
          <a:xfrm>
            <a:off x="2574911" y="4683765"/>
            <a:ext cx="5021425" cy="1265515"/>
          </a:xfrm>
          <a:prstGeom prst="rect">
            <a:avLst/>
          </a:prstGeom>
          <a:solidFill>
            <a:schemeClr val="bg1"/>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6">
                    <a:satMod val="175000"/>
                    <a:alpha val="40000"/>
                  </a:schemeClr>
                </a:glow>
                <a:outerShdw blurRad="50800" dist="40000" dir="5400000" algn="tl" rotWithShape="0">
                  <a:srgbClr val="000000">
                    <a:shade val="5000"/>
                    <a:satMod val="120000"/>
                    <a:alpha val="33000"/>
                  </a:srgbClr>
                </a:outerShdw>
              </a:effectLst>
            </a:endParaRPr>
          </a:p>
        </p:txBody>
      </p:sp>
      <p:sp>
        <p:nvSpPr>
          <p:cNvPr id="5" name="مربع نص 4"/>
          <p:cNvSpPr txBox="1"/>
          <p:nvPr/>
        </p:nvSpPr>
        <p:spPr>
          <a:xfrm>
            <a:off x="2555776" y="4869160"/>
            <a:ext cx="4896544" cy="707886"/>
          </a:xfrm>
          <a:prstGeom prst="rect">
            <a:avLst/>
          </a:prstGeom>
          <a:noFill/>
        </p:spPr>
        <p:txBody>
          <a:bodyPr wrap="square" rtlCol="1">
            <a:spAutoFit/>
          </a:bodyPr>
          <a:lstStyle/>
          <a:p>
            <a:r>
              <a:rPr lang="ar-SA" sz="2000" b="1" dirty="0" smtClean="0">
                <a:solidFill>
                  <a:schemeClr val="accent5"/>
                </a:solidFill>
                <a:effectLst>
                  <a:glow rad="228600">
                    <a:schemeClr val="accent5">
                      <a:satMod val="175000"/>
                      <a:alpha val="40000"/>
                    </a:schemeClr>
                  </a:glow>
                </a:effectLst>
              </a:rPr>
              <a:t>فعملية التحزيم تسهم في زيادة سعة الذاكرة قصيرة المدى ومن قدرتها على معالجة معلومات أكثر </a:t>
            </a:r>
            <a:endParaRPr lang="ar-SA" sz="2000" b="1" dirty="0">
              <a:solidFill>
                <a:schemeClr val="accent5"/>
              </a:solidFill>
              <a:effectLst>
                <a:glow rad="228600">
                  <a:schemeClr val="accent5">
                    <a:satMod val="175000"/>
                    <a:alpha val="40000"/>
                  </a:schemeClr>
                </a:glow>
              </a:effectLst>
            </a:endParaRPr>
          </a:p>
        </p:txBody>
      </p:sp>
      <p:pic>
        <p:nvPicPr>
          <p:cNvPr id="2" name="صورة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23528" y="5223103"/>
            <a:ext cx="1445037" cy="11491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صورة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1484784"/>
            <a:ext cx="1178614" cy="1152128"/>
          </a:xfrm>
          <a:prstGeom prst="rect">
            <a:avLst/>
          </a:prstGeom>
          <a:ln>
            <a:noFill/>
          </a:ln>
          <a:effectLst>
            <a:softEdge rad="112500"/>
          </a:effectLst>
        </p:spPr>
      </p:pic>
    </p:spTree>
    <p:extLst>
      <p:ext uri="{BB962C8B-B14F-4D97-AF65-F5344CB8AC3E}">
        <p14:creationId xmlns="" xmlns:p14="http://schemas.microsoft.com/office/powerpoint/2010/main" val="407566299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259632" y="548680"/>
            <a:ext cx="7550959" cy="4896544"/>
          </a:xfrm>
        </p:spPr>
        <p:txBody>
          <a:bodyPr>
            <a:normAutofit fontScale="85000" lnSpcReduction="20000"/>
          </a:bodyPr>
          <a:lstStyle/>
          <a:p>
            <a:pPr marL="0" indent="0">
              <a:buNone/>
            </a:pPr>
            <a:r>
              <a:rPr lang="ar-SA" dirty="0" smtClean="0">
                <a:solidFill>
                  <a:schemeClr val="accent2">
                    <a:lumMod val="60000"/>
                    <a:lumOff val="40000"/>
                  </a:schemeClr>
                </a:solidFill>
              </a:rPr>
              <a:t>3. الذاكرة </a:t>
            </a:r>
            <a:r>
              <a:rPr lang="ar-SA" dirty="0">
                <a:solidFill>
                  <a:schemeClr val="accent2">
                    <a:lumMod val="60000"/>
                    <a:lumOff val="40000"/>
                  </a:schemeClr>
                </a:solidFill>
              </a:rPr>
              <a:t>طويلة </a:t>
            </a:r>
            <a:r>
              <a:rPr lang="ar-SA" sz="2800" dirty="0">
                <a:solidFill>
                  <a:schemeClr val="accent2">
                    <a:lumMod val="60000"/>
                    <a:lumOff val="40000"/>
                  </a:schemeClr>
                </a:solidFill>
              </a:rPr>
              <a:t>المدى :</a:t>
            </a:r>
          </a:p>
          <a:p>
            <a:endParaRPr lang="ar-SA" dirty="0" smtClean="0">
              <a:solidFill>
                <a:schemeClr val="accent5">
                  <a:lumMod val="60000"/>
                  <a:lumOff val="40000"/>
                </a:schemeClr>
              </a:solidFill>
            </a:endParaRPr>
          </a:p>
          <a:p>
            <a:r>
              <a:rPr lang="ar-SA" dirty="0" smtClean="0">
                <a:solidFill>
                  <a:schemeClr val="tx2">
                    <a:lumMod val="40000"/>
                    <a:lumOff val="60000"/>
                  </a:schemeClr>
                </a:solidFill>
              </a:rPr>
              <a:t>تقوم هذه الذاكرة بتخزين المعلومات التي تم ممارستها ومعالجتها بشكل منفصل بحيث يتم تخزينها على شكل تمثيلات عقلية معينة ويتم فيها تخزين جميع الخبرات والمعارف والذكريات القديمة منها والحديثة.</a:t>
            </a:r>
          </a:p>
          <a:p>
            <a:pPr marL="0" indent="0">
              <a:buNone/>
            </a:pPr>
            <a:r>
              <a:rPr lang="ar-SA" dirty="0" smtClean="0">
                <a:solidFill>
                  <a:schemeClr val="tx2">
                    <a:lumMod val="40000"/>
                    <a:lumOff val="60000"/>
                  </a:schemeClr>
                </a:solidFill>
              </a:rPr>
              <a:t> </a:t>
            </a:r>
          </a:p>
          <a:p>
            <a:r>
              <a:rPr lang="ar-SA" sz="3800" dirty="0" smtClean="0">
                <a:solidFill>
                  <a:schemeClr val="accent2"/>
                </a:solidFill>
              </a:rPr>
              <a:t>ميزتها :</a:t>
            </a:r>
          </a:p>
          <a:p>
            <a:pPr marL="0" indent="0">
              <a:buNone/>
            </a:pPr>
            <a:endParaRPr lang="ar-SA" sz="1900" dirty="0" smtClean="0">
              <a:solidFill>
                <a:schemeClr val="accent2"/>
              </a:solidFill>
            </a:endParaRPr>
          </a:p>
          <a:p>
            <a:pPr marL="0" indent="0">
              <a:buNone/>
            </a:pPr>
            <a:r>
              <a:rPr lang="ar-SA" dirty="0" smtClean="0">
                <a:solidFill>
                  <a:schemeClr val="tx2">
                    <a:lumMod val="40000"/>
                    <a:lumOff val="60000"/>
                  </a:schemeClr>
                </a:solidFill>
              </a:rPr>
              <a:t>تمتاز بسعتها الهائلة على تخزين المعلومات فهي تشبه المكتبة نظراً لطاقتها الكبيرة على تخزين المعلومات والتي يستمر وجودها لفترة طويلة ربما يمتد طول فترة الحياة ، وتتأثر مثل هذه الذاكرة بالتغيرات الفيزيائية والفسيولوجية </a:t>
            </a:r>
            <a:r>
              <a:rPr lang="en-US" dirty="0" smtClean="0">
                <a:solidFill>
                  <a:schemeClr val="tx2">
                    <a:lumMod val="40000"/>
                    <a:lumOff val="60000"/>
                  </a:schemeClr>
                </a:solidFill>
              </a:rPr>
              <a:t>…</a:t>
            </a:r>
            <a:r>
              <a:rPr lang="ar-SA" dirty="0" smtClean="0">
                <a:solidFill>
                  <a:schemeClr val="tx2">
                    <a:lumMod val="40000"/>
                    <a:lumOff val="60000"/>
                  </a:schemeClr>
                </a:solidFill>
              </a:rPr>
              <a:t> </a:t>
            </a:r>
            <a:endParaRPr lang="ar-SA" dirty="0">
              <a:solidFill>
                <a:schemeClr val="tx2">
                  <a:lumMod val="40000"/>
                  <a:lumOff val="60000"/>
                </a:schemeClr>
              </a:solidFill>
            </a:endParaRPr>
          </a:p>
        </p:txBody>
      </p:sp>
      <p:pic>
        <p:nvPicPr>
          <p:cNvPr id="2" name="صورة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78037" y="1052736"/>
            <a:ext cx="862012" cy="1428749"/>
          </a:xfrm>
          <a:prstGeom prst="rect">
            <a:avLst/>
          </a:prstGeom>
          <a:ln>
            <a:noFill/>
          </a:ln>
          <a:effectLst>
            <a:softEdge rad="112500"/>
          </a:effectLst>
        </p:spPr>
      </p:pic>
      <p:pic>
        <p:nvPicPr>
          <p:cNvPr id="6" name="صورة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79512" y="4365104"/>
            <a:ext cx="1429306" cy="1381182"/>
          </a:xfrm>
          <a:prstGeom prst="rect">
            <a:avLst/>
          </a:prstGeom>
          <a:ln>
            <a:noFill/>
          </a:ln>
          <a:effectLst>
            <a:softEdge rad="112500"/>
          </a:effectLst>
        </p:spPr>
      </p:pic>
    </p:spTree>
    <p:extLst>
      <p:ext uri="{BB962C8B-B14F-4D97-AF65-F5344CB8AC3E}">
        <p14:creationId xmlns="" xmlns:p14="http://schemas.microsoft.com/office/powerpoint/2010/main" val="133111783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858363"/>
            <a:ext cx="7776863" cy="1202485"/>
          </a:xfrm>
        </p:spPr>
        <p:txBody>
          <a:bodyPr>
            <a:noAutofit/>
          </a:bodyPr>
          <a:lstStyle/>
          <a:p>
            <a:pPr marL="457200" indent="-457200" algn="r">
              <a:buFont typeface="Wingdings" pitchFamily="2" charset="2"/>
              <a:buChar char="v"/>
            </a:pPr>
            <a:r>
              <a:rPr lang="ar-SA" sz="2800" dirty="0" smtClean="0">
                <a:solidFill>
                  <a:schemeClr val="accent1"/>
                </a:solidFill>
              </a:rPr>
              <a:t>تشير </a:t>
            </a:r>
            <a:r>
              <a:rPr lang="ar-SA" sz="2800" dirty="0">
                <a:solidFill>
                  <a:schemeClr val="accent1"/>
                </a:solidFill>
              </a:rPr>
              <a:t>الكثير من الشواهد والأدلة العلمية تفيد بأن </a:t>
            </a:r>
            <a:r>
              <a:rPr lang="ar-SA" sz="2800" dirty="0" smtClean="0">
                <a:solidFill>
                  <a:schemeClr val="accent1"/>
                </a:solidFill>
              </a:rPr>
              <a:t>المعلومات التي تدخل الذاكرة طويلة المدى </a:t>
            </a:r>
            <a:r>
              <a:rPr lang="ar-SA" sz="2800" dirty="0">
                <a:solidFill>
                  <a:schemeClr val="accent1"/>
                </a:solidFill>
              </a:rPr>
              <a:t>لا تُفقد </a:t>
            </a:r>
            <a:r>
              <a:rPr lang="ar-SA" sz="2800" dirty="0" smtClean="0">
                <a:solidFill>
                  <a:schemeClr val="accent1"/>
                </a:solidFill>
              </a:rPr>
              <a:t>منها إنما تبقى موجودة إلى الأبد :</a:t>
            </a:r>
            <a:endParaRPr lang="ar-SA" sz="2800" dirty="0">
              <a:solidFill>
                <a:schemeClr val="accent1"/>
              </a:solidFill>
            </a:endParaRPr>
          </a:p>
        </p:txBody>
      </p:sp>
      <p:sp>
        <p:nvSpPr>
          <p:cNvPr id="3" name="عنصر نائب للمحتوى 2"/>
          <p:cNvSpPr>
            <a:spLocks noGrp="1"/>
          </p:cNvSpPr>
          <p:nvPr>
            <p:ph idx="1"/>
          </p:nvPr>
        </p:nvSpPr>
        <p:spPr>
          <a:xfrm>
            <a:off x="1331640" y="2191265"/>
            <a:ext cx="6565344" cy="3686007"/>
          </a:xfrm>
        </p:spPr>
        <p:txBody>
          <a:bodyPr>
            <a:noAutofit/>
          </a:bodyPr>
          <a:lstStyle/>
          <a:p>
            <a:r>
              <a:rPr lang="ar-SA" sz="2200" b="1" dirty="0">
                <a:solidFill>
                  <a:schemeClr val="accent4"/>
                </a:solidFill>
              </a:rPr>
              <a:t>أولاً: </a:t>
            </a:r>
            <a:r>
              <a:rPr lang="ar-SA" sz="2000" dirty="0">
                <a:solidFill>
                  <a:schemeClr val="accent2">
                    <a:lumMod val="60000"/>
                    <a:lumOff val="40000"/>
                  </a:schemeClr>
                </a:solidFill>
              </a:rPr>
              <a:t>باستخدام إجراءات التنويم المغناطيسي يمكن للمعالج النفسي مساعدة الأفراد على تذكر خبرات سابقة بكافة تفاصيلها يرجع بعضها إلى فترات الطفولة المبكرة بحيث لا يستطيعون تذكرها في الظروف العادية</a:t>
            </a:r>
            <a:r>
              <a:rPr lang="ar-SA" sz="2000" dirty="0" smtClean="0">
                <a:solidFill>
                  <a:schemeClr val="accent2">
                    <a:lumMod val="60000"/>
                    <a:lumOff val="40000"/>
                  </a:schemeClr>
                </a:solidFill>
              </a:rPr>
              <a:t>.</a:t>
            </a:r>
          </a:p>
          <a:p>
            <a:r>
              <a:rPr lang="ar-SA" sz="2200" b="1" dirty="0">
                <a:solidFill>
                  <a:schemeClr val="accent4"/>
                </a:solidFill>
              </a:rPr>
              <a:t>ثانياً: </a:t>
            </a:r>
            <a:r>
              <a:rPr lang="ar-SA" sz="2000" dirty="0">
                <a:solidFill>
                  <a:schemeClr val="tx2">
                    <a:lumMod val="60000"/>
                    <a:lumOff val="40000"/>
                  </a:schemeClr>
                </a:solidFill>
              </a:rPr>
              <a:t>أفاد العديد من المرضى الذين تعرضوا إلى عمليات جراحية في الدماغ أنهم عاشوا ذكريات سابقة بكافة تفاصيلها لم يكونوا ليتذكروها في الظروف العادية, وكان ذلك نتيجة ملامسة مجس الجراح لبعض خلايا </a:t>
            </a:r>
            <a:r>
              <a:rPr lang="ar-SA" sz="2000" dirty="0" smtClean="0">
                <a:solidFill>
                  <a:schemeClr val="tx2">
                    <a:lumMod val="60000"/>
                    <a:lumOff val="40000"/>
                  </a:schemeClr>
                </a:solidFill>
              </a:rPr>
              <a:t>الدماغ</a:t>
            </a:r>
            <a:r>
              <a:rPr lang="en-US" sz="2000" dirty="0" smtClean="0">
                <a:solidFill>
                  <a:schemeClr val="tx2">
                    <a:lumMod val="60000"/>
                    <a:lumOff val="40000"/>
                  </a:schemeClr>
                </a:solidFill>
              </a:rPr>
              <a:t>.</a:t>
            </a:r>
          </a:p>
          <a:p>
            <a:r>
              <a:rPr lang="ar-SA" sz="2200" b="1" dirty="0">
                <a:solidFill>
                  <a:schemeClr val="accent4"/>
                </a:solidFill>
              </a:rPr>
              <a:t>ثالثاً: </a:t>
            </a:r>
            <a:r>
              <a:rPr lang="ar-SA" sz="2000" dirty="0">
                <a:solidFill>
                  <a:schemeClr val="accent2">
                    <a:lumMod val="60000"/>
                    <a:lumOff val="40000"/>
                  </a:schemeClr>
                </a:solidFill>
              </a:rPr>
              <a:t>في تجارب الاستدعاء المتكرر والتي يطلب فيها من المفحوص إعادة تذكر ما تم تعلمه سابقاً ،يلحظ أن الافراد في كل مرة يطلب منهم إعادة التذكر يستطيعون تذكر معلومة جديدة وهذا ما يدلل على بقاء المعلومات في الذاكرة</a:t>
            </a:r>
            <a:r>
              <a:rPr lang="en-US" sz="2000" dirty="0">
                <a:solidFill>
                  <a:schemeClr val="accent2">
                    <a:lumMod val="60000"/>
                    <a:lumOff val="40000"/>
                  </a:schemeClr>
                </a:solidFill>
              </a:rPr>
              <a:t>….</a:t>
            </a:r>
            <a:endParaRPr lang="ar-SA" sz="2000" dirty="0">
              <a:solidFill>
                <a:schemeClr val="accent2">
                  <a:lumMod val="60000"/>
                  <a:lumOff val="40000"/>
                </a:schemeClr>
              </a:solidFill>
            </a:endParaRPr>
          </a:p>
        </p:txBody>
      </p:sp>
      <p:pic>
        <p:nvPicPr>
          <p:cNvPr id="4" name="صورة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5536" y="5589240"/>
            <a:ext cx="1656184" cy="1049461"/>
          </a:xfrm>
          <a:prstGeom prst="rect">
            <a:avLst/>
          </a:prstGeom>
        </p:spPr>
      </p:pic>
      <p:pic>
        <p:nvPicPr>
          <p:cNvPr id="5" name="صورة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596336" y="5602661"/>
            <a:ext cx="1168316" cy="1079004"/>
          </a:xfrm>
          <a:prstGeom prst="rect">
            <a:avLst/>
          </a:prstGeom>
        </p:spPr>
      </p:pic>
    </p:spTree>
    <p:extLst>
      <p:ext uri="{BB962C8B-B14F-4D97-AF65-F5344CB8AC3E}">
        <p14:creationId xmlns="" xmlns:p14="http://schemas.microsoft.com/office/powerpoint/2010/main" val="109342548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 xmlns:p14="http://schemas.microsoft.com/office/powerpoint/2010/main" val="3240424369"/>
              </p:ext>
            </p:extLst>
          </p:nvPr>
        </p:nvGraphicFramePr>
        <p:xfrm>
          <a:off x="179512" y="476672"/>
          <a:ext cx="8856984"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صورة 4"/>
          <p:cNvPicPr>
            <a:picLocks noChangeAspect="1"/>
          </p:cNvPicPr>
          <p:nvPr/>
        </p:nvPicPr>
        <p:blipFill>
          <a:blip r:embed="rId7"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rot="20969210">
            <a:off x="522802" y="286625"/>
            <a:ext cx="2081910" cy="2375826"/>
          </a:xfrm>
          <a:prstGeom prst="ellipse">
            <a:avLst/>
          </a:prstGeom>
          <a:ln>
            <a:noFill/>
          </a:ln>
          <a:effectLst>
            <a:softEdge rad="112500"/>
          </a:effectLst>
        </p:spPr>
      </p:pic>
    </p:spTree>
    <p:extLst>
      <p:ext uri="{BB962C8B-B14F-4D97-AF65-F5344CB8AC3E}">
        <p14:creationId xmlns="" xmlns:p14="http://schemas.microsoft.com/office/powerpoint/2010/main" val="3646527814"/>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3548" y="193204"/>
            <a:ext cx="8424936" cy="1143000"/>
          </a:xfrm>
        </p:spPr>
        <p:txBody>
          <a:bodyPr>
            <a:normAutofit fontScale="90000"/>
          </a:bodyPr>
          <a:lstStyle/>
          <a:p>
            <a:r>
              <a:rPr lang="ar-SA" dirty="0" smtClean="0">
                <a:solidFill>
                  <a:srgbClr val="FF0000"/>
                </a:solidFill>
                <a:cs typeface="+mn-cs"/>
              </a:rPr>
              <a:t/>
            </a:r>
            <a:br>
              <a:rPr lang="ar-SA" dirty="0" smtClean="0">
                <a:solidFill>
                  <a:srgbClr val="FF0000"/>
                </a:solidFill>
                <a:cs typeface="+mn-cs"/>
              </a:rPr>
            </a:br>
            <a:r>
              <a:rPr lang="ar-SA" dirty="0">
                <a:solidFill>
                  <a:srgbClr val="FF0000"/>
                </a:solidFill>
                <a:cs typeface="+mn-cs"/>
              </a:rPr>
              <a:t/>
            </a:r>
            <a:br>
              <a:rPr lang="ar-SA" dirty="0">
                <a:solidFill>
                  <a:srgbClr val="FF0000"/>
                </a:solidFill>
                <a:cs typeface="+mn-cs"/>
              </a:rPr>
            </a:br>
            <a:r>
              <a:rPr lang="ar-SA" dirty="0" smtClean="0">
                <a:solidFill>
                  <a:srgbClr val="FF0000"/>
                </a:solidFill>
                <a:cs typeface="+mn-cs"/>
              </a:rPr>
              <a:t>1- ذاكرة المعاني:</a:t>
            </a:r>
            <a:br>
              <a:rPr lang="ar-SA" dirty="0" smtClean="0">
                <a:solidFill>
                  <a:srgbClr val="FF0000"/>
                </a:solidFill>
                <a:cs typeface="+mn-cs"/>
              </a:rPr>
            </a:br>
            <a:r>
              <a:rPr lang="ar-SA" dirty="0" smtClean="0">
                <a:solidFill>
                  <a:srgbClr val="FF0000"/>
                </a:solidFill>
                <a:cs typeface="+mn-cs"/>
              </a:rPr>
              <a:t> </a:t>
            </a:r>
            <a:r>
              <a:rPr lang="ar-SA" dirty="0" smtClean="0">
                <a:cs typeface="+mn-cs"/>
              </a:rPr>
              <a:t/>
            </a:r>
            <a:br>
              <a:rPr lang="ar-SA" dirty="0" smtClean="0">
                <a:cs typeface="+mn-cs"/>
              </a:rPr>
            </a:br>
            <a:r>
              <a:rPr lang="ar-SA" sz="3600" b="1" dirty="0" smtClean="0">
                <a:solidFill>
                  <a:srgbClr val="002060"/>
                </a:solidFill>
                <a:latin typeface="Arabic Typesetting" pitchFamily="66" charset="-78"/>
                <a:cs typeface="+mn-cs"/>
              </a:rPr>
              <a:t>تخزن المعلومات         شبكات من الأفكار تحمل معنى معين .</a:t>
            </a:r>
            <a:r>
              <a:rPr lang="ar-SA" sz="4900" b="1" dirty="0" smtClean="0">
                <a:solidFill>
                  <a:srgbClr val="002060"/>
                </a:solidFill>
                <a:latin typeface="Arabic Typesetting" pitchFamily="66" charset="-78"/>
                <a:cs typeface="+mn-cs"/>
              </a:rPr>
              <a:t/>
            </a:r>
            <a:br>
              <a:rPr lang="ar-SA" sz="4900" b="1" dirty="0" smtClean="0">
                <a:solidFill>
                  <a:srgbClr val="002060"/>
                </a:solidFill>
                <a:latin typeface="Arabic Typesetting" pitchFamily="66" charset="-78"/>
                <a:cs typeface="+mn-cs"/>
              </a:rPr>
            </a:br>
            <a:r>
              <a:rPr lang="ar-SA" sz="3600" b="1" dirty="0" smtClean="0">
                <a:solidFill>
                  <a:srgbClr val="002060"/>
                </a:solidFill>
                <a:latin typeface="Arabic Typesetting" pitchFamily="66" charset="-78"/>
                <a:cs typeface="+mn-cs"/>
              </a:rPr>
              <a:t>تتمثل الشبكات في : </a:t>
            </a:r>
            <a:endParaRPr lang="ar-SA" sz="3600" b="1" dirty="0">
              <a:solidFill>
                <a:srgbClr val="002060"/>
              </a:solidFill>
              <a:latin typeface="Arabic Typesetting" pitchFamily="66" charset="-78"/>
              <a:cs typeface="+mn-cs"/>
            </a:endParaRPr>
          </a:p>
        </p:txBody>
      </p:sp>
      <p:graphicFrame>
        <p:nvGraphicFramePr>
          <p:cNvPr id="4" name="عنصر نائب للمحتوى 3"/>
          <p:cNvGraphicFramePr>
            <a:graphicFrameLocks noGrp="1"/>
          </p:cNvGraphicFramePr>
          <p:nvPr>
            <p:ph idx="1"/>
            <p:extLst>
              <p:ext uri="{D42A27DB-BD31-4B8C-83A1-F6EECF244321}">
                <p14:modId xmlns="" xmlns:p14="http://schemas.microsoft.com/office/powerpoint/2010/main" val="678004874"/>
              </p:ext>
            </p:extLst>
          </p:nvPr>
        </p:nvGraphicFramePr>
        <p:xfrm>
          <a:off x="323528" y="2564904"/>
          <a:ext cx="8640960" cy="3733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سهم إلى اليسار 4"/>
          <p:cNvSpPr/>
          <p:nvPr/>
        </p:nvSpPr>
        <p:spPr>
          <a:xfrm>
            <a:off x="5652120" y="1700808"/>
            <a:ext cx="864096" cy="216024"/>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ar-SA"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 xmlns:p14="http://schemas.microsoft.com/office/powerpoint/2010/main" val="953277022"/>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31032" y="1124744"/>
            <a:ext cx="8712968" cy="4925144"/>
          </a:xfrm>
        </p:spPr>
        <p:txBody>
          <a:bodyPr>
            <a:normAutofit fontScale="85000" lnSpcReduction="10000"/>
          </a:bodyPr>
          <a:lstStyle/>
          <a:p>
            <a:pPr marL="0" indent="0">
              <a:buNone/>
            </a:pPr>
            <a:r>
              <a:rPr lang="ar-SA" sz="3800" dirty="0" smtClean="0">
                <a:solidFill>
                  <a:schemeClr val="accent2"/>
                </a:solidFill>
              </a:rPr>
              <a:t>  2- </a:t>
            </a:r>
            <a:r>
              <a:rPr lang="ar-SA" sz="3800" dirty="0">
                <a:solidFill>
                  <a:schemeClr val="accent2"/>
                </a:solidFill>
              </a:rPr>
              <a:t>ذاكرة </a:t>
            </a:r>
            <a:r>
              <a:rPr lang="ar-SA" sz="3800" dirty="0" smtClean="0">
                <a:solidFill>
                  <a:schemeClr val="accent2"/>
                </a:solidFill>
              </a:rPr>
              <a:t>الأحداث:</a:t>
            </a:r>
          </a:p>
          <a:p>
            <a:pPr>
              <a:buClr>
                <a:schemeClr val="accent2"/>
              </a:buClr>
              <a:buFont typeface="Calibri" pitchFamily="34" charset="0"/>
              <a:buChar char="ᴥ"/>
            </a:pPr>
            <a:r>
              <a:rPr lang="ar-SA" dirty="0" smtClean="0">
                <a:solidFill>
                  <a:schemeClr val="accent1"/>
                </a:solidFill>
              </a:rPr>
              <a:t>تشتمل على المعلومات والذكريات </a:t>
            </a:r>
            <a:r>
              <a:rPr lang="ar-SA" dirty="0" smtClean="0">
                <a:solidFill>
                  <a:schemeClr val="accent3"/>
                </a:solidFill>
              </a:rPr>
              <a:t>ذات الطابع الشخصي </a:t>
            </a:r>
            <a:r>
              <a:rPr lang="ar-SA" dirty="0" smtClean="0">
                <a:solidFill>
                  <a:schemeClr val="accent1"/>
                </a:solidFill>
              </a:rPr>
              <a:t>التي ترتبط بزمان أو مكان معين. </a:t>
            </a:r>
          </a:p>
          <a:p>
            <a:pPr>
              <a:buClr>
                <a:schemeClr val="accent2"/>
              </a:buClr>
              <a:buFont typeface="Calibri" pitchFamily="34" charset="0"/>
              <a:buChar char="ᴥ"/>
            </a:pPr>
            <a:r>
              <a:rPr lang="ar-SA" dirty="0" smtClean="0">
                <a:solidFill>
                  <a:schemeClr val="accent1"/>
                </a:solidFill>
              </a:rPr>
              <a:t>تتكون من جميع الخبرات الشخصية التي عاشها الفرد منذ طفولته فتتخزن معلومات متعلقة بالحوادث الشخصية والأماكن واي امور اخرى.</a:t>
            </a:r>
          </a:p>
          <a:p>
            <a:pPr>
              <a:buClr>
                <a:schemeClr val="accent2"/>
              </a:buClr>
              <a:buFont typeface="Calibri" pitchFamily="34" charset="0"/>
              <a:buChar char="ᴥ"/>
            </a:pPr>
            <a:r>
              <a:rPr lang="ar-SA" u="sng" dirty="0" smtClean="0">
                <a:solidFill>
                  <a:schemeClr val="accent3"/>
                </a:solidFill>
              </a:rPr>
              <a:t>تسمى بالذاكرة التسلسلية؟</a:t>
            </a:r>
            <a:r>
              <a:rPr lang="ar-SA" dirty="0" smtClean="0">
                <a:solidFill>
                  <a:schemeClr val="accent3"/>
                </a:solidFill>
              </a:rPr>
              <a:t>(عللي) </a:t>
            </a:r>
            <a:r>
              <a:rPr lang="ar-SA" dirty="0" smtClean="0">
                <a:solidFill>
                  <a:schemeClr val="accent1"/>
                </a:solidFill>
              </a:rPr>
              <a:t>لأنها تحتفظ بالذكريات وفق ترتيب متسلسل. </a:t>
            </a:r>
          </a:p>
          <a:p>
            <a:pPr>
              <a:buClr>
                <a:schemeClr val="accent2"/>
              </a:buClr>
              <a:buFont typeface="Calibri" pitchFamily="34" charset="0"/>
              <a:buChar char="ᴥ"/>
            </a:pPr>
            <a:endParaRPr lang="ar-SA" dirty="0" smtClean="0">
              <a:solidFill>
                <a:schemeClr val="accent2"/>
              </a:solidFill>
            </a:endParaRPr>
          </a:p>
          <a:p>
            <a:pPr marL="0" indent="0">
              <a:buClr>
                <a:schemeClr val="accent2"/>
              </a:buClr>
              <a:buNone/>
            </a:pPr>
            <a:r>
              <a:rPr lang="ar-SA" dirty="0" smtClean="0">
                <a:solidFill>
                  <a:schemeClr val="accent2"/>
                </a:solidFill>
              </a:rPr>
              <a:t>  3-الذاكرة </a:t>
            </a:r>
            <a:r>
              <a:rPr lang="ar-SA" dirty="0">
                <a:solidFill>
                  <a:schemeClr val="accent2"/>
                </a:solidFill>
              </a:rPr>
              <a:t>الاجرائية </a:t>
            </a:r>
            <a:r>
              <a:rPr lang="ar-SA" dirty="0" smtClean="0">
                <a:solidFill>
                  <a:schemeClr val="accent2"/>
                </a:solidFill>
              </a:rPr>
              <a:t>:</a:t>
            </a:r>
          </a:p>
          <a:p>
            <a:pPr>
              <a:buClr>
                <a:schemeClr val="accent2"/>
              </a:buClr>
              <a:buFont typeface="Calibri" pitchFamily="34" charset="0"/>
              <a:buChar char="ᴥ"/>
            </a:pPr>
            <a:r>
              <a:rPr lang="ar-SA" dirty="0">
                <a:solidFill>
                  <a:schemeClr val="accent1"/>
                </a:solidFill>
              </a:rPr>
              <a:t>يتم فيها تخزين المعلومات المتعلقة بكيفية عمل ما , قد يستغرق ذلك وقتا وجهدا من الفرد ولكن سرعان ما يتم تذكر الكيفية عند الحاجة.</a:t>
            </a:r>
          </a:p>
          <a:p>
            <a:pPr>
              <a:buClr>
                <a:schemeClr val="accent2"/>
              </a:buClr>
              <a:buFont typeface="Calibri" pitchFamily="34" charset="0"/>
              <a:buChar char="ᴥ"/>
            </a:pPr>
            <a:endParaRPr lang="ar-SA" dirty="0" smtClean="0">
              <a:solidFill>
                <a:srgbClr val="FF0000"/>
              </a:solidFill>
            </a:endParaRPr>
          </a:p>
          <a:p>
            <a:endParaRPr lang="ar-SA" dirty="0" smtClean="0"/>
          </a:p>
          <a:p>
            <a:endParaRPr lang="ar-SA" dirty="0">
              <a:cs typeface="Mudir MT" pitchFamily="2" charset="-78"/>
            </a:endParaRPr>
          </a:p>
        </p:txBody>
      </p:sp>
      <p:pic>
        <p:nvPicPr>
          <p:cNvPr id="1843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504" y="188640"/>
            <a:ext cx="1524000" cy="1524000"/>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38191176"/>
      </p:ext>
    </p:extLst>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lide(fromBottom)">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slide(fromBottom)">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 xmlns:p14="http://schemas.microsoft.com/office/powerpoint/2010/main" val="362627708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458" name="Picture 2"/>
          <p:cNvPicPr>
            <a:picLocks noChangeAspect="1" noChangeArrowheads="1"/>
          </p:cNvPicPr>
          <p:nvPr/>
        </p:nvPicPr>
        <p:blipFill>
          <a:blip r:embed="rId7" cstate="print">
            <a:duotone>
              <a:schemeClr val="accent5">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3995936" y="124600"/>
            <a:ext cx="1345956" cy="14481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7520503"/>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76672"/>
            <a:ext cx="8229600" cy="5904656"/>
          </a:xfrm>
        </p:spPr>
        <p:txBody>
          <a:bodyPr>
            <a:normAutofit/>
          </a:bodyPr>
          <a:lstStyle/>
          <a:p>
            <a:pPr marL="0" indent="0">
              <a:buNone/>
            </a:pPr>
            <a:r>
              <a:rPr lang="ar-SA" sz="3900" dirty="0" smtClean="0">
                <a:solidFill>
                  <a:schemeClr val="accent2"/>
                </a:solidFill>
              </a:rPr>
              <a:t>1. طريقة الأماكن والمواقع:</a:t>
            </a:r>
          </a:p>
          <a:p>
            <a:pPr marL="0" indent="0">
              <a:buNone/>
            </a:pPr>
            <a:endParaRPr lang="ar-SA" sz="1500" dirty="0" smtClean="0">
              <a:solidFill>
                <a:schemeClr val="accent2"/>
              </a:solidFill>
            </a:endParaRPr>
          </a:p>
          <a:p>
            <a:pPr marL="0" indent="0">
              <a:buNone/>
            </a:pPr>
            <a:r>
              <a:rPr lang="ar-SA" sz="3300" dirty="0">
                <a:solidFill>
                  <a:schemeClr val="accent1"/>
                </a:solidFill>
              </a:rPr>
              <a:t>مكتشف الطريقة: </a:t>
            </a:r>
            <a:r>
              <a:rPr lang="ar-SA" sz="3300" dirty="0" smtClean="0">
                <a:solidFill>
                  <a:schemeClr val="accent1"/>
                </a:solidFill>
              </a:rPr>
              <a:t>الشاعر </a:t>
            </a:r>
            <a:r>
              <a:rPr lang="ar-SA" sz="3300" dirty="0">
                <a:solidFill>
                  <a:schemeClr val="accent1"/>
                </a:solidFill>
              </a:rPr>
              <a:t>والخطيب اليوناني .. سيمندوس</a:t>
            </a:r>
          </a:p>
          <a:p>
            <a:pPr marL="0" indent="0">
              <a:buNone/>
            </a:pPr>
            <a:r>
              <a:rPr lang="ar-SA" sz="3300" dirty="0">
                <a:solidFill>
                  <a:schemeClr val="accent1"/>
                </a:solidFill>
              </a:rPr>
              <a:t>استخدم الطريقة لحفظ القصائد والخطب, وقد شاع استخدام هذه الطريقة عند اليونانيين والرومانيين وجرى عليها بعض التطوير. تتطلب هذه الطريقة التالي</a:t>
            </a:r>
            <a:r>
              <a:rPr lang="ar-SA" sz="3300" dirty="0" smtClean="0">
                <a:solidFill>
                  <a:schemeClr val="accent1"/>
                </a:solidFill>
              </a:rPr>
              <a:t>:</a:t>
            </a:r>
          </a:p>
          <a:p>
            <a:pPr marL="0" indent="0">
              <a:buNone/>
            </a:pPr>
            <a:endParaRPr lang="ar-SA" sz="1300" dirty="0">
              <a:solidFill>
                <a:schemeClr val="accent1"/>
              </a:solidFill>
            </a:endParaRPr>
          </a:p>
          <a:p>
            <a:pPr marL="0" indent="0">
              <a:buNone/>
            </a:pPr>
            <a:r>
              <a:rPr lang="ar-SA" dirty="0">
                <a:solidFill>
                  <a:schemeClr val="accent3"/>
                </a:solidFill>
              </a:rPr>
              <a:t>1- حفظ سلسلة من المواقع والأماكن.</a:t>
            </a:r>
          </a:p>
          <a:p>
            <a:pPr marL="0" indent="0">
              <a:buNone/>
            </a:pPr>
            <a:r>
              <a:rPr lang="ar-SA" dirty="0">
                <a:solidFill>
                  <a:schemeClr val="accent3"/>
                </a:solidFill>
              </a:rPr>
              <a:t>2-تجزئة المادة المراد حفظها الى اجزاء </a:t>
            </a:r>
            <a:r>
              <a:rPr lang="ar-SA" dirty="0" smtClean="0">
                <a:solidFill>
                  <a:schemeClr val="accent3"/>
                </a:solidFill>
              </a:rPr>
              <a:t>وربطها بالأماكن.</a:t>
            </a:r>
            <a:endParaRPr lang="ar-SA" dirty="0">
              <a:solidFill>
                <a:schemeClr val="accent3"/>
              </a:solidFill>
            </a:endParaRPr>
          </a:p>
          <a:p>
            <a:pPr marL="0" indent="0">
              <a:buNone/>
            </a:pPr>
            <a:r>
              <a:rPr lang="ar-SA" dirty="0">
                <a:solidFill>
                  <a:schemeClr val="accent3"/>
                </a:solidFill>
              </a:rPr>
              <a:t>3-عند الحاجة الى استدعاء المعلومات , على الفرد تذكر الاماكن ليتذكر المعلومات.</a:t>
            </a:r>
          </a:p>
        </p:txBody>
      </p:sp>
      <p:sp>
        <p:nvSpPr>
          <p:cNvPr id="4" name="AutoShape 2" descr="data:image/jpeg;base64,/9j/4AAQSkZJRgABAQAAAQABAAD/2wBDAAkGBwgHBgkIBwgKCgkLDRYPDQwMDRsUFRAWIB0iIiAdHx8kKDQsJCYxJx8fLT0tMTU3Ojo6Iys/RD84QzQ5Ojf/2wBDAQoKCg0MDRoPDxo3JR8lNzc3Nzc3Nzc3Nzc3Nzc3Nzc3Nzc3Nzc3Nzc3Nzc3Nzc3Nzc3Nzc3Nzc3Nzc3Nzc3Nzf/wAARCABxAOYDASIAAhEBAxEB/8QAGwAAAQUBAQAAAAAAAAAAAAAAAAECAwQFBgf/xAA4EAABBAEDAgQEAwcDBQAAAAABAAIDEQQFEiExQQYTUWEicYGhFDKRFSNSscHR8AdCYhckM6Ky/8QAGgEAAgMBAQAAAAAAAAAAAAAAAAIBAwQFBv/EACgRAAICAQQCAgEEAwAAAAAAAAABAhEDBBIhMRNBIlEUBTJCYYHh8P/aAAwDAQACEQMRAD8A8fpFH0Tbs0ArDcZxAJb9L5XpoxcuEZHwQEJKVl+M5rd2x+26uu/oomR7gSXbfYhS8bTpoLRHSP8AOqlMZHv8kmzk+ihwa7CyL4uxKKJ6qZsd+p+QSiEoWFsNxX2c9T9Euyuu5WfIJ70ntYLAcQ4J46YHkKlJaV3JxGxPIY/c31UJiPopeCS9C70QIVuLDmlY57I3FjfzOr4R8z2UToXNNEEKPFInciFLXF1wn+WR1HVbOJoUs0MbpzJGZD8EQjt5Hqbqh+tqYYZS6ByowjfoktbeqaC/AgZM5sgY80CXAj7LGMaSeKUXySpIYTYSceyeY+E3YqXGQ1oYUhFqTYk2pHBk2R7U8AAdOUu1DuqFGuQsOUov1+6RKE6IF+ZtKkv1RuTdIgR4+H6oSPd8P1QqMj+Q6QoBvoP1VtmS5gDajNHs2r+qq0eycxpLgFpxzlB/ESStGk/UnPayN7WBjBQAaAfc31U+OcbIYWO2tJIIc7t1u1kOFk+6mgje07r2j3W/DqJ7qasplBHQYehPnf8AnaIwRuc23Dnp2V/N8HZ5LSwRPcW7g1pF12W94Fz3jwzkl0Tp/Kytt9CyMsHBPpd9VonHdm+QYi8yPsRvY9wqj0Ivp9k8s/yaSpDLGqs82m0mbFYS4lr+m3b/AFVM47rIAJPsF7tpWmwZ0MkeZEHxhwo3+Yi+RyaTX+AMDzhKwMLBTS1zRyDdqh67TxbU1TJeGT6PC2RnoBz7Jfw8pbYH0oL1nxFo/hvwrh+bmNZPlvp8eO5rS5w6fCKpo5Fk+nRef6hrWH+OfPpenCFruf37xJfr8NUP1K04smPNG0nX2VSi4vlmO2ORza3cDt1S+SR1e39E2bIMsjnljW7iTTBQHyHYJm8nuVZuxr0K0yXyhz8Y560tbw9oUutZjmRzxwwxgGV7ngcHimjufZY22S6MZB9xytrw3pGTqWTNJFI2I4rWyFzh0JdQr6qZuO1+v7CKdnQ5Hg7VNE8QuZg6ZLnNMZdCeKc0irJ6NNrpte0uWPGmg07BbNlSjY+UuMbWgdxzd9P7rVg8UY2h6Vjuzq87o9sDNoc7+Kr6defVaR8QYrg6TZGYAfLlO9odFJdURxYvuLXGyanUXGTh17+zUoRrs8m8V52S9kWnTysc6No88MZst3ax8vchcnPhxsDS15s9W10+q9S8VeHZMoPn0rE8zNdN++InAppB/iI9uAuKz9A1XH8x+TjsYxg+KQyNI+xv7Lr4JYMuJdX/AIszTU4yOZdE0Grv6KJzBfCvTxGI7ZGkEi74P8lEItxr17qrJh54JUmVCxNLVYlZs6kFQkWss4U6LEyPamkcm1O34D0tO8rfe1p46+yTxX0NuoqkJVOYSO3zS/hXeS+VxDQ317n0SeGf0SpJlY2UhCW0ipYw14+H6oSvvb9UKjJ+4ZEbpndlJjPc+Tr0Fqu1XtMyIIJS7Ihc9hHBa6nNPYjsfkUmLI3NbnwM1xwW8bGIG+Tr9gpTsb+Zw/VUZMqWQcnhQ+YV2fysWNVBGXxyk7Z0uh+I5tDyHugDZ4JgGz40hpsjR8uh60V3uJrOJm4jcvEheGklhG4AhtWPlz6LxwyLW0HXptKnaGfHAZAZIv4h3r34+wVP5EJzuSLFFxR7jga/pel6KzMzHyY8T3NaxpYXPdx6AH0taGn+MdL1HzItNeZp2Mc5jHNLd9DoLXnWbqvh/wARYmO2LMkw8hr72ZHQXwRf34WZqGJJo2TDJFG+ISREsc94c53Ynjp1T4/0/BnTbbUn6/7siWWUX/RF4i1KfWtQycnKoSEgBgbtDWjgCuy5Z5JeQF1jH42XLKJ3zF5A8uRsYP627osDUsUYzhI14fEXOaHAbSSPbtwupmilBRiqozK7spAeqOBz3UT5PTj2Ca1xtY/KlwWbSyJJHva1xcRdcu/qV0ejZ8WjSvyZZHOe1tRwQSW2Q8/mI6gfzXOwxueY2toukeGgX3ulNlROimfGWn4CQtEOYtP2K+0ak2u5Uj/OeIy5w/3Rh3/1ahz9eys5rY5nOZFu3CGJ1RtdVWG9AVnkfAFA7rxyfZNN7Wml0QrfZ1WkeI9RlzIoX6pNC0A05w3byASA719LT9V1jIy9Qc8ZM7oS0NET3/CRto20cdbK5SEOfKzj4iVoQZBYwRhoc9pJa6ufkmw7HLc0Dbqi1kwPGEy2Nv8AMH7fzj0B9iodPwfPydrmtofE4O9O6g/a+Ywnbky07qNxoj0UmNqJ3tO6j3FkBw9D7KxThJtexWmjZ1jw1DNgxZuj7jGeHwvsHp+Zt9R81zU+k5uOf3mO+u1C/wCS9AyJIZ9GiyIGsij8pri3kBh6ECvQrmc3W5cmJ2GwMjxCQHfD8RruT1+iyRxeRF0monNhnsr2LDubzTW9L9VrfshkePHlhzZIpA4NBdtO8Ejj1AoKPTy4T48MLWCR8rQ17xfxEgC/ZaMOFRt/RVKT6I2ztgxjjuY18Ifv6c7qrqszVtQfkwMxmxQxxRO3ARsol1Vye6uaxHLjZuRBOHCVkjw7cKJNnmvfqsdzXEE0VTrJqUdsfY2K0+SrXqiwAmveeyis0uDLIouka0mx75OyFAULFPPKyxRHBqmDQAERs5Q91dFohFRVsVuwJo0kJFe6SiTfKY51dESn7YJCl1JGuoijSS93B/VNIPVUub7Q9GljzEc3810Gkam7GjbA6FksQfvYwuLS13sR0vuPkuVgd6ra0bUBh6hi5E1Ojhla9woHgH/P85Xb0WoTXJkyQd8Ho2Xm6Zomj4bnYcEmbOwOkic0bmNN9T19BX9lxOr6hjZ5aG4jMRjR+SFord61x2/krviOEtzZXeYZTMPNMn8RNFYMn5uevuugsSjDddtlTm7opSR7SQDY7EIjHKvxNa4ASMBZZ4qvumahBFjxskjJY57iBEeSAAObWaWncFv9DqV8FJ7rPCuY+cwhol3NPRzhzYWcTz7JOh4WaOecJWmO4Jrk7HTMzQ482OaSTJeGxgf+IBod3sXZH0WVqJEk5O+P8vWMcX9ljRPLTxwtJx83HbK74iXV16UtmLN5Iu+yuUdvQ2CNz5QwElxNClLI3ZC2MxFrxZLnCijDmkx3l8VN3Cg8DkfI9lPrmpfjYYA9xfNGC1zz3b2H8+Va2ow3CrlmU482CbSh7h3v5qLcU3cav+aw+SmWbTo8XWjDo0ul5BdJDK0vYGcFr6BF31bYB4VFksb3AOdtsi3enusvzO5Ce2UdgR9Vfj1W3j7Fljs9Hm8PZmPpGHlYs8EjQ0x01xc0g24PHz+XVZf7GlxQ+SWZrJmM3si8txc7mr9va+v3UPhDxTFp8R07U2PlwXuLmlvLoSeSQO4vryupm8SaOxnm4uXFO5zreXtdE4+1uHTumhqcy4Sv+6JeOD5vk5HxfnDUH4WQ/DmglEHlyueKElHgj7/4FzErzdcgLpdU1PzMuV5LHl7twLJfMaPYHosnNlx52tqKON18lraJ4T5cXwW10Kpc8mG8DlRA2aV/Ix2Nc5rXgm+vqqZjLXc/ZcHPilGRqjJNEDhyhSSMr9ULDLFyWpil5HTqmElNtITameUEiZ0jQxoa0g1ybtQk2UiFVKbkTQqUHskQiMmgJWmjwrcL+FRaR7qeJw9Vu02VKVFc42ddpOWZ8Z0eS3zWwxh7S51UGkWPlRRqsccmpOEcbmivykUORf8AVJ4TxosiHMkyHsjhAbFufdOcTuLR700/IL0STTcWHT58+GfGa6SMPc6UANaKHNnt/Zei/JhGMb/0ZPG2cdp+gum078Q4sia1250jncDg1YPRcfqeQZ8tx372t+Bh7UOBSu+ItaObsxYLbiQ3XxX5ju5PtxwsMvvqsWp1e57E+C2ONLkeUlgJm4JbWHeh6HX6LW0+J+RiSm+IqNH36hZAcr+kvj/EeXJMyFjmm3v4APzWnTZVHInJ8CTja4NnExP+0mcQ7ym04kNvkX+g55WRlv3ZDtrRuuyei6M+JsTTtEmwcV7JZJdzQGA8WOHF1dB6ArjTIeu4n3K1anVQvbEWONrkvZDYTM4RygMaKBcDz+iquIugVAXk+qTce6wTzp+ixQJC4JvmV3TN3qit3yVTyP0MkWoZTYc3kjstNvLdwotPPyWGBtNjgrZ02fHfhTsyMhsUjHNMYIPxg3Y+nB+q6Gi1Ci9synLC+USN+EhzDz3SxQsfIN4sXyBwaUYAaTtcHNvj3Wpj6XkZETJccCbfdCNwLgR2IXVi4vsz0/RkatgvxJR3ikG6N9Vub/ccWqTYSWb+Aboi+Suy8QwMwtKxNPk2yZDpDO6quMbS2vqT/wCpXMSYzhzGd3seq589PubnHlF6nXDKsjYGRF0jXF+4CmuAAQo9QikhZEyVpaXW+ndx0B+xQuJqsrhlcejRBWjPQlLSPRJRWBxaLQSJUnySgCEtFLsJRUmSNUkd7r9ElBve0hdf0Tx+DshnZ+F9RLNLmxI3Ma45Il3OF8ba/p91U8Q63kzN/CMnkbjAV5TXENI9x35WFp+oS4L3GMAteKcCoHyukJc88ldn86H4yxpfL2UeN779Cl3NpC8hMtBXOeSRbQ8SCuQjzFGhR5ZBSHlxSFyahQ5tk0PDvVKCo0WmU6IolDgfzHlLweh/VR3aT6p99hRLbv4kfF6k/VMBQXo3/ZFDvi9QPqjn1BTN6buKV5EiaLDZnR/lKuYGtZWBO2bGlkjcCLMby3dXY0sslIhavJH9rI2RfZtZOrjJypJy0tD3WATZHtfdS42bBJIxss4gaer3NcaH0BKwbTt5WyH6nniuyt4IM2PEGt/tNsGLAwMwcW2wNcPiP/Jx9ShYxAKFzMm7JNyk+WXKkqQ/HY6aZkTG7nvcGtF9Sei6XV/BOrYOSYYMeTKaNoMkTDQce1Xfcc9OVyzHFjg4dQu1i/1I1KISFmLitfI/eXUfUGvt90+OUa+Qst3ooYXgzW8nKjhfhyQsdII3SvALW33469R09VFP4R12F0t6bklsXLnNZfHqK6+vC0sX/ULNxYmxY+HBHE2TzGNa51DoSKvmyL59U7/qPqQaWsxcVrQKiG0/uxVGueePVWXi+xfmUHeDNZZgy5EuNJHJG5oELm/E4EOJdfShtNrmTYPVdlkf6iahPjy47sTFEEzS2SMA04Hdd89y4n6LjHGyVVllH+I8b9kgYLAJ6i0BjSQQTRF1XKbv6EdQKQ2SgBViqI9VRYw8sAPeqvlIGjoSbd04TC81QFCqQJKqxZHQqN3okftAoONFKGtNUbNWmCT1AJ9SgPNg+gpPGTIJRHbbINnnjomPDQG0e3ok3iuW2fVG/px0FJ9wDyxpoCrLUFja3dAAPqU3zePyiwKBR5nABFiqIRYDtgbZJFe3dHl/FwQenTuka8G7oDigRaHSN3HjcCB7ItALsY2y4ng+iC1rbs0O3HKTzQQdzQebTTJfUd7RYDyNrT35SNA226/agml5N3yT9kgfwQRYu0rmA+m1Z79KCNg/3HmyOAmeZxRaCO3sk33V9jaVzJoc4DbuB70mI3fDXvaQKN7CheUitR5UbWBrsSF5H+43Z+6bLkNezaMeJn/JoN/zUWwILKEiFNkCpEIUyJAJUIQQCEIQAiEIUMBEIQq0SKlQhWRAEIQmIBCEIAVqD1QhACIQhAAgoQoYCJEISSJQJUIURAVCEKwgEIQgD//Z"/>
          <p:cNvSpPr>
            <a:spLocks noChangeAspect="1" noChangeArrowheads="1"/>
          </p:cNvSpPr>
          <p:nvPr/>
        </p:nvSpPr>
        <p:spPr bwMode="auto">
          <a:xfrm>
            <a:off x="8904288" y="-377825"/>
            <a:ext cx="1562100" cy="77152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dirty="0"/>
          </a:p>
        </p:txBody>
      </p:sp>
      <p:pic>
        <p:nvPicPr>
          <p:cNvPr id="5" name="صورة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20865793">
            <a:off x="110769" y="3365694"/>
            <a:ext cx="1571162" cy="12136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48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4350" y="116632"/>
            <a:ext cx="1524000" cy="1524000"/>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59951599"/>
      </p:ext>
    </p:extLst>
  </p:cSld>
  <p:clrMapOvr>
    <a:masterClrMapping/>
  </p:clrMapOvr>
  <p:transition spd="med">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lide(fromBottom)">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slide(fromBottom)">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slide(fromBottom)">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slide(fromBottom)">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323" y="908720"/>
            <a:ext cx="8855372" cy="923330"/>
          </a:xfrm>
          <a:prstGeom prst="rect">
            <a:avLst/>
          </a:prstGeom>
          <a:noFill/>
        </p:spPr>
        <p:txBody>
          <a:bodyPr wrap="square" rtlCol="1">
            <a:spAutoFit/>
          </a:bodyPr>
          <a:lstStyle/>
          <a:p>
            <a:pPr marL="285750" indent="-285750">
              <a:buBlip>
                <a:blip r:embed="rId2"/>
              </a:buBlip>
            </a:pPr>
            <a:r>
              <a:rPr lang="ar-SA" b="1" dirty="0">
                <a:solidFill>
                  <a:schemeClr val="accent1"/>
                </a:solidFill>
              </a:rPr>
              <a:t>كان ابنجهاوس يقيس الزمن الذي يحتاجه المفحوص في اكتساب وحفظ المقاطع , وبعد فترة من الزمن يكرر طلب إعادة حفظ هذه المقاطع مرة أخرى بهدف تحديد الزمن الذي يحتاجه المفحوص لحفظها , فوجد أن الزمن اللازم لحفظ الكقاطع في المرة الثانية كان يقل عنه في المرة الأولى .</a:t>
            </a:r>
          </a:p>
        </p:txBody>
      </p:sp>
      <p:sp>
        <p:nvSpPr>
          <p:cNvPr id="3" name="TextBox 2"/>
          <p:cNvSpPr txBox="1"/>
          <p:nvPr/>
        </p:nvSpPr>
        <p:spPr>
          <a:xfrm>
            <a:off x="1868596" y="2021939"/>
            <a:ext cx="6880473" cy="646331"/>
          </a:xfrm>
          <a:prstGeom prst="rect">
            <a:avLst/>
          </a:prstGeom>
          <a:noFill/>
        </p:spPr>
        <p:txBody>
          <a:bodyPr wrap="none" rtlCol="1">
            <a:spAutoFit/>
          </a:bodyPr>
          <a:lstStyle/>
          <a:p>
            <a:pPr marL="285750" indent="-285750">
              <a:buBlip>
                <a:blip r:embed="rId2"/>
              </a:buBlip>
            </a:pPr>
            <a:r>
              <a:rPr lang="ar-SA" b="1" dirty="0">
                <a:solidFill>
                  <a:schemeClr val="accent3"/>
                </a:solidFill>
              </a:rPr>
              <a:t>توصل إلى معادلة يمكن من خلالها قياس نسبة الإقتصاد في الزمن اللازم لإعادة التعلم :</a:t>
            </a:r>
          </a:p>
          <a:p>
            <a:endParaRPr lang="ar-SA" dirty="0"/>
          </a:p>
        </p:txBody>
      </p:sp>
      <p:sp>
        <p:nvSpPr>
          <p:cNvPr id="4" name="TextBox 3"/>
          <p:cNvSpPr txBox="1"/>
          <p:nvPr/>
        </p:nvSpPr>
        <p:spPr>
          <a:xfrm>
            <a:off x="555487" y="2780928"/>
            <a:ext cx="7688323" cy="923330"/>
          </a:xfrm>
          <a:prstGeom prst="rect">
            <a:avLst/>
          </a:prstGeom>
          <a:noFill/>
        </p:spPr>
        <p:txBody>
          <a:bodyPr wrap="none" rtlCol="1">
            <a:spAutoFit/>
          </a:bodyPr>
          <a:lstStyle/>
          <a:p>
            <a:pPr algn="ctr"/>
            <a:r>
              <a:rPr lang="ar-SA" b="1" dirty="0" smtClean="0">
                <a:ln w="900" cmpd="sng">
                  <a:solidFill>
                    <a:schemeClr val="accent1">
                      <a:satMod val="190000"/>
                      <a:alpha val="55000"/>
                    </a:schemeClr>
                  </a:solidFill>
                  <a:prstDash val="solid"/>
                </a:ln>
                <a:solidFill>
                  <a:schemeClr val="accent1"/>
                </a:solidFill>
                <a:effectLst>
                  <a:innerShdw blurRad="101600" dist="76200" dir="5400000">
                    <a:schemeClr val="accent1">
                      <a:satMod val="190000"/>
                      <a:tint val="100000"/>
                      <a:alpha val="74000"/>
                    </a:schemeClr>
                  </a:innerShdw>
                </a:effectLst>
              </a:rPr>
              <a:t>                        </a:t>
            </a:r>
            <a:r>
              <a:rPr lang="ar-SA" dirty="0">
                <a:solidFill>
                  <a:schemeClr val="accent1"/>
                </a:solidFill>
              </a:rPr>
              <a:t>الزمن اللازم لتعلم المقاطع في المرة الأولى  -  الزمن اللازم لإعادة حفظ المقاطع </a:t>
            </a:r>
          </a:p>
          <a:p>
            <a:r>
              <a:rPr lang="ar-SA" dirty="0">
                <a:solidFill>
                  <a:schemeClr val="accent3"/>
                </a:solidFill>
              </a:rPr>
              <a:t>نسبة الإقتصاد :  ـــــــــــــــــــــــــــــــــــــــــــــــــــــــــــــــــــــــــــــــــــــــــــــــــــــــــــــــــــــــــــــــــ</a:t>
            </a:r>
          </a:p>
          <a:p>
            <a:pPr algn="ctr"/>
            <a:r>
              <a:rPr lang="ar-SA" dirty="0">
                <a:solidFill>
                  <a:schemeClr val="accent1"/>
                </a:solidFill>
              </a:rPr>
              <a:t>                                    الزمن اللازم لتعلم المقاطع في المرة الأولى </a:t>
            </a:r>
          </a:p>
        </p:txBody>
      </p:sp>
      <p:sp>
        <p:nvSpPr>
          <p:cNvPr id="5" name="TextBox 4"/>
          <p:cNvSpPr txBox="1"/>
          <p:nvPr/>
        </p:nvSpPr>
        <p:spPr>
          <a:xfrm>
            <a:off x="4476435" y="3933056"/>
            <a:ext cx="4264309" cy="369332"/>
          </a:xfrm>
          <a:prstGeom prst="rect">
            <a:avLst/>
          </a:prstGeom>
          <a:noFill/>
        </p:spPr>
        <p:txBody>
          <a:bodyPr wrap="none" rtlCol="1">
            <a:spAutoFit/>
          </a:bodyPr>
          <a:lstStyle/>
          <a:p>
            <a:pPr marL="285750" indent="-285750">
              <a:buBlip>
                <a:blip r:embed="rId2"/>
              </a:buBlip>
            </a:pPr>
            <a:r>
              <a:rPr lang="ar-SA" b="1" dirty="0">
                <a:solidFill>
                  <a:schemeClr val="accent3"/>
                </a:solidFill>
              </a:rPr>
              <a:t>أبرز إسهامات ابنجهاوس في مجال دراسة الذاكرة :</a:t>
            </a:r>
          </a:p>
        </p:txBody>
      </p:sp>
      <p:sp>
        <p:nvSpPr>
          <p:cNvPr id="6" name="TextBox 5"/>
          <p:cNvSpPr txBox="1"/>
          <p:nvPr/>
        </p:nvSpPr>
        <p:spPr>
          <a:xfrm>
            <a:off x="3332940" y="4581128"/>
            <a:ext cx="5240538" cy="369332"/>
          </a:xfrm>
          <a:prstGeom prst="rect">
            <a:avLst/>
          </a:prstGeom>
          <a:noFill/>
        </p:spPr>
        <p:txBody>
          <a:bodyPr wrap="none" rtlCol="1">
            <a:spAutoFit/>
          </a:bodyPr>
          <a:lstStyle/>
          <a:p>
            <a:r>
              <a:rPr lang="ar-SA" b="1" dirty="0">
                <a:solidFill>
                  <a:schemeClr val="accent1"/>
                </a:solidFill>
              </a:rPr>
              <a:t>1- ابتكار القوائم المتسلسلة لقياس قدرة الأفراد على الحفظ </a:t>
            </a:r>
            <a:r>
              <a:rPr lang="ar-SA" b="1" dirty="0" smtClean="0">
                <a:solidFill>
                  <a:schemeClr val="accent1"/>
                </a:solidFill>
              </a:rPr>
              <a:t>والتذكر. </a:t>
            </a:r>
            <a:endParaRPr lang="ar-SA" b="1" dirty="0">
              <a:solidFill>
                <a:schemeClr val="accent1"/>
              </a:solidFill>
            </a:endParaRPr>
          </a:p>
        </p:txBody>
      </p:sp>
      <p:sp>
        <p:nvSpPr>
          <p:cNvPr id="7" name="TextBox 6"/>
          <p:cNvSpPr txBox="1"/>
          <p:nvPr/>
        </p:nvSpPr>
        <p:spPr>
          <a:xfrm>
            <a:off x="2331964" y="5085184"/>
            <a:ext cx="6229590" cy="369332"/>
          </a:xfrm>
          <a:prstGeom prst="rect">
            <a:avLst/>
          </a:prstGeom>
          <a:noFill/>
        </p:spPr>
        <p:txBody>
          <a:bodyPr wrap="none" rtlCol="1">
            <a:spAutoFit/>
          </a:bodyPr>
          <a:lstStyle/>
          <a:p>
            <a:r>
              <a:rPr lang="ar-SA" b="1" dirty="0">
                <a:solidFill>
                  <a:schemeClr val="accent1"/>
                </a:solidFill>
              </a:rPr>
              <a:t>2- استخدام طرق منهجية تخضع لعامل الزمن في قياس قدرتي الاكتساب </a:t>
            </a:r>
            <a:r>
              <a:rPr lang="ar-SA" b="1" dirty="0" smtClean="0">
                <a:solidFill>
                  <a:schemeClr val="accent1"/>
                </a:solidFill>
              </a:rPr>
              <a:t>والتذكر. </a:t>
            </a:r>
            <a:endParaRPr lang="ar-SA" b="1" dirty="0">
              <a:solidFill>
                <a:schemeClr val="accent1"/>
              </a:solidFill>
            </a:endParaRPr>
          </a:p>
        </p:txBody>
      </p:sp>
      <p:sp>
        <p:nvSpPr>
          <p:cNvPr id="8" name="TextBox 7"/>
          <p:cNvSpPr txBox="1"/>
          <p:nvPr/>
        </p:nvSpPr>
        <p:spPr>
          <a:xfrm>
            <a:off x="323528" y="5662989"/>
            <a:ext cx="8280920" cy="646331"/>
          </a:xfrm>
          <a:prstGeom prst="rect">
            <a:avLst/>
          </a:prstGeom>
          <a:noFill/>
        </p:spPr>
        <p:txBody>
          <a:bodyPr wrap="square" rtlCol="1">
            <a:spAutoFit/>
          </a:bodyPr>
          <a:lstStyle/>
          <a:p>
            <a:r>
              <a:rPr lang="ar-SA" b="1" dirty="0">
                <a:solidFill>
                  <a:schemeClr val="accent1"/>
                </a:solidFill>
              </a:rPr>
              <a:t>3- ادخال متغيرات أخرى في دراسة هذه العمليات مثل الطول والمادة والقائمة المراد حفظها ودرجة التمكن من إدراك المعنى وأسلوب تقديم المادة للمتعلم . </a:t>
            </a:r>
          </a:p>
        </p:txBody>
      </p:sp>
    </p:spTree>
    <p:extLst>
      <p:ext uri="{BB962C8B-B14F-4D97-AF65-F5344CB8AC3E}">
        <p14:creationId xmlns="" xmlns:p14="http://schemas.microsoft.com/office/powerpoint/2010/main" val="4025915819"/>
      </p:ext>
    </p:extLst>
  </p:cSld>
  <p:clrMapOvr>
    <a:masterClrMapping/>
  </p:clrMapOvr>
  <p:transition spd="med">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lide(fromBottom)">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lide(fromBottom)">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lide(fromBottom)">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slide(fromBottom)">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11559" y="548680"/>
            <a:ext cx="8025353" cy="5976664"/>
          </a:xfrm>
        </p:spPr>
        <p:txBody>
          <a:bodyPr>
            <a:normAutofit/>
          </a:bodyPr>
          <a:lstStyle/>
          <a:p>
            <a:pPr marL="0" indent="0">
              <a:buNone/>
            </a:pPr>
            <a:r>
              <a:rPr lang="ar-SA" dirty="0" smtClean="0">
                <a:solidFill>
                  <a:schemeClr val="accent2">
                    <a:lumMod val="60000"/>
                    <a:lumOff val="40000"/>
                  </a:schemeClr>
                </a:solidFill>
                <a:cs typeface="DecoType Thuluth" pitchFamily="2" charset="-78"/>
              </a:rPr>
              <a:t>2</a:t>
            </a:r>
            <a:r>
              <a:rPr lang="ar-SA" dirty="0" smtClean="0">
                <a:solidFill>
                  <a:schemeClr val="accent2">
                    <a:lumMod val="60000"/>
                    <a:lumOff val="40000"/>
                  </a:schemeClr>
                </a:solidFill>
              </a:rPr>
              <a:t>. طريقة </a:t>
            </a:r>
            <a:r>
              <a:rPr lang="ar-SA" dirty="0">
                <a:solidFill>
                  <a:schemeClr val="accent2">
                    <a:lumMod val="60000"/>
                    <a:lumOff val="40000"/>
                  </a:schemeClr>
                </a:solidFill>
              </a:rPr>
              <a:t>الكلمة العلاقة</a:t>
            </a:r>
            <a:r>
              <a:rPr lang="ar-SA" dirty="0" smtClean="0">
                <a:solidFill>
                  <a:schemeClr val="accent2">
                    <a:lumMod val="60000"/>
                    <a:lumOff val="40000"/>
                  </a:schemeClr>
                </a:solidFill>
              </a:rPr>
              <a:t>:</a:t>
            </a:r>
          </a:p>
          <a:p>
            <a:pPr marL="0" indent="0">
              <a:buNone/>
            </a:pPr>
            <a:r>
              <a:rPr lang="ar-SA" dirty="0" smtClean="0">
                <a:solidFill>
                  <a:schemeClr val="accent1"/>
                </a:solidFill>
              </a:rPr>
              <a:t>تتطلب حفظ كلمات مألوفة ولها ايقاع معيت ليتم تعليق معلومات جديدة بها. يلجأ الفرد الى تشكيل الرابطة الذهنية بناء على تشابه ايقاع الكلمات او على ابتكار صور خياليه.</a:t>
            </a:r>
            <a:endParaRPr lang="ar-SA" dirty="0">
              <a:solidFill>
                <a:schemeClr val="accent1"/>
              </a:solidFill>
            </a:endParaRPr>
          </a:p>
          <a:p>
            <a:pPr marL="0" indent="0">
              <a:buNone/>
            </a:pPr>
            <a:r>
              <a:rPr lang="ar-SA" dirty="0" smtClean="0">
                <a:solidFill>
                  <a:schemeClr val="accent2">
                    <a:lumMod val="60000"/>
                    <a:lumOff val="40000"/>
                  </a:schemeClr>
                </a:solidFill>
              </a:rPr>
              <a:t> 3. طريقة </a:t>
            </a:r>
            <a:r>
              <a:rPr lang="ar-SA" dirty="0">
                <a:solidFill>
                  <a:schemeClr val="accent2">
                    <a:lumMod val="60000"/>
                    <a:lumOff val="40000"/>
                  </a:schemeClr>
                </a:solidFill>
              </a:rPr>
              <a:t>المختصرات </a:t>
            </a:r>
            <a:r>
              <a:rPr lang="ar-SA" dirty="0" smtClean="0">
                <a:solidFill>
                  <a:schemeClr val="accent2">
                    <a:lumMod val="60000"/>
                    <a:lumOff val="40000"/>
                  </a:schemeClr>
                </a:solidFill>
              </a:rPr>
              <a:t>:</a:t>
            </a:r>
          </a:p>
          <a:p>
            <a:pPr marL="0" indent="0">
              <a:buNone/>
            </a:pPr>
            <a:r>
              <a:rPr lang="ar-SA" dirty="0">
                <a:solidFill>
                  <a:schemeClr val="accent1"/>
                </a:solidFill>
              </a:rPr>
              <a:t>تقوم على استخدام المقاطع الاولى من الجمل والكلمات لتشكيل كلمة او جملة تسهل حفظ وتذكر الاسماء والافكار. تستخدم كثيرا في اللغة الانجليزية. </a:t>
            </a:r>
          </a:p>
        </p:txBody>
      </p:sp>
      <p:pic>
        <p:nvPicPr>
          <p:cNvPr id="4" name="صورة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7544" y="4581128"/>
            <a:ext cx="2016224" cy="16889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290510920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11560" y="1484784"/>
            <a:ext cx="8075240" cy="4896544"/>
          </a:xfrm>
        </p:spPr>
        <p:txBody>
          <a:bodyPr>
            <a:normAutofit fontScale="77500" lnSpcReduction="20000"/>
          </a:bodyPr>
          <a:lstStyle/>
          <a:p>
            <a:pPr marL="0" indent="0">
              <a:buNone/>
            </a:pPr>
            <a:r>
              <a:rPr lang="ar-SA" sz="3600" dirty="0" smtClean="0">
                <a:solidFill>
                  <a:schemeClr val="accent2"/>
                </a:solidFill>
                <a:latin typeface="+mj-lt"/>
              </a:rPr>
              <a:t>4. طريقة </a:t>
            </a:r>
            <a:r>
              <a:rPr lang="ar-SA" sz="3600" dirty="0">
                <a:solidFill>
                  <a:schemeClr val="accent2"/>
                </a:solidFill>
                <a:latin typeface="+mj-lt"/>
              </a:rPr>
              <a:t>الكلمة المفتاح:</a:t>
            </a:r>
          </a:p>
          <a:p>
            <a:pPr marL="0" indent="0">
              <a:buNone/>
            </a:pPr>
            <a:r>
              <a:rPr lang="ar-SA" sz="3600" dirty="0">
                <a:solidFill>
                  <a:schemeClr val="accent1"/>
                </a:solidFill>
                <a:latin typeface="+mj-lt"/>
              </a:rPr>
              <a:t>طريقة لحفظ كلمات </a:t>
            </a:r>
            <a:r>
              <a:rPr lang="ar-SA" sz="3600" dirty="0" smtClean="0">
                <a:solidFill>
                  <a:schemeClr val="accent1"/>
                </a:solidFill>
                <a:latin typeface="+mj-lt"/>
              </a:rPr>
              <a:t>أو معاني </a:t>
            </a:r>
            <a:r>
              <a:rPr lang="ar-SA" sz="3600" dirty="0">
                <a:solidFill>
                  <a:schemeClr val="accent1"/>
                </a:solidFill>
                <a:latin typeface="+mj-lt"/>
              </a:rPr>
              <a:t>من لغات اجنبية من خلال ربطها بكلمات اخرى من اللغة الاصلية المماثلة لها من حيث الايقاع أو اللفظ. </a:t>
            </a:r>
          </a:p>
          <a:p>
            <a:pPr marL="0" indent="0">
              <a:buNone/>
            </a:pPr>
            <a:r>
              <a:rPr lang="ar-SA" sz="3600" dirty="0" smtClean="0">
                <a:solidFill>
                  <a:schemeClr val="accent2"/>
                </a:solidFill>
                <a:latin typeface="+mj-lt"/>
              </a:rPr>
              <a:t>5. طريقة </a:t>
            </a:r>
            <a:r>
              <a:rPr lang="ar-SA" sz="3600" dirty="0">
                <a:solidFill>
                  <a:schemeClr val="accent2"/>
                </a:solidFill>
                <a:latin typeface="+mj-lt"/>
              </a:rPr>
              <a:t>الربط </a:t>
            </a:r>
            <a:r>
              <a:rPr lang="ar-SA" sz="3600" dirty="0" smtClean="0">
                <a:solidFill>
                  <a:schemeClr val="accent2"/>
                </a:solidFill>
                <a:latin typeface="+mj-lt"/>
              </a:rPr>
              <a:t>:</a:t>
            </a:r>
          </a:p>
          <a:p>
            <a:pPr marL="0" indent="0">
              <a:buNone/>
            </a:pPr>
            <a:r>
              <a:rPr lang="ar-SA" sz="3600" dirty="0" smtClean="0">
                <a:solidFill>
                  <a:schemeClr val="accent1"/>
                </a:solidFill>
                <a:latin typeface="+mj-lt"/>
              </a:rPr>
              <a:t>تقوم </a:t>
            </a:r>
            <a:r>
              <a:rPr lang="ar-SA" sz="3600" dirty="0">
                <a:solidFill>
                  <a:schemeClr val="accent1"/>
                </a:solidFill>
                <a:latin typeface="+mj-lt"/>
              </a:rPr>
              <a:t>على أساس تشكيل رابطة تخيلية بين الأجزاء ذاتها للمعلومات المراد حفظها. فحسب هذه الطريقة يتم تشكيل الروابط بين الأفكار وفق تسلسل معين, إذ يتم تشكيل صورة ذهنية تربط الفكرة السابقة مع تلك التي تليها وهكذا, بحيث تشكل الفكرة السابقة مثيراً يسهل الفكرة اللاحقة.</a:t>
            </a:r>
          </a:p>
          <a:p>
            <a:pPr marL="0" indent="0">
              <a:buNone/>
            </a:pPr>
            <a:r>
              <a:rPr lang="ar-SA" sz="3600" dirty="0" smtClean="0">
                <a:solidFill>
                  <a:schemeClr val="accent2"/>
                </a:solidFill>
                <a:latin typeface="+mj-lt"/>
              </a:rPr>
              <a:t>6. طريقة </a:t>
            </a:r>
            <a:r>
              <a:rPr lang="ar-SA" sz="3600" dirty="0">
                <a:solidFill>
                  <a:schemeClr val="accent2"/>
                </a:solidFill>
                <a:latin typeface="+mj-lt"/>
              </a:rPr>
              <a:t>التخيل </a:t>
            </a:r>
            <a:r>
              <a:rPr lang="ar-SA" sz="3600" dirty="0" smtClean="0">
                <a:solidFill>
                  <a:schemeClr val="accent2"/>
                </a:solidFill>
                <a:latin typeface="+mj-lt"/>
              </a:rPr>
              <a:t>:</a:t>
            </a:r>
          </a:p>
          <a:p>
            <a:pPr marL="0" indent="0">
              <a:buNone/>
            </a:pPr>
            <a:r>
              <a:rPr lang="ar-SA" sz="3600" dirty="0">
                <a:solidFill>
                  <a:schemeClr val="accent1"/>
                </a:solidFill>
                <a:latin typeface="+mj-lt"/>
              </a:rPr>
              <a:t>طريقة تساعد الفرد على استرجاع صور </a:t>
            </a:r>
            <a:r>
              <a:rPr lang="ar-SA" sz="3600" dirty="0" smtClean="0">
                <a:solidFill>
                  <a:schemeClr val="accent1"/>
                </a:solidFill>
                <a:latin typeface="+mj-lt"/>
              </a:rPr>
              <a:t>وتخيلات للخبرات </a:t>
            </a:r>
            <a:r>
              <a:rPr lang="ar-SA" sz="3600" dirty="0">
                <a:solidFill>
                  <a:schemeClr val="accent1"/>
                </a:solidFill>
                <a:latin typeface="+mj-lt"/>
              </a:rPr>
              <a:t>المراد تعلمها.</a:t>
            </a:r>
          </a:p>
        </p:txBody>
      </p:sp>
      <p:pic>
        <p:nvPicPr>
          <p:cNvPr id="2150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9754" y="96212"/>
            <a:ext cx="1619250" cy="1619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09394886"/>
      </p:ext>
    </p:extLst>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Bottom)">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5" name="مستطيل 4"/>
          <p:cNvSpPr/>
          <p:nvPr/>
        </p:nvSpPr>
        <p:spPr>
          <a:xfrm>
            <a:off x="5364088" y="3789040"/>
            <a:ext cx="3312368"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p:cNvSpPr/>
          <p:nvPr/>
        </p:nvSpPr>
        <p:spPr>
          <a:xfrm>
            <a:off x="7164288" y="4293096"/>
            <a:ext cx="1512168"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عنوان 8"/>
          <p:cNvSpPr>
            <a:spLocks noGrp="1"/>
          </p:cNvSpPr>
          <p:nvPr>
            <p:ph type="title"/>
          </p:nvPr>
        </p:nvSpPr>
        <p:spPr>
          <a:xfrm>
            <a:off x="2771800" y="3217540"/>
            <a:ext cx="8229600" cy="1143000"/>
          </a:xfrm>
        </p:spPr>
        <p:txBody>
          <a:bodyPr>
            <a:noAutofit/>
          </a:bodyPr>
          <a:lstStyle/>
          <a:p>
            <a:r>
              <a:rPr lang="ar-SA" sz="8800" dirty="0" smtClean="0">
                <a:solidFill>
                  <a:schemeClr val="accent2"/>
                </a:solidFill>
              </a:rPr>
              <a:t>شكراً</a:t>
            </a:r>
            <a:endParaRPr lang="ar-SA" sz="8800" dirty="0">
              <a:solidFill>
                <a:schemeClr val="accent2"/>
              </a:solidFill>
            </a:endParaRPr>
          </a:p>
        </p:txBody>
      </p:sp>
      <p:pic>
        <p:nvPicPr>
          <p:cNvPr id="2253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18987" y="4581128"/>
            <a:ext cx="1524000" cy="1524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49350539"/>
      </p:ext>
    </p:extLst>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21172" y="548680"/>
            <a:ext cx="2885726" cy="523220"/>
          </a:xfrm>
          <a:prstGeom prst="rect">
            <a:avLst/>
          </a:prstGeom>
          <a:noFill/>
        </p:spPr>
        <p:txBody>
          <a:bodyPr wrap="none" rtlCol="1">
            <a:spAutoFit/>
          </a:bodyPr>
          <a:lstStyle/>
          <a:p>
            <a:pPr marL="457200" indent="-457200">
              <a:buBlip>
                <a:blip r:embed="rId2"/>
              </a:buBlip>
            </a:pPr>
            <a:r>
              <a:rPr lang="ar-SA" sz="2800" dirty="0" smtClean="0">
                <a:solidFill>
                  <a:schemeClr val="accent3"/>
                </a:solidFill>
              </a:rPr>
              <a:t>المدرسة السلوكية : </a:t>
            </a:r>
            <a:endParaRPr lang="ar-SA" sz="2800" dirty="0">
              <a:solidFill>
                <a:schemeClr val="accent3"/>
              </a:solidFill>
            </a:endParaRPr>
          </a:p>
        </p:txBody>
      </p:sp>
      <p:sp>
        <p:nvSpPr>
          <p:cNvPr id="3" name="TextBox 2"/>
          <p:cNvSpPr txBox="1"/>
          <p:nvPr/>
        </p:nvSpPr>
        <p:spPr>
          <a:xfrm>
            <a:off x="467544" y="1484784"/>
            <a:ext cx="8287602" cy="923330"/>
          </a:xfrm>
          <a:prstGeom prst="rect">
            <a:avLst/>
          </a:prstGeom>
          <a:noFill/>
        </p:spPr>
        <p:txBody>
          <a:bodyPr wrap="square" rtlCol="1">
            <a:spAutoFit/>
          </a:bodyPr>
          <a:lstStyle/>
          <a:p>
            <a:r>
              <a:rPr lang="ar-SA" b="1" dirty="0" smtClean="0">
                <a:solidFill>
                  <a:schemeClr val="accent1"/>
                </a:solidFill>
              </a:rPr>
              <a:t>لم تبتعد نظرتها عن نظرة ابنجهاوس ,  فهي تنظر إلى الذاكرة  عبارة عن مجموعة ارتباطات تشكلت بين مثيرات واستجابات معينة , تزداد هذه الارتباطات عدداً وتعقيداً نتيجة لتفاعل الأفراد المستمر مع البيئة التي يعيشون فيها </a:t>
            </a:r>
          </a:p>
        </p:txBody>
      </p:sp>
      <p:sp>
        <p:nvSpPr>
          <p:cNvPr id="6" name="Rectangle 5"/>
          <p:cNvSpPr/>
          <p:nvPr/>
        </p:nvSpPr>
        <p:spPr>
          <a:xfrm>
            <a:off x="35496" y="3972380"/>
            <a:ext cx="8568952" cy="646331"/>
          </a:xfrm>
          <a:prstGeom prst="rect">
            <a:avLst/>
          </a:prstGeom>
        </p:spPr>
        <p:txBody>
          <a:bodyPr wrap="square">
            <a:spAutoFit/>
          </a:bodyPr>
          <a:lstStyle/>
          <a:p>
            <a:pPr>
              <a:defRPr/>
            </a:pPr>
            <a:r>
              <a:rPr lang="ar-SA" b="1" dirty="0">
                <a:solidFill>
                  <a:schemeClr val="accent1"/>
                </a:solidFill>
              </a:rPr>
              <a:t>اختلفت النظرة الى الذاكرة وأصبحت تدرس من منظور معرفي حيث ازداد الاهتمام بالعمليات المعرفية كالانتباه والإحساس والإدراك والترميز والتنظيم والتخزين وغيرها </a:t>
            </a:r>
            <a:endParaRPr lang="en-US" b="1" dirty="0">
              <a:solidFill>
                <a:schemeClr val="accent1"/>
              </a:solidFill>
            </a:endParaRPr>
          </a:p>
        </p:txBody>
      </p:sp>
      <p:sp>
        <p:nvSpPr>
          <p:cNvPr id="7" name="Rectangle 6"/>
          <p:cNvSpPr/>
          <p:nvPr/>
        </p:nvSpPr>
        <p:spPr>
          <a:xfrm>
            <a:off x="467544" y="3356992"/>
            <a:ext cx="8136904" cy="369332"/>
          </a:xfrm>
          <a:prstGeom prst="rect">
            <a:avLst/>
          </a:prstGeom>
        </p:spPr>
        <p:txBody>
          <a:bodyPr wrap="square">
            <a:spAutoFit/>
          </a:bodyPr>
          <a:lstStyle/>
          <a:p>
            <a:pPr marL="285750" indent="-285750">
              <a:buBlip>
                <a:blip r:embed="rId2"/>
              </a:buBlip>
              <a:defRPr/>
            </a:pPr>
            <a:r>
              <a:rPr lang="ar-SA" b="1" dirty="0">
                <a:solidFill>
                  <a:schemeClr val="accent3"/>
                </a:solidFill>
              </a:rPr>
              <a:t>لقد بقيت مثل هذه التفسيرات للذاكرة سائدة حتى الستينات من القرن العشرين :</a:t>
            </a:r>
          </a:p>
        </p:txBody>
      </p:sp>
      <p:pic>
        <p:nvPicPr>
          <p:cNvPr id="3077" name="Picture 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588224" y="4751748"/>
            <a:ext cx="2555776" cy="20765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67544" y="2276872"/>
            <a:ext cx="1619250" cy="1619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5" cstate="print">
            <a:clrChange>
              <a:clrFrom>
                <a:srgbClr val="FEFEFE"/>
              </a:clrFrom>
              <a:clrTo>
                <a:srgbClr val="FEFEFE">
                  <a:alpha val="0"/>
                </a:srgbClr>
              </a:clrTo>
            </a:clrChange>
            <a:duotone>
              <a:schemeClr val="accent3">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152893" y="5085556"/>
            <a:ext cx="2248552" cy="16798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25915819"/>
      </p:ext>
    </p:extLst>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lide(fromBottom)">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556792"/>
            <a:ext cx="8136904" cy="2862322"/>
          </a:xfrm>
          <a:prstGeom prst="rect">
            <a:avLst/>
          </a:prstGeom>
        </p:spPr>
        <p:txBody>
          <a:bodyPr wrap="square">
            <a:spAutoFit/>
          </a:bodyPr>
          <a:lstStyle/>
          <a:p>
            <a:pPr marL="285750" indent="-285750">
              <a:buFont typeface="Wingdings" pitchFamily="2" charset="2"/>
              <a:buChar char="v"/>
              <a:defRPr/>
            </a:pPr>
            <a:r>
              <a:rPr lang="ar-SA" b="1" dirty="0">
                <a:solidFill>
                  <a:schemeClr val="accent1"/>
                </a:solidFill>
              </a:rPr>
              <a:t>ظهرت أبحاث في مجال الذاكرة اهتمت بدراسة الدماغ البشري وعلاقته بعملية التعلم والاكتساب والتذكر اهتمت العديد من الأبحاث التي أجراها روجر سبري وروبرت اونستاين إلى إن الدماغ البشري يتألف من فصين </a:t>
            </a:r>
            <a:r>
              <a:rPr lang="ar-SA" b="1" dirty="0" smtClean="0">
                <a:solidFill>
                  <a:schemeClr val="accent1"/>
                </a:solidFill>
              </a:rPr>
              <a:t>:</a:t>
            </a:r>
          </a:p>
          <a:p>
            <a:pPr>
              <a:defRPr/>
            </a:pPr>
            <a:endParaRPr lang="ar-SA" b="1" dirty="0"/>
          </a:p>
          <a:p>
            <a:pPr marL="285750" indent="-285750">
              <a:buBlip>
                <a:blip r:embed="rId2"/>
              </a:buBlip>
              <a:defRPr/>
            </a:pPr>
            <a:r>
              <a:rPr lang="ar-SA" b="1" dirty="0">
                <a:solidFill>
                  <a:schemeClr val="accent3"/>
                </a:solidFill>
              </a:rPr>
              <a:t>كل منهما يؤدي وظائف مختلفة </a:t>
            </a:r>
            <a:r>
              <a:rPr lang="ar-SA" b="1" dirty="0" smtClean="0">
                <a:solidFill>
                  <a:schemeClr val="accent3"/>
                </a:solidFill>
              </a:rPr>
              <a:t>حيث:</a:t>
            </a:r>
          </a:p>
          <a:p>
            <a:pPr>
              <a:defRPr/>
            </a:pPr>
            <a:endParaRPr lang="ar-SA" b="1" dirty="0"/>
          </a:p>
          <a:p>
            <a:pPr>
              <a:defRPr/>
            </a:pPr>
            <a:r>
              <a:rPr lang="ar-SA" b="1" dirty="0">
                <a:solidFill>
                  <a:schemeClr val="accent1"/>
                </a:solidFill>
              </a:rPr>
              <a:t>يؤثر </a:t>
            </a:r>
            <a:r>
              <a:rPr lang="ar-SA" b="1" dirty="0">
                <a:solidFill>
                  <a:schemeClr val="accent3"/>
                </a:solidFill>
              </a:rPr>
              <a:t>الجانب الايسر </a:t>
            </a:r>
            <a:r>
              <a:rPr lang="ar-SA" b="1" dirty="0">
                <a:solidFill>
                  <a:schemeClr val="accent1"/>
                </a:solidFill>
              </a:rPr>
              <a:t>من الدماغ وظائف تتعلق في قدرات المنطق واللغة والتخليل </a:t>
            </a:r>
            <a:r>
              <a:rPr lang="ar-SA" b="1" dirty="0" smtClean="0">
                <a:solidFill>
                  <a:schemeClr val="accent1"/>
                </a:solidFill>
              </a:rPr>
              <a:t>والرياضات </a:t>
            </a:r>
            <a:r>
              <a:rPr lang="ar-SA" b="1" dirty="0">
                <a:solidFill>
                  <a:schemeClr val="accent1"/>
                </a:solidFill>
              </a:rPr>
              <a:t>والتخيل والموسيقى ويلعب دورا هاما في معالجة المثيرات الصوتية والسمعية </a:t>
            </a:r>
            <a:r>
              <a:rPr lang="ar-SA" b="1" dirty="0" smtClean="0">
                <a:solidFill>
                  <a:schemeClr val="accent1"/>
                </a:solidFill>
              </a:rPr>
              <a:t>.</a:t>
            </a:r>
          </a:p>
          <a:p>
            <a:pPr>
              <a:defRPr/>
            </a:pPr>
            <a:endParaRPr lang="ar-SA" b="1" dirty="0"/>
          </a:p>
          <a:p>
            <a:pPr>
              <a:defRPr/>
            </a:pPr>
            <a:r>
              <a:rPr lang="ar-SA" b="1" dirty="0" smtClean="0">
                <a:solidFill>
                  <a:schemeClr val="accent3"/>
                </a:solidFill>
              </a:rPr>
              <a:t>الجانب الأيمن </a:t>
            </a:r>
            <a:r>
              <a:rPr lang="ar-SA" b="1" dirty="0">
                <a:solidFill>
                  <a:schemeClr val="accent1"/>
                </a:solidFill>
              </a:rPr>
              <a:t>دورا هاما في معالجة المعلومات البصرية والمادية والمكانية </a:t>
            </a:r>
            <a:r>
              <a:rPr lang="ar-SA" b="1" dirty="0" smtClean="0">
                <a:solidFill>
                  <a:schemeClr val="accent1"/>
                </a:solidFill>
              </a:rPr>
              <a:t>.</a:t>
            </a:r>
            <a:endParaRPr lang="en-US" b="1" dirty="0">
              <a:solidFill>
                <a:schemeClr val="accent1"/>
              </a:solidFill>
            </a:endParaRPr>
          </a:p>
        </p:txBody>
      </p:sp>
      <p:pic>
        <p:nvPicPr>
          <p:cNvPr id="4098" name="Picture 2"/>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 xmlns:a14="http://schemas.microsoft.com/office/drawing/2010/main">
                  <a14:imgLayer r:embed="rId4">
                    <a14:imgEffect>
                      <a14:saturation sat="33000"/>
                    </a14:imgEffect>
                  </a14:imgLayer>
                </a14:imgProps>
              </a:ext>
              <a:ext uri="{28A0092B-C50C-407E-A947-70E740481C1C}">
                <a14:useLocalDpi xmlns="" xmlns:a14="http://schemas.microsoft.com/office/drawing/2010/main" val="0"/>
              </a:ext>
            </a:extLst>
          </a:blip>
          <a:srcRect/>
          <a:stretch>
            <a:fillRect/>
          </a:stretch>
        </p:blipFill>
        <p:spPr bwMode="auto">
          <a:xfrm>
            <a:off x="251520" y="4176315"/>
            <a:ext cx="1961753" cy="19617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380312" y="5157192"/>
            <a:ext cx="1524000" cy="1524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2591581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4" name="عنوان 3"/>
          <p:cNvSpPr>
            <a:spLocks noGrp="1"/>
          </p:cNvSpPr>
          <p:nvPr>
            <p:ph type="title"/>
          </p:nvPr>
        </p:nvSpPr>
        <p:spPr>
          <a:xfrm>
            <a:off x="467544" y="4797152"/>
            <a:ext cx="8229600" cy="1143000"/>
          </a:xfrm>
        </p:spPr>
        <p:txBody>
          <a:bodyPr>
            <a:noAutofit/>
          </a:bodyPr>
          <a:lstStyle/>
          <a:p>
            <a:r>
              <a:rPr lang="ar-SA" sz="6000" dirty="0">
                <a:solidFill>
                  <a:srgbClr val="92D050"/>
                </a:solidFill>
                <a:latin typeface="Andalus" pitchFamily="18" charset="-78"/>
                <a:cs typeface="Andalus" pitchFamily="18" charset="-78"/>
              </a:rPr>
              <a:t>العمليات العقلية في الذاكرة</a:t>
            </a:r>
          </a:p>
        </p:txBody>
      </p:sp>
    </p:spTree>
    <p:extLst>
      <p:ext uri="{BB962C8B-B14F-4D97-AF65-F5344CB8AC3E}">
        <p14:creationId xmlns="" xmlns:p14="http://schemas.microsoft.com/office/powerpoint/2010/main" val="3477994742"/>
      </p:ext>
    </p:extLst>
  </p:cSld>
  <p:clrMapOvr>
    <a:masterClrMapping/>
  </p:clrMapOvr>
  <p:transition spd="med">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586" y="1753652"/>
            <a:ext cx="8731878" cy="523220"/>
          </a:xfrm>
          <a:prstGeom prst="rect">
            <a:avLst/>
          </a:prstGeom>
          <a:noFill/>
        </p:spPr>
        <p:txBody>
          <a:bodyPr wrap="none" rtlCol="1">
            <a:spAutoFit/>
          </a:bodyPr>
          <a:lstStyle/>
          <a:p>
            <a:r>
              <a:rPr lang="ar-SA" sz="2800" b="1" dirty="0" smtClean="0">
                <a:solidFill>
                  <a:schemeClr val="accent3"/>
                </a:solidFill>
              </a:rPr>
              <a:t>الذاكرة عملية عقلية مركبة يمكن أن نميز فيها أربع عمليات أساسية هي : </a:t>
            </a:r>
          </a:p>
        </p:txBody>
      </p:sp>
      <p:sp>
        <p:nvSpPr>
          <p:cNvPr id="4" name="TextBox 3"/>
          <p:cNvSpPr txBox="1"/>
          <p:nvPr/>
        </p:nvSpPr>
        <p:spPr>
          <a:xfrm>
            <a:off x="4743326" y="2396175"/>
            <a:ext cx="3156633" cy="584775"/>
          </a:xfrm>
          <a:prstGeom prst="rect">
            <a:avLst/>
          </a:prstGeom>
          <a:noFill/>
        </p:spPr>
        <p:txBody>
          <a:bodyPr wrap="none" rtlCol="1">
            <a:spAutoFit/>
          </a:bodyPr>
          <a:lstStyle/>
          <a:p>
            <a:pPr marL="342900" indent="-342900">
              <a:buAutoNum type="arabicParenR"/>
            </a:pPr>
            <a:r>
              <a:rPr lang="ar-SA" sz="3200" b="1" dirty="0" smtClean="0">
                <a:solidFill>
                  <a:schemeClr val="accent1"/>
                </a:solidFill>
              </a:rPr>
              <a:t>ترسيخ الانطباعات. </a:t>
            </a:r>
          </a:p>
        </p:txBody>
      </p:sp>
      <p:sp>
        <p:nvSpPr>
          <p:cNvPr id="5" name="TextBox 4"/>
          <p:cNvSpPr txBox="1"/>
          <p:nvPr/>
        </p:nvSpPr>
        <p:spPr>
          <a:xfrm>
            <a:off x="5990773" y="3278887"/>
            <a:ext cx="1965603" cy="584775"/>
          </a:xfrm>
          <a:prstGeom prst="rect">
            <a:avLst/>
          </a:prstGeom>
          <a:noFill/>
        </p:spPr>
        <p:txBody>
          <a:bodyPr wrap="none" rtlCol="1">
            <a:spAutoFit/>
          </a:bodyPr>
          <a:lstStyle/>
          <a:p>
            <a:r>
              <a:rPr lang="ar-SA" sz="3200" b="1" dirty="0">
                <a:solidFill>
                  <a:schemeClr val="accent1"/>
                </a:solidFill>
              </a:rPr>
              <a:t>2) </a:t>
            </a:r>
            <a:r>
              <a:rPr lang="ar-SA" sz="3200" b="1" dirty="0" smtClean="0">
                <a:solidFill>
                  <a:schemeClr val="accent1"/>
                </a:solidFill>
              </a:rPr>
              <a:t>الاستبقاء.</a:t>
            </a:r>
            <a:endParaRPr lang="ar-SA" sz="3200" b="1" dirty="0">
              <a:solidFill>
                <a:schemeClr val="accent1"/>
              </a:solidFill>
            </a:endParaRPr>
          </a:p>
        </p:txBody>
      </p:sp>
      <p:sp>
        <p:nvSpPr>
          <p:cNvPr id="6" name="TextBox 5"/>
          <p:cNvSpPr txBox="1"/>
          <p:nvPr/>
        </p:nvSpPr>
        <p:spPr>
          <a:xfrm>
            <a:off x="5829926" y="4083629"/>
            <a:ext cx="2084225" cy="584775"/>
          </a:xfrm>
          <a:prstGeom prst="rect">
            <a:avLst/>
          </a:prstGeom>
          <a:noFill/>
        </p:spPr>
        <p:txBody>
          <a:bodyPr wrap="none" rtlCol="1">
            <a:spAutoFit/>
          </a:bodyPr>
          <a:lstStyle/>
          <a:p>
            <a:r>
              <a:rPr lang="ar-SA" sz="3200" b="1" dirty="0" smtClean="0">
                <a:solidFill>
                  <a:schemeClr val="accent1"/>
                </a:solidFill>
              </a:rPr>
              <a:t>3) الاستدعاء.</a:t>
            </a:r>
            <a:endParaRPr lang="ar-SA" sz="3200" b="1" dirty="0">
              <a:solidFill>
                <a:schemeClr val="accent1"/>
              </a:solidFill>
            </a:endParaRPr>
          </a:p>
        </p:txBody>
      </p:sp>
      <p:sp>
        <p:nvSpPr>
          <p:cNvPr id="7" name="TextBox 6"/>
          <p:cNvSpPr txBox="1"/>
          <p:nvPr/>
        </p:nvSpPr>
        <p:spPr>
          <a:xfrm>
            <a:off x="6089105" y="4941168"/>
            <a:ext cx="1827744" cy="584775"/>
          </a:xfrm>
          <a:prstGeom prst="rect">
            <a:avLst/>
          </a:prstGeom>
          <a:noFill/>
        </p:spPr>
        <p:txBody>
          <a:bodyPr wrap="none" rtlCol="1">
            <a:spAutoFit/>
          </a:bodyPr>
          <a:lstStyle/>
          <a:p>
            <a:r>
              <a:rPr lang="ar-SA" sz="3200" b="1" dirty="0">
                <a:solidFill>
                  <a:schemeClr val="accent1"/>
                </a:solidFill>
              </a:rPr>
              <a:t>4) التعرف </a:t>
            </a:r>
            <a:r>
              <a:rPr lang="ar-SA" sz="3200" b="1" dirty="0" smtClean="0">
                <a:solidFill>
                  <a:schemeClr val="accent1"/>
                </a:solidFill>
              </a:rPr>
              <a:t>.</a:t>
            </a:r>
            <a:endParaRPr lang="ar-SA" sz="3200" b="1" dirty="0">
              <a:solidFill>
                <a:schemeClr val="accent1"/>
              </a:solidFill>
            </a:endParaRPr>
          </a:p>
        </p:txBody>
      </p:sp>
      <p:pic>
        <p:nvPicPr>
          <p:cNvPr id="5123"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99592" y="3820926"/>
            <a:ext cx="2808312" cy="2395325"/>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25915819"/>
      </p:ext>
    </p:extLst>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lide(fromBottom)">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lide(fromBottom)">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lide(fromBottom)">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theme/theme1.xml><?xml version="1.0" encoding="utf-8"?>
<a:theme xmlns:a="http://schemas.openxmlformats.org/drawingml/2006/main" name="سمة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سمة1</Template>
  <TotalTime>5411</TotalTime>
  <Words>4106</Words>
  <Application>Microsoft Office PowerPoint</Application>
  <PresentationFormat>عرض على الشاشة (3:4)‏</PresentationFormat>
  <Paragraphs>359</Paragraphs>
  <Slides>52</Slides>
  <Notes>0</Notes>
  <HiddenSlides>0</HiddenSlides>
  <MMClips>0</MMClips>
  <ScaleCrop>false</ScaleCrop>
  <HeadingPairs>
    <vt:vector size="4" baseType="variant">
      <vt:variant>
        <vt:lpstr>سمة</vt:lpstr>
      </vt:variant>
      <vt:variant>
        <vt:i4>1</vt:i4>
      </vt:variant>
      <vt:variant>
        <vt:lpstr>عناوين الشرائح</vt:lpstr>
      </vt:variant>
      <vt:variant>
        <vt:i4>52</vt:i4>
      </vt:variant>
    </vt:vector>
  </HeadingPairs>
  <TitlesOfParts>
    <vt:vector size="53" baseType="lpstr">
      <vt:lpstr>سمة1</vt:lpstr>
      <vt:lpstr>الشريحة 1</vt:lpstr>
      <vt:lpstr>الشريحة 2</vt:lpstr>
      <vt:lpstr>دراسة الذاكرة</vt:lpstr>
      <vt:lpstr>الشريحة 4</vt:lpstr>
      <vt:lpstr>الشريحة 5</vt:lpstr>
      <vt:lpstr>الشريحة 6</vt:lpstr>
      <vt:lpstr>الشريحة 7</vt:lpstr>
      <vt:lpstr>العمليات العقلية في الذاكرة</vt:lpstr>
      <vt:lpstr>الشريحة 9</vt:lpstr>
      <vt:lpstr>الشريحة 10</vt:lpstr>
      <vt:lpstr>الشريحة 11</vt:lpstr>
      <vt:lpstr>وظائف الذاكرة البشرية </vt:lpstr>
      <vt:lpstr>وظائف الذاكرة البشرية </vt:lpstr>
      <vt:lpstr>وتتمثل هذه الوظائف في :.</vt:lpstr>
      <vt:lpstr>أولاً : عمليات الترميز والتشفير  </vt:lpstr>
      <vt:lpstr>الشريحة 16</vt:lpstr>
      <vt:lpstr>يميز الباحثون عدة أشكال من التشفير :.</vt:lpstr>
      <vt:lpstr>ثانياً:. عملية التخزين أو الاحتفاظ :.</vt:lpstr>
      <vt:lpstr>ثالثاً:. عملية الاسترجاع :</vt:lpstr>
      <vt:lpstr>1- مرحلة البحث عن المعلومات :</vt:lpstr>
      <vt:lpstr>2- مرحلة تجميع وتنظيم المعلومات :.</vt:lpstr>
      <vt:lpstr>الشريحة 22</vt:lpstr>
      <vt:lpstr>3- مرحلة الأداء الذاكري :.</vt:lpstr>
      <vt:lpstr>العوامل المؤثرة في التذكر </vt:lpstr>
      <vt:lpstr>العوامل المؤثرة في التذكر </vt:lpstr>
      <vt:lpstr>الشريحة 26</vt:lpstr>
      <vt:lpstr>الشريحة 27</vt:lpstr>
      <vt:lpstr>طرق تعلم مادة التذكر</vt:lpstr>
      <vt:lpstr>الشريحة 29</vt:lpstr>
      <vt:lpstr>الشريحة 30</vt:lpstr>
      <vt:lpstr>الشريحة 31</vt:lpstr>
      <vt:lpstr>الشريحة 32</vt:lpstr>
      <vt:lpstr>الشريحة 33</vt:lpstr>
      <vt:lpstr>الشريحة 34</vt:lpstr>
      <vt:lpstr>الشريحة 35</vt:lpstr>
      <vt:lpstr>الشريحة 36</vt:lpstr>
      <vt:lpstr>نظم الذاكرة</vt:lpstr>
      <vt:lpstr>الشريحة 38</vt:lpstr>
      <vt:lpstr>الشريحة 39</vt:lpstr>
      <vt:lpstr>الشريحة 40</vt:lpstr>
      <vt:lpstr>الشريحة 41</vt:lpstr>
      <vt:lpstr>الشريحة 42</vt:lpstr>
      <vt:lpstr>الشريحة 43</vt:lpstr>
      <vt:lpstr>تشير الكثير من الشواهد والأدلة العلمية تفيد بأن المعلومات التي تدخل الذاكرة طويلة المدى لا تُفقد منها إنما تبقى موجودة إلى الأبد :</vt:lpstr>
      <vt:lpstr>الشريحة 45</vt:lpstr>
      <vt:lpstr>  1- ذاكرة المعاني:   تخزن المعلومات         شبكات من الأفكار تحمل معنى معين . تتمثل الشبكات في : </vt:lpstr>
      <vt:lpstr>الشريحة 47</vt:lpstr>
      <vt:lpstr>الشريحة 48</vt:lpstr>
      <vt:lpstr>الشريحة 49</vt:lpstr>
      <vt:lpstr>الشريحة 50</vt:lpstr>
      <vt:lpstr>الشريحة 51</vt:lpstr>
      <vt:lpstr>شكراً</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Toshiba</dc:creator>
  <cp:lastModifiedBy>ABUMADA</cp:lastModifiedBy>
  <cp:revision>73</cp:revision>
  <dcterms:created xsi:type="dcterms:W3CDTF">2012-09-27T18:03:06Z</dcterms:created>
  <dcterms:modified xsi:type="dcterms:W3CDTF">2012-10-10T02:31:25Z</dcterms:modified>
</cp:coreProperties>
</file>